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6" d="100"/>
          <a:sy n="86" d="100"/>
        </p:scale>
        <p:origin x="-900"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6D19572-218B-42FD-B5BC-5F9C102C131D}" type="datetimeFigureOut">
              <a:rPr lang="fr-FR" smtClean="0"/>
              <a:pPr/>
              <a:t>23/03/2010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38C7DE-614A-4B69-930B-E0F1DFC9154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D19572-218B-42FD-B5BC-5F9C102C131D}" type="datetimeFigureOut">
              <a:rPr lang="fr-FR" smtClean="0"/>
              <a:pPr/>
              <a:t>23/03/2010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38C7DE-614A-4B69-930B-E0F1DFC9154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D19572-218B-42FD-B5BC-5F9C102C131D}" type="datetimeFigureOut">
              <a:rPr lang="fr-FR" smtClean="0"/>
              <a:pPr/>
              <a:t>23/03/2010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38C7DE-614A-4B69-930B-E0F1DFC9154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D19572-218B-42FD-B5BC-5F9C102C131D}" type="datetimeFigureOut">
              <a:rPr lang="fr-FR" smtClean="0"/>
              <a:pPr/>
              <a:t>23/03/2010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38C7DE-614A-4B69-930B-E0F1DFC9154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6D19572-218B-42FD-B5BC-5F9C102C131D}" type="datetimeFigureOut">
              <a:rPr lang="fr-FR" smtClean="0"/>
              <a:pPr/>
              <a:t>23/03/2010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38C7DE-614A-4B69-930B-E0F1DFC9154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6D19572-218B-42FD-B5BC-5F9C102C131D}" type="datetimeFigureOut">
              <a:rPr lang="fr-FR" smtClean="0"/>
              <a:pPr/>
              <a:t>23/03/2010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A38C7DE-614A-4B69-930B-E0F1DFC9154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6D19572-218B-42FD-B5BC-5F9C102C131D}" type="datetimeFigureOut">
              <a:rPr lang="fr-FR" smtClean="0"/>
              <a:pPr/>
              <a:t>23/03/2010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A38C7DE-614A-4B69-930B-E0F1DFC9154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6D19572-218B-42FD-B5BC-5F9C102C131D}" type="datetimeFigureOut">
              <a:rPr lang="fr-FR" smtClean="0"/>
              <a:pPr/>
              <a:t>23/03/2010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A38C7DE-614A-4B69-930B-E0F1DFC9154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6D19572-218B-42FD-B5BC-5F9C102C131D}" type="datetimeFigureOut">
              <a:rPr lang="fr-FR" smtClean="0"/>
              <a:pPr/>
              <a:t>23/03/2010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A38C7DE-614A-4B69-930B-E0F1DFC9154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6D19572-218B-42FD-B5BC-5F9C102C131D}" type="datetimeFigureOut">
              <a:rPr lang="fr-FR" smtClean="0"/>
              <a:pPr/>
              <a:t>23/03/2010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A38C7DE-614A-4B69-930B-E0F1DFC9154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6D19572-218B-42FD-B5BC-5F9C102C131D}" type="datetimeFigureOut">
              <a:rPr lang="fr-FR" smtClean="0"/>
              <a:pPr/>
              <a:t>23/03/2010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A38C7DE-614A-4B69-930B-E0F1DFC9154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D19572-218B-42FD-B5BC-5F9C102C131D}" type="datetimeFigureOut">
              <a:rPr lang="fr-FR" smtClean="0"/>
              <a:pPr/>
              <a:t>23/03/2010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38C7DE-614A-4B69-930B-E0F1DFC9154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flip="none" rotWithShape="1">
            <a:gsLst>
              <a:gs pos="0">
                <a:srgbClr val="FF0000"/>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p:cNvSpPr/>
          <p:nvPr/>
        </p:nvSpPr>
        <p:spPr>
          <a:xfrm>
            <a:off x="0" y="-119921"/>
            <a:ext cx="9144000" cy="8342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http://fr.academic.ru/pictures/frwiki/74/JETE-chladici_veze.jpg"/>
          <p:cNvPicPr>
            <a:picLocks noChangeAspect="1" noChangeArrowheads="1"/>
          </p:cNvPicPr>
          <p:nvPr/>
        </p:nvPicPr>
        <p:blipFill>
          <a:blip r:embed="rId2" cstate="print"/>
          <a:srcRect/>
          <a:stretch>
            <a:fillRect/>
          </a:stretch>
        </p:blipFill>
        <p:spPr bwMode="auto">
          <a:xfrm>
            <a:off x="14989" y="642918"/>
            <a:ext cx="9129011" cy="5523969"/>
          </a:xfrm>
          <a:prstGeom prst="rect">
            <a:avLst/>
          </a:prstGeom>
          <a:noFill/>
        </p:spPr>
      </p:pic>
      <p:sp>
        <p:nvSpPr>
          <p:cNvPr id="4" name="ZoneTexte 3"/>
          <p:cNvSpPr txBox="1"/>
          <p:nvPr/>
        </p:nvSpPr>
        <p:spPr>
          <a:xfrm>
            <a:off x="2158084" y="35607"/>
            <a:ext cx="4747646" cy="523220"/>
          </a:xfrm>
          <a:prstGeom prst="rect">
            <a:avLst/>
          </a:prstGeom>
          <a:noFill/>
        </p:spPr>
        <p:txBody>
          <a:bodyPr wrap="none" rtlCol="0">
            <a:spAutoFit/>
          </a:bodyPr>
          <a:lstStyle/>
          <a:p>
            <a:pPr algn="ctr"/>
            <a:r>
              <a:rPr lang="fr-FR" sz="2800" b="1" i="1" u="sng" dirty="0" smtClean="0">
                <a:solidFill>
                  <a:schemeClr val="bg1"/>
                </a:solidFill>
              </a:rPr>
              <a:t>Le nucléaire et ses alternatives</a:t>
            </a:r>
            <a:endParaRPr lang="fr-FR" sz="2800" b="1" i="1" u="sng" dirty="0">
              <a:solidFill>
                <a:schemeClr val="bg1"/>
              </a:solidFill>
            </a:endParaRPr>
          </a:p>
        </p:txBody>
      </p:sp>
      <p:sp>
        <p:nvSpPr>
          <p:cNvPr id="6" name="ZoneTexte 5"/>
          <p:cNvSpPr txBox="1"/>
          <p:nvPr/>
        </p:nvSpPr>
        <p:spPr>
          <a:xfrm>
            <a:off x="1142976" y="857232"/>
            <a:ext cx="2401363" cy="400110"/>
          </a:xfrm>
          <a:prstGeom prst="rect">
            <a:avLst/>
          </a:prstGeom>
          <a:noFill/>
        </p:spPr>
        <p:txBody>
          <a:bodyPr wrap="none" rtlCol="0">
            <a:spAutoFit/>
          </a:bodyPr>
          <a:lstStyle/>
          <a:p>
            <a:r>
              <a:rPr lang="fr-FR" sz="2000" b="1" i="1" u="sng" dirty="0" smtClean="0">
                <a:solidFill>
                  <a:srgbClr val="FF0000"/>
                </a:solidFill>
              </a:rPr>
              <a:t>I/ L’énergie nucléaire</a:t>
            </a:r>
          </a:p>
        </p:txBody>
      </p:sp>
      <p:sp>
        <p:nvSpPr>
          <p:cNvPr id="7" name="ZoneTexte 6"/>
          <p:cNvSpPr txBox="1"/>
          <p:nvPr/>
        </p:nvSpPr>
        <p:spPr>
          <a:xfrm>
            <a:off x="1142976" y="3132235"/>
            <a:ext cx="6805133" cy="707886"/>
          </a:xfrm>
          <a:prstGeom prst="rect">
            <a:avLst/>
          </a:prstGeom>
          <a:noFill/>
        </p:spPr>
        <p:txBody>
          <a:bodyPr wrap="none" rtlCol="0">
            <a:spAutoFit/>
          </a:bodyPr>
          <a:lstStyle/>
          <a:p>
            <a:r>
              <a:rPr lang="fr-FR" sz="2000" b="1" i="1" u="sng" dirty="0" smtClean="0">
                <a:solidFill>
                  <a:srgbClr val="FF0000"/>
                </a:solidFill>
              </a:rPr>
              <a:t>II/ Les nouvelles énergies  : </a:t>
            </a:r>
          </a:p>
          <a:p>
            <a:r>
              <a:rPr lang="fr-FR" sz="2000" b="1" i="1" u="sng" dirty="0" smtClean="0">
                <a:solidFill>
                  <a:srgbClr val="FF0000"/>
                </a:solidFill>
              </a:rPr>
              <a:t>leurs promesses pour l’avenir </a:t>
            </a:r>
            <a:r>
              <a:rPr lang="fr-FR" sz="2000" b="1" i="1" u="sng" smtClean="0">
                <a:solidFill>
                  <a:srgbClr val="FF0000"/>
                </a:solidFill>
              </a:rPr>
              <a:t>et leurs freins </a:t>
            </a:r>
            <a:r>
              <a:rPr lang="fr-FR" sz="2000" b="1" i="1" u="sng" dirty="0" smtClean="0">
                <a:solidFill>
                  <a:srgbClr val="FF0000"/>
                </a:solidFill>
              </a:rPr>
              <a:t>au développement</a:t>
            </a:r>
          </a:p>
        </p:txBody>
      </p:sp>
      <p:sp>
        <p:nvSpPr>
          <p:cNvPr id="8" name="ZoneTexte 7"/>
          <p:cNvSpPr txBox="1"/>
          <p:nvPr/>
        </p:nvSpPr>
        <p:spPr>
          <a:xfrm>
            <a:off x="1142976" y="1636085"/>
            <a:ext cx="2470869" cy="400110"/>
          </a:xfrm>
          <a:prstGeom prst="rect">
            <a:avLst/>
          </a:prstGeom>
          <a:noFill/>
        </p:spPr>
        <p:txBody>
          <a:bodyPr wrap="none" rtlCol="0">
            <a:spAutoFit/>
          </a:bodyPr>
          <a:lstStyle/>
          <a:p>
            <a:r>
              <a:rPr lang="fr-FR" sz="2000" b="1" dirty="0" smtClean="0">
                <a:solidFill>
                  <a:schemeClr val="tx1">
                    <a:lumMod val="95000"/>
                    <a:lumOff val="5000"/>
                  </a:schemeClr>
                </a:solidFill>
              </a:rPr>
              <a:t>a) La fission nucléaire</a:t>
            </a:r>
          </a:p>
        </p:txBody>
      </p:sp>
      <p:sp>
        <p:nvSpPr>
          <p:cNvPr id="9" name="ZoneTexte 8"/>
          <p:cNvSpPr txBox="1"/>
          <p:nvPr/>
        </p:nvSpPr>
        <p:spPr>
          <a:xfrm>
            <a:off x="1142976" y="2384160"/>
            <a:ext cx="2454839" cy="400110"/>
          </a:xfrm>
          <a:prstGeom prst="rect">
            <a:avLst/>
          </a:prstGeom>
          <a:noFill/>
        </p:spPr>
        <p:txBody>
          <a:bodyPr wrap="none" rtlCol="0">
            <a:spAutoFit/>
          </a:bodyPr>
          <a:lstStyle/>
          <a:p>
            <a:r>
              <a:rPr lang="fr-FR" sz="2000" b="1" dirty="0" smtClean="0">
                <a:solidFill>
                  <a:schemeClr val="tx1">
                    <a:lumMod val="95000"/>
                    <a:lumOff val="5000"/>
                  </a:schemeClr>
                </a:solidFill>
              </a:rPr>
              <a:t>b) La fusion nucléaire</a:t>
            </a:r>
          </a:p>
        </p:txBody>
      </p:sp>
      <p:sp>
        <p:nvSpPr>
          <p:cNvPr id="10" name="ZoneTexte 9"/>
          <p:cNvSpPr txBox="1"/>
          <p:nvPr/>
        </p:nvSpPr>
        <p:spPr>
          <a:xfrm>
            <a:off x="1142976" y="4218864"/>
            <a:ext cx="4402808" cy="400110"/>
          </a:xfrm>
          <a:prstGeom prst="rect">
            <a:avLst/>
          </a:prstGeom>
          <a:noFill/>
        </p:spPr>
        <p:txBody>
          <a:bodyPr wrap="none" rtlCol="0">
            <a:spAutoFit/>
          </a:bodyPr>
          <a:lstStyle/>
          <a:p>
            <a:r>
              <a:rPr lang="fr-FR" sz="2000" b="1" dirty="0" smtClean="0">
                <a:solidFill>
                  <a:schemeClr val="tx1">
                    <a:lumMod val="95000"/>
                    <a:lumOff val="5000"/>
                  </a:schemeClr>
                </a:solidFill>
              </a:rPr>
              <a:t>a)  Les énergies éolienne et hydrolienne</a:t>
            </a:r>
          </a:p>
        </p:txBody>
      </p:sp>
      <p:sp>
        <p:nvSpPr>
          <p:cNvPr id="11" name="ZoneTexte 10"/>
          <p:cNvSpPr txBox="1"/>
          <p:nvPr/>
        </p:nvSpPr>
        <p:spPr>
          <a:xfrm>
            <a:off x="1142976" y="4966939"/>
            <a:ext cx="2225481" cy="400110"/>
          </a:xfrm>
          <a:prstGeom prst="rect">
            <a:avLst/>
          </a:prstGeom>
          <a:noFill/>
        </p:spPr>
        <p:txBody>
          <a:bodyPr wrap="none" rtlCol="0">
            <a:spAutoFit/>
          </a:bodyPr>
          <a:lstStyle/>
          <a:p>
            <a:r>
              <a:rPr lang="fr-FR" sz="2000" b="1" dirty="0" smtClean="0">
                <a:solidFill>
                  <a:schemeClr val="tx1">
                    <a:lumMod val="95000"/>
                    <a:lumOff val="5000"/>
                  </a:schemeClr>
                </a:solidFill>
              </a:rPr>
              <a:t>b)  L’énergie solaire</a:t>
            </a:r>
          </a:p>
        </p:txBody>
      </p:sp>
      <p:sp>
        <p:nvSpPr>
          <p:cNvPr id="12" name="ZoneTexte 5"/>
          <p:cNvSpPr txBox="1"/>
          <p:nvPr/>
        </p:nvSpPr>
        <p:spPr>
          <a:xfrm>
            <a:off x="1142976" y="5715016"/>
            <a:ext cx="4857933" cy="400110"/>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000" b="1" dirty="0" smtClean="0">
                <a:solidFill>
                  <a:schemeClr val="tx1">
                    <a:lumMod val="95000"/>
                    <a:lumOff val="5000"/>
                  </a:schemeClr>
                </a:solidFill>
              </a:rPr>
              <a:t>c) Les énergies géothermique et thermiques</a:t>
            </a:r>
          </a:p>
        </p:txBody>
      </p:sp>
      <p:sp>
        <p:nvSpPr>
          <p:cNvPr id="14" name="Rectangle 13"/>
          <p:cNvSpPr/>
          <p:nvPr/>
        </p:nvSpPr>
        <p:spPr>
          <a:xfrm>
            <a:off x="0" y="6156960"/>
            <a:ext cx="9144000" cy="701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1142976" y="857232"/>
            <a:ext cx="1797480" cy="400110"/>
          </a:xfrm>
          <a:prstGeom prst="rect">
            <a:avLst/>
          </a:prstGeom>
          <a:noFill/>
        </p:spPr>
        <p:txBody>
          <a:bodyPr wrap="none" rtlCol="0">
            <a:spAutoFit/>
          </a:bodyPr>
          <a:lstStyle/>
          <a:p>
            <a:r>
              <a:rPr lang="fr-FR" sz="2000" b="1" i="1" u="sng" dirty="0" smtClean="0">
                <a:solidFill>
                  <a:srgbClr val="FF0000"/>
                </a:solidFill>
              </a:rPr>
              <a:t>I/ </a:t>
            </a:r>
            <a:r>
              <a:rPr lang="fr-FR" sz="2000" b="1" i="1" u="sng" dirty="0" err="1" smtClean="0">
                <a:solidFill>
                  <a:srgbClr val="FF0000"/>
                </a:solidFill>
              </a:rPr>
              <a:t>Atomenergie</a:t>
            </a:r>
            <a:endParaRPr lang="fr-FR" sz="2000" b="1" i="1" u="sng" dirty="0" smtClean="0">
              <a:solidFill>
                <a:srgbClr val="FF0000"/>
              </a:solidFill>
            </a:endParaRPr>
          </a:p>
        </p:txBody>
      </p:sp>
      <p:sp>
        <p:nvSpPr>
          <p:cNvPr id="16" name="ZoneTexte 15"/>
          <p:cNvSpPr txBox="1"/>
          <p:nvPr/>
        </p:nvSpPr>
        <p:spPr>
          <a:xfrm>
            <a:off x="1851173" y="6245870"/>
            <a:ext cx="5361469" cy="523220"/>
          </a:xfrm>
          <a:prstGeom prst="rect">
            <a:avLst/>
          </a:prstGeom>
          <a:noFill/>
        </p:spPr>
        <p:txBody>
          <a:bodyPr wrap="none" rtlCol="0">
            <a:spAutoFit/>
          </a:bodyPr>
          <a:lstStyle/>
          <a:p>
            <a:pPr algn="ctr"/>
            <a:r>
              <a:rPr lang="fr-FR" sz="2800" b="1" i="1" u="sng" dirty="0" err="1" smtClean="0">
                <a:solidFill>
                  <a:schemeClr val="bg1"/>
                </a:solidFill>
              </a:rPr>
              <a:t>Atomenergie</a:t>
            </a:r>
            <a:r>
              <a:rPr lang="fr-FR" sz="2800" b="1" i="1" u="sng" dirty="0" smtClean="0">
                <a:solidFill>
                  <a:schemeClr val="bg1"/>
                </a:solidFill>
              </a:rPr>
              <a:t> </a:t>
            </a:r>
            <a:r>
              <a:rPr lang="fr-FR" sz="2800" b="1" i="1" u="sng" dirty="0" err="1" smtClean="0">
                <a:solidFill>
                  <a:schemeClr val="bg1"/>
                </a:solidFill>
              </a:rPr>
              <a:t>und</a:t>
            </a:r>
            <a:r>
              <a:rPr lang="fr-FR" sz="2800" b="1" i="1" u="sng" dirty="0" smtClean="0">
                <a:solidFill>
                  <a:schemeClr val="bg1"/>
                </a:solidFill>
              </a:rPr>
              <a:t> </a:t>
            </a:r>
            <a:r>
              <a:rPr lang="fr-FR" sz="2800" b="1" i="1" u="sng" dirty="0" err="1" smtClean="0">
                <a:solidFill>
                  <a:schemeClr val="bg1"/>
                </a:solidFill>
              </a:rPr>
              <a:t>ihre</a:t>
            </a:r>
            <a:r>
              <a:rPr lang="fr-FR" sz="2800" b="1" i="1" u="sng" dirty="0" smtClean="0">
                <a:solidFill>
                  <a:schemeClr val="bg1"/>
                </a:solidFill>
              </a:rPr>
              <a:t> </a:t>
            </a:r>
            <a:r>
              <a:rPr lang="fr-FR" sz="2800" b="1" i="1" u="sng" dirty="0" err="1" smtClean="0">
                <a:solidFill>
                  <a:schemeClr val="bg1"/>
                </a:solidFill>
              </a:rPr>
              <a:t>Alternativen</a:t>
            </a:r>
            <a:endParaRPr lang="fr-FR" sz="2800" b="1" i="1" u="sng" dirty="0">
              <a:solidFill>
                <a:schemeClr val="bg1"/>
              </a:solidFill>
            </a:endParaRPr>
          </a:p>
        </p:txBody>
      </p:sp>
      <p:sp>
        <p:nvSpPr>
          <p:cNvPr id="18" name="ZoneTexte 17"/>
          <p:cNvSpPr txBox="1"/>
          <p:nvPr/>
        </p:nvSpPr>
        <p:spPr>
          <a:xfrm>
            <a:off x="1142976" y="1643050"/>
            <a:ext cx="1802288" cy="400110"/>
          </a:xfrm>
          <a:prstGeom prst="rect">
            <a:avLst/>
          </a:prstGeom>
          <a:noFill/>
        </p:spPr>
        <p:txBody>
          <a:bodyPr wrap="none" rtlCol="0">
            <a:spAutoFit/>
          </a:bodyPr>
          <a:lstStyle/>
          <a:p>
            <a:r>
              <a:rPr lang="fr-FR" sz="2000" b="1" dirty="0" smtClean="0">
                <a:solidFill>
                  <a:schemeClr val="tx1">
                    <a:lumMod val="95000"/>
                    <a:lumOff val="5000"/>
                  </a:schemeClr>
                </a:solidFill>
              </a:rPr>
              <a:t>a)</a:t>
            </a:r>
            <a:r>
              <a:rPr lang="fr-FR" sz="2000" b="1" dirty="0" err="1" smtClean="0">
                <a:solidFill>
                  <a:schemeClr val="tx1">
                    <a:lumMod val="95000"/>
                    <a:lumOff val="5000"/>
                  </a:schemeClr>
                </a:solidFill>
              </a:rPr>
              <a:t>Kernspaltung</a:t>
            </a:r>
            <a:endParaRPr lang="fr-FR" sz="2000" b="1" dirty="0" smtClean="0">
              <a:solidFill>
                <a:schemeClr val="tx1">
                  <a:lumMod val="95000"/>
                  <a:lumOff val="5000"/>
                </a:schemeClr>
              </a:solidFill>
            </a:endParaRPr>
          </a:p>
        </p:txBody>
      </p:sp>
      <p:sp>
        <p:nvSpPr>
          <p:cNvPr id="19" name="ZoneTexte 18"/>
          <p:cNvSpPr txBox="1"/>
          <p:nvPr/>
        </p:nvSpPr>
        <p:spPr>
          <a:xfrm>
            <a:off x="1142976" y="2357430"/>
            <a:ext cx="1614994" cy="400110"/>
          </a:xfrm>
          <a:prstGeom prst="rect">
            <a:avLst/>
          </a:prstGeom>
          <a:noFill/>
        </p:spPr>
        <p:txBody>
          <a:bodyPr wrap="none" rtlCol="0">
            <a:spAutoFit/>
          </a:bodyPr>
          <a:lstStyle/>
          <a:p>
            <a:r>
              <a:rPr lang="fr-FR" sz="2000" b="1" dirty="0" smtClean="0">
                <a:solidFill>
                  <a:schemeClr val="tx1">
                    <a:lumMod val="95000"/>
                    <a:lumOff val="5000"/>
                  </a:schemeClr>
                </a:solidFill>
              </a:rPr>
              <a:t>b) </a:t>
            </a:r>
            <a:r>
              <a:rPr lang="fr-FR" sz="2000" b="1" dirty="0" err="1" smtClean="0">
                <a:solidFill>
                  <a:schemeClr val="tx1">
                    <a:lumMod val="95000"/>
                    <a:lumOff val="5000"/>
                  </a:schemeClr>
                </a:solidFill>
              </a:rPr>
              <a:t>Kernfusion</a:t>
            </a:r>
            <a:endParaRPr lang="fr-FR" sz="2000" b="1" dirty="0" smtClean="0">
              <a:solidFill>
                <a:schemeClr val="tx1">
                  <a:lumMod val="95000"/>
                  <a:lumOff val="5000"/>
                </a:schemeClr>
              </a:solidFill>
            </a:endParaRPr>
          </a:p>
        </p:txBody>
      </p:sp>
      <p:sp>
        <p:nvSpPr>
          <p:cNvPr id="20" name="ZoneTexte 19"/>
          <p:cNvSpPr txBox="1"/>
          <p:nvPr/>
        </p:nvSpPr>
        <p:spPr>
          <a:xfrm>
            <a:off x="1142976" y="3000372"/>
            <a:ext cx="5912772" cy="1015663"/>
          </a:xfrm>
          <a:prstGeom prst="rect">
            <a:avLst/>
          </a:prstGeom>
          <a:noFill/>
        </p:spPr>
        <p:txBody>
          <a:bodyPr wrap="none" rtlCol="0">
            <a:spAutoFit/>
          </a:bodyPr>
          <a:lstStyle/>
          <a:p>
            <a:r>
              <a:rPr lang="fr-FR" sz="2000" b="1" i="1" u="sng" dirty="0" smtClean="0">
                <a:solidFill>
                  <a:srgbClr val="FF0000"/>
                </a:solidFill>
              </a:rPr>
              <a:t>II/ Die </a:t>
            </a:r>
            <a:r>
              <a:rPr lang="fr-FR" sz="2000" b="1" i="1" u="sng" dirty="0" err="1" smtClean="0">
                <a:solidFill>
                  <a:srgbClr val="FF0000"/>
                </a:solidFill>
              </a:rPr>
              <a:t>neue</a:t>
            </a:r>
            <a:r>
              <a:rPr lang="fr-FR" sz="2000" b="1" i="1" u="sng" dirty="0" smtClean="0">
                <a:solidFill>
                  <a:srgbClr val="FF0000"/>
                </a:solidFill>
              </a:rPr>
              <a:t> Energie: </a:t>
            </a:r>
          </a:p>
          <a:p>
            <a:r>
              <a:rPr lang="fr-FR" sz="2000" b="1" i="1" u="sng" dirty="0" smtClean="0">
                <a:solidFill>
                  <a:srgbClr val="FF0000"/>
                </a:solidFill>
              </a:rPr>
              <a:t>seine </a:t>
            </a:r>
            <a:r>
              <a:rPr lang="fr-FR" sz="2000" b="1" i="1" u="sng" dirty="0" err="1" smtClean="0">
                <a:solidFill>
                  <a:srgbClr val="FF0000"/>
                </a:solidFill>
              </a:rPr>
              <a:t>Versperchen</a:t>
            </a:r>
            <a:r>
              <a:rPr lang="fr-FR" sz="2000" b="1" i="1" u="sng" dirty="0" smtClean="0">
                <a:solidFill>
                  <a:srgbClr val="FF0000"/>
                </a:solidFill>
              </a:rPr>
              <a:t> </a:t>
            </a:r>
            <a:r>
              <a:rPr lang="fr-FR" sz="2000" b="1" i="1" u="sng" dirty="0" err="1" smtClean="0">
                <a:solidFill>
                  <a:srgbClr val="FF0000"/>
                </a:solidFill>
              </a:rPr>
              <a:t>für</a:t>
            </a:r>
            <a:r>
              <a:rPr lang="fr-FR" sz="2000" b="1" i="1" u="sng" dirty="0" smtClean="0">
                <a:solidFill>
                  <a:srgbClr val="FF0000"/>
                </a:solidFill>
              </a:rPr>
              <a:t> die </a:t>
            </a:r>
            <a:r>
              <a:rPr lang="fr-FR" sz="2000" b="1" i="1" u="sng" dirty="0" err="1" smtClean="0">
                <a:solidFill>
                  <a:srgbClr val="FF0000"/>
                </a:solidFill>
              </a:rPr>
              <a:t>Zukunft</a:t>
            </a:r>
            <a:r>
              <a:rPr lang="fr-FR" sz="2000" b="1" i="1" u="sng" dirty="0" smtClean="0">
                <a:solidFill>
                  <a:srgbClr val="FF0000"/>
                </a:solidFill>
              </a:rPr>
              <a:t> </a:t>
            </a:r>
            <a:r>
              <a:rPr lang="fr-FR" sz="2000" b="1" i="1" u="sng" dirty="0" err="1" smtClean="0">
                <a:solidFill>
                  <a:srgbClr val="FF0000"/>
                </a:solidFill>
              </a:rPr>
              <a:t>und</a:t>
            </a:r>
            <a:r>
              <a:rPr lang="fr-FR" sz="2000" b="1" i="1" u="sng" dirty="0" smtClean="0">
                <a:solidFill>
                  <a:srgbClr val="FF0000"/>
                </a:solidFill>
              </a:rPr>
              <a:t> seine </a:t>
            </a:r>
            <a:r>
              <a:rPr lang="fr-FR" sz="2000" b="1" i="1" u="sng" dirty="0" err="1" smtClean="0">
                <a:solidFill>
                  <a:srgbClr val="FF0000"/>
                </a:solidFill>
              </a:rPr>
              <a:t>Nachteile</a:t>
            </a:r>
            <a:r>
              <a:rPr lang="fr-FR" sz="2000" b="1" i="1" u="sng" dirty="0" smtClean="0">
                <a:solidFill>
                  <a:srgbClr val="FF0000"/>
                </a:solidFill>
              </a:rPr>
              <a:t> </a:t>
            </a:r>
          </a:p>
          <a:p>
            <a:r>
              <a:rPr lang="fr-FR" sz="2000" b="1" i="1" u="sng" dirty="0" err="1" smtClean="0">
                <a:solidFill>
                  <a:srgbClr val="FF0000"/>
                </a:solidFill>
              </a:rPr>
              <a:t>für</a:t>
            </a:r>
            <a:r>
              <a:rPr lang="fr-FR" sz="2000" b="1" i="1" u="sng" dirty="0" smtClean="0">
                <a:solidFill>
                  <a:srgbClr val="FF0000"/>
                </a:solidFill>
              </a:rPr>
              <a:t> die </a:t>
            </a:r>
            <a:r>
              <a:rPr lang="fr-FR" sz="2000" b="1" i="1" u="sng" dirty="0" err="1" smtClean="0">
                <a:solidFill>
                  <a:srgbClr val="FF0000"/>
                </a:solidFill>
              </a:rPr>
              <a:t>Entwiklung</a:t>
            </a:r>
            <a:endParaRPr lang="fr-FR" sz="2000" b="1" i="1" u="sng" dirty="0" smtClean="0">
              <a:solidFill>
                <a:srgbClr val="FF0000"/>
              </a:solidFill>
            </a:endParaRPr>
          </a:p>
        </p:txBody>
      </p:sp>
      <p:sp>
        <p:nvSpPr>
          <p:cNvPr id="21" name="ZoneTexte 20"/>
          <p:cNvSpPr txBox="1"/>
          <p:nvPr/>
        </p:nvSpPr>
        <p:spPr>
          <a:xfrm>
            <a:off x="1142976" y="4214818"/>
            <a:ext cx="3034677" cy="400110"/>
          </a:xfrm>
          <a:prstGeom prst="rect">
            <a:avLst/>
          </a:prstGeom>
          <a:noFill/>
        </p:spPr>
        <p:txBody>
          <a:bodyPr wrap="none" rtlCol="0">
            <a:spAutoFit/>
          </a:bodyPr>
          <a:lstStyle/>
          <a:p>
            <a:r>
              <a:rPr lang="fr-FR" sz="2000" b="1" dirty="0" smtClean="0">
                <a:solidFill>
                  <a:schemeClr val="tx1">
                    <a:lumMod val="95000"/>
                    <a:lumOff val="5000"/>
                  </a:schemeClr>
                </a:solidFill>
              </a:rPr>
              <a:t>a)  Wind- </a:t>
            </a:r>
            <a:r>
              <a:rPr lang="fr-FR" sz="2000" b="1" dirty="0" err="1" smtClean="0">
                <a:solidFill>
                  <a:schemeClr val="tx1">
                    <a:lumMod val="95000"/>
                    <a:lumOff val="5000"/>
                  </a:schemeClr>
                </a:solidFill>
              </a:rPr>
              <a:t>und</a:t>
            </a:r>
            <a:r>
              <a:rPr lang="fr-FR" sz="2000" b="1" dirty="0" smtClean="0">
                <a:solidFill>
                  <a:schemeClr val="tx1">
                    <a:lumMod val="95000"/>
                    <a:lumOff val="5000"/>
                  </a:schemeClr>
                </a:solidFill>
              </a:rPr>
              <a:t> Marine Kraft</a:t>
            </a:r>
          </a:p>
        </p:txBody>
      </p:sp>
      <p:sp>
        <p:nvSpPr>
          <p:cNvPr id="22" name="ZoneTexte 21"/>
          <p:cNvSpPr txBox="1"/>
          <p:nvPr/>
        </p:nvSpPr>
        <p:spPr>
          <a:xfrm>
            <a:off x="1142976" y="5000636"/>
            <a:ext cx="1797800" cy="400110"/>
          </a:xfrm>
          <a:prstGeom prst="rect">
            <a:avLst/>
          </a:prstGeom>
          <a:noFill/>
        </p:spPr>
        <p:txBody>
          <a:bodyPr wrap="none" rtlCol="0">
            <a:spAutoFit/>
          </a:bodyPr>
          <a:lstStyle/>
          <a:p>
            <a:r>
              <a:rPr lang="fr-FR" sz="2000" b="1" dirty="0" smtClean="0">
                <a:solidFill>
                  <a:schemeClr val="tx1">
                    <a:lumMod val="95000"/>
                    <a:lumOff val="5000"/>
                  </a:schemeClr>
                </a:solidFill>
              </a:rPr>
              <a:t>b) </a:t>
            </a:r>
            <a:r>
              <a:rPr lang="fr-FR" sz="2000" b="1" dirty="0" err="1" smtClean="0">
                <a:solidFill>
                  <a:schemeClr val="tx1">
                    <a:lumMod val="95000"/>
                    <a:lumOff val="5000"/>
                  </a:schemeClr>
                </a:solidFill>
              </a:rPr>
              <a:t>Solarenergie</a:t>
            </a:r>
            <a:endParaRPr lang="fr-FR" sz="2000" b="1" dirty="0" smtClean="0">
              <a:solidFill>
                <a:schemeClr val="tx1">
                  <a:lumMod val="95000"/>
                  <a:lumOff val="5000"/>
                </a:schemeClr>
              </a:solidFill>
            </a:endParaRPr>
          </a:p>
        </p:txBody>
      </p:sp>
      <p:sp>
        <p:nvSpPr>
          <p:cNvPr id="23" name="ZoneTexte 5"/>
          <p:cNvSpPr txBox="1"/>
          <p:nvPr/>
        </p:nvSpPr>
        <p:spPr>
          <a:xfrm>
            <a:off x="1142976" y="5715016"/>
            <a:ext cx="4690900" cy="400110"/>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000" b="1" dirty="0" smtClean="0">
                <a:solidFill>
                  <a:schemeClr val="tx1">
                    <a:lumMod val="95000"/>
                    <a:lumOff val="5000"/>
                  </a:schemeClr>
                </a:solidFill>
              </a:rPr>
              <a:t>c) Die </a:t>
            </a:r>
            <a:r>
              <a:rPr lang="fr-FR" sz="2000" b="1" dirty="0" err="1" smtClean="0">
                <a:solidFill>
                  <a:schemeClr val="tx1">
                    <a:lumMod val="95000"/>
                    <a:lumOff val="5000"/>
                  </a:schemeClr>
                </a:solidFill>
              </a:rPr>
              <a:t>Geothermie</a:t>
            </a:r>
            <a:r>
              <a:rPr lang="fr-FR" sz="2000" b="1" dirty="0" smtClean="0">
                <a:solidFill>
                  <a:schemeClr val="tx1">
                    <a:lumMod val="95000"/>
                    <a:lumOff val="5000"/>
                  </a:schemeClr>
                </a:solidFill>
              </a:rPr>
              <a:t> une </a:t>
            </a:r>
            <a:r>
              <a:rPr lang="fr-FR" sz="2000" b="1" dirty="0" err="1" smtClean="0">
                <a:solidFill>
                  <a:schemeClr val="tx1">
                    <a:lumMod val="95000"/>
                    <a:lumOff val="5000"/>
                  </a:schemeClr>
                </a:solidFill>
              </a:rPr>
              <a:t>thermische</a:t>
            </a:r>
            <a:r>
              <a:rPr lang="fr-FR" sz="2000" b="1" dirty="0" smtClean="0">
                <a:solidFill>
                  <a:schemeClr val="tx1">
                    <a:lumMod val="95000"/>
                    <a:lumOff val="5000"/>
                  </a:schemeClr>
                </a:solidFill>
              </a:rPr>
              <a:t> Energie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2000" fill="hold"/>
                                        <p:tgtEl>
                                          <p:spTgt spid="13"/>
                                        </p:tgtEl>
                                        <p:attrNameLst>
                                          <p:attrName>ppt_x</p:attrName>
                                        </p:attrNameLst>
                                      </p:cBhvr>
                                      <p:tavLst>
                                        <p:tav tm="0">
                                          <p:val>
                                            <p:strVal val="#ppt_x"/>
                                          </p:val>
                                        </p:tav>
                                        <p:tav tm="100000">
                                          <p:val>
                                            <p:strVal val="#ppt_x"/>
                                          </p:val>
                                        </p:tav>
                                      </p:tavLst>
                                    </p:anim>
                                    <p:anim calcmode="lin" valueType="num">
                                      <p:cBhvr additive="base">
                                        <p:cTn id="13" dur="2000" fill="hold"/>
                                        <p:tgtEl>
                                          <p:spTgt spid="13"/>
                                        </p:tgtEl>
                                        <p:attrNameLst>
                                          <p:attrName>ppt_y</p:attrName>
                                        </p:attrNameLst>
                                      </p:cBhvr>
                                      <p:tavLst>
                                        <p:tav tm="0">
                                          <p:val>
                                            <p:strVal val="0-#ppt_h/2"/>
                                          </p:val>
                                        </p:tav>
                                        <p:tav tm="100000">
                                          <p:val>
                                            <p:strVal val="#ppt_y"/>
                                          </p:val>
                                        </p:tav>
                                      </p:tavLst>
                                    </p:anim>
                                  </p:childTnLst>
                                </p:cTn>
                              </p:par>
                              <p:par>
                                <p:cTn id="14" presetID="7"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2000" fill="hold"/>
                                        <p:tgtEl>
                                          <p:spTgt spid="14"/>
                                        </p:tgtEl>
                                        <p:attrNameLst>
                                          <p:attrName>ppt_x</p:attrName>
                                        </p:attrNameLst>
                                      </p:cBhvr>
                                      <p:tavLst>
                                        <p:tav tm="0">
                                          <p:val>
                                            <p:strVal val="#ppt_x"/>
                                          </p:val>
                                        </p:tav>
                                        <p:tav tm="100000">
                                          <p:val>
                                            <p:strVal val="#ppt_x"/>
                                          </p:val>
                                        </p:tav>
                                      </p:tavLst>
                                    </p:anim>
                                    <p:anim calcmode="lin" valueType="num">
                                      <p:cBhvr additive="base">
                                        <p:cTn id="17" dur="2000" fill="hold"/>
                                        <p:tgtEl>
                                          <p:spTgt spid="14"/>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0"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p:cTn id="21" dur="1000" fill="hold"/>
                                        <p:tgtEl>
                                          <p:spTgt spid="1026"/>
                                        </p:tgtEl>
                                        <p:attrNameLst>
                                          <p:attrName>ppt_w</p:attrName>
                                        </p:attrNameLst>
                                      </p:cBhvr>
                                      <p:tavLst>
                                        <p:tav tm="0">
                                          <p:val>
                                            <p:fltVal val="0"/>
                                          </p:val>
                                        </p:tav>
                                        <p:tav tm="100000">
                                          <p:val>
                                            <p:strVal val="#ppt_w"/>
                                          </p:val>
                                        </p:tav>
                                      </p:tavLst>
                                    </p:anim>
                                    <p:anim calcmode="lin" valueType="num">
                                      <p:cBhvr>
                                        <p:cTn id="22" dur="1000" fill="hold"/>
                                        <p:tgtEl>
                                          <p:spTgt spid="1026"/>
                                        </p:tgtEl>
                                        <p:attrNameLst>
                                          <p:attrName>ppt_h</p:attrName>
                                        </p:attrNameLst>
                                      </p:cBhvr>
                                      <p:tavLst>
                                        <p:tav tm="0">
                                          <p:val>
                                            <p:fltVal val="0"/>
                                          </p:val>
                                        </p:tav>
                                        <p:tav tm="100000">
                                          <p:val>
                                            <p:strVal val="#ppt_h"/>
                                          </p:val>
                                        </p:tav>
                                      </p:tavLst>
                                    </p:anim>
                                    <p:animEffect transition="in" filter="fade">
                                      <p:cBhvr>
                                        <p:cTn id="23" dur="1000"/>
                                        <p:tgtEl>
                                          <p:spTgt spid="1026"/>
                                        </p:tgtEl>
                                      </p:cBhvr>
                                    </p:animEffect>
                                  </p:childTnLst>
                                </p:cTn>
                              </p:par>
                            </p:childTnLst>
                          </p:cTn>
                        </p:par>
                        <p:par>
                          <p:cTn id="24" fill="hold">
                            <p:stCondLst>
                              <p:cond delay="3000"/>
                            </p:stCondLst>
                            <p:childTnLst>
                              <p:par>
                                <p:cTn id="25" presetID="8" presetClass="entr" presetSubtype="32"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amond(out)">
                                      <p:cBhvr>
                                        <p:cTn id="27" dur="2000"/>
                                        <p:tgtEl>
                                          <p:spTgt spid="4"/>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diamond(in)">
                                      <p:cBhvr>
                                        <p:cTn id="30" dur="2000"/>
                                        <p:tgtEl>
                                          <p:spTgt spid="16"/>
                                        </p:tgtEl>
                                      </p:cBhvr>
                                    </p:animEffect>
                                  </p:childTnLst>
                                </p:cTn>
                              </p:par>
                            </p:childTnLst>
                          </p:cTn>
                        </p:par>
                        <p:par>
                          <p:cTn id="31" fill="hold">
                            <p:stCondLst>
                              <p:cond delay="5000"/>
                            </p:stCondLst>
                            <p:childTnLst>
                              <p:par>
                                <p:cTn id="32" presetID="7"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1000" fill="hold"/>
                                        <p:tgtEl>
                                          <p:spTgt spid="6"/>
                                        </p:tgtEl>
                                        <p:attrNameLst>
                                          <p:attrName>ppt_x</p:attrName>
                                        </p:attrNameLst>
                                      </p:cBhvr>
                                      <p:tavLst>
                                        <p:tav tm="0">
                                          <p:val>
                                            <p:strVal val="0-#ppt_w/2"/>
                                          </p:val>
                                        </p:tav>
                                        <p:tav tm="100000">
                                          <p:val>
                                            <p:strVal val="#ppt_x"/>
                                          </p:val>
                                        </p:tav>
                                      </p:tavLst>
                                    </p:anim>
                                    <p:anim calcmode="lin" valueType="num">
                                      <p:cBhvr additive="base">
                                        <p:cTn id="35" dur="1000" fill="hold"/>
                                        <p:tgtEl>
                                          <p:spTgt spid="6"/>
                                        </p:tgtEl>
                                        <p:attrNameLst>
                                          <p:attrName>ppt_y</p:attrName>
                                        </p:attrNameLst>
                                      </p:cBhvr>
                                      <p:tavLst>
                                        <p:tav tm="0">
                                          <p:val>
                                            <p:strVal val="#ppt_y"/>
                                          </p:val>
                                        </p:tav>
                                        <p:tav tm="100000">
                                          <p:val>
                                            <p:strVal val="#ppt_y"/>
                                          </p:val>
                                        </p:tav>
                                      </p:tavLst>
                                    </p:anim>
                                  </p:childTnLst>
                                </p:cTn>
                              </p:par>
                              <p:par>
                                <p:cTn id="36" presetID="7" presetClass="entr" presetSubtype="8"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1000" fill="hold"/>
                                        <p:tgtEl>
                                          <p:spTgt spid="7"/>
                                        </p:tgtEl>
                                        <p:attrNameLst>
                                          <p:attrName>ppt_x</p:attrName>
                                        </p:attrNameLst>
                                      </p:cBhvr>
                                      <p:tavLst>
                                        <p:tav tm="0">
                                          <p:val>
                                            <p:strVal val="0-#ppt_w/2"/>
                                          </p:val>
                                        </p:tav>
                                        <p:tav tm="100000">
                                          <p:val>
                                            <p:strVal val="#ppt_x"/>
                                          </p:val>
                                        </p:tav>
                                      </p:tavLst>
                                    </p:anim>
                                    <p:anim calcmode="lin" valueType="num">
                                      <p:cBhvr additive="base">
                                        <p:cTn id="39" dur="1000" fill="hold"/>
                                        <p:tgtEl>
                                          <p:spTgt spid="7"/>
                                        </p:tgtEl>
                                        <p:attrNameLst>
                                          <p:attrName>ppt_y</p:attrName>
                                        </p:attrNameLst>
                                      </p:cBhvr>
                                      <p:tavLst>
                                        <p:tav tm="0">
                                          <p:val>
                                            <p:strVal val="#ppt_y"/>
                                          </p:val>
                                        </p:tav>
                                        <p:tav tm="100000">
                                          <p:val>
                                            <p:strVal val="#ppt_y"/>
                                          </p:val>
                                        </p:tav>
                                      </p:tavLst>
                                    </p:anim>
                                  </p:childTnLst>
                                </p:cTn>
                              </p:par>
                              <p:par>
                                <p:cTn id="40" presetID="7" presetClass="entr" presetSubtype="2"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2000" fill="hold"/>
                                        <p:tgtEl>
                                          <p:spTgt spid="9"/>
                                        </p:tgtEl>
                                        <p:attrNameLst>
                                          <p:attrName>ppt_x</p:attrName>
                                        </p:attrNameLst>
                                      </p:cBhvr>
                                      <p:tavLst>
                                        <p:tav tm="0">
                                          <p:val>
                                            <p:strVal val="1+#ppt_w/2"/>
                                          </p:val>
                                        </p:tav>
                                        <p:tav tm="100000">
                                          <p:val>
                                            <p:strVal val="#ppt_x"/>
                                          </p:val>
                                        </p:tav>
                                      </p:tavLst>
                                    </p:anim>
                                    <p:anim calcmode="lin" valueType="num">
                                      <p:cBhvr additive="base">
                                        <p:cTn id="43" dur="2000" fill="hold"/>
                                        <p:tgtEl>
                                          <p:spTgt spid="9"/>
                                        </p:tgtEl>
                                        <p:attrNameLst>
                                          <p:attrName>ppt_y</p:attrName>
                                        </p:attrNameLst>
                                      </p:cBhvr>
                                      <p:tavLst>
                                        <p:tav tm="0">
                                          <p:val>
                                            <p:strVal val="#ppt_y"/>
                                          </p:val>
                                        </p:tav>
                                        <p:tav tm="100000">
                                          <p:val>
                                            <p:strVal val="#ppt_y"/>
                                          </p:val>
                                        </p:tav>
                                      </p:tavLst>
                                    </p:anim>
                                  </p:childTnLst>
                                </p:cTn>
                              </p:par>
                              <p:par>
                                <p:cTn id="44" presetID="7" presetClass="entr" presetSubtype="2"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2000" fill="hold"/>
                                        <p:tgtEl>
                                          <p:spTgt spid="8"/>
                                        </p:tgtEl>
                                        <p:attrNameLst>
                                          <p:attrName>ppt_x</p:attrName>
                                        </p:attrNameLst>
                                      </p:cBhvr>
                                      <p:tavLst>
                                        <p:tav tm="0">
                                          <p:val>
                                            <p:strVal val="1+#ppt_w/2"/>
                                          </p:val>
                                        </p:tav>
                                        <p:tav tm="100000">
                                          <p:val>
                                            <p:strVal val="#ppt_x"/>
                                          </p:val>
                                        </p:tav>
                                      </p:tavLst>
                                    </p:anim>
                                    <p:anim calcmode="lin" valueType="num">
                                      <p:cBhvr additive="base">
                                        <p:cTn id="47" dur="2000" fill="hold"/>
                                        <p:tgtEl>
                                          <p:spTgt spid="8"/>
                                        </p:tgtEl>
                                        <p:attrNameLst>
                                          <p:attrName>ppt_y</p:attrName>
                                        </p:attrNameLst>
                                      </p:cBhvr>
                                      <p:tavLst>
                                        <p:tav tm="0">
                                          <p:val>
                                            <p:strVal val="#ppt_y"/>
                                          </p:val>
                                        </p:tav>
                                        <p:tav tm="100000">
                                          <p:val>
                                            <p:strVal val="#ppt_y"/>
                                          </p:val>
                                        </p:tav>
                                      </p:tavLst>
                                    </p:anim>
                                  </p:childTnLst>
                                </p:cTn>
                              </p:par>
                              <p:par>
                                <p:cTn id="48" presetID="7" presetClass="entr" presetSubtype="2"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2000" fill="hold"/>
                                        <p:tgtEl>
                                          <p:spTgt spid="10"/>
                                        </p:tgtEl>
                                        <p:attrNameLst>
                                          <p:attrName>ppt_x</p:attrName>
                                        </p:attrNameLst>
                                      </p:cBhvr>
                                      <p:tavLst>
                                        <p:tav tm="0">
                                          <p:val>
                                            <p:strVal val="1+#ppt_w/2"/>
                                          </p:val>
                                        </p:tav>
                                        <p:tav tm="100000">
                                          <p:val>
                                            <p:strVal val="#ppt_x"/>
                                          </p:val>
                                        </p:tav>
                                      </p:tavLst>
                                    </p:anim>
                                    <p:anim calcmode="lin" valueType="num">
                                      <p:cBhvr additive="base">
                                        <p:cTn id="51" dur="2000" fill="hold"/>
                                        <p:tgtEl>
                                          <p:spTgt spid="10"/>
                                        </p:tgtEl>
                                        <p:attrNameLst>
                                          <p:attrName>ppt_y</p:attrName>
                                        </p:attrNameLst>
                                      </p:cBhvr>
                                      <p:tavLst>
                                        <p:tav tm="0">
                                          <p:val>
                                            <p:strVal val="#ppt_y"/>
                                          </p:val>
                                        </p:tav>
                                        <p:tav tm="100000">
                                          <p:val>
                                            <p:strVal val="#ppt_y"/>
                                          </p:val>
                                        </p:tav>
                                      </p:tavLst>
                                    </p:anim>
                                  </p:childTnLst>
                                </p:cTn>
                              </p:par>
                              <p:par>
                                <p:cTn id="52" presetID="7" presetClass="entr" presetSubtype="2"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2000" fill="hold"/>
                                        <p:tgtEl>
                                          <p:spTgt spid="11"/>
                                        </p:tgtEl>
                                        <p:attrNameLst>
                                          <p:attrName>ppt_x</p:attrName>
                                        </p:attrNameLst>
                                      </p:cBhvr>
                                      <p:tavLst>
                                        <p:tav tm="0">
                                          <p:val>
                                            <p:strVal val="1+#ppt_w/2"/>
                                          </p:val>
                                        </p:tav>
                                        <p:tav tm="100000">
                                          <p:val>
                                            <p:strVal val="#ppt_x"/>
                                          </p:val>
                                        </p:tav>
                                      </p:tavLst>
                                    </p:anim>
                                    <p:anim calcmode="lin" valueType="num">
                                      <p:cBhvr additive="base">
                                        <p:cTn id="55" dur="2000" fill="hold"/>
                                        <p:tgtEl>
                                          <p:spTgt spid="11"/>
                                        </p:tgtEl>
                                        <p:attrNameLst>
                                          <p:attrName>ppt_y</p:attrName>
                                        </p:attrNameLst>
                                      </p:cBhvr>
                                      <p:tavLst>
                                        <p:tav tm="0">
                                          <p:val>
                                            <p:strVal val="#ppt_y"/>
                                          </p:val>
                                        </p:tav>
                                        <p:tav tm="100000">
                                          <p:val>
                                            <p:strVal val="#ppt_y"/>
                                          </p:val>
                                        </p:tav>
                                      </p:tavLst>
                                    </p:anim>
                                  </p:childTnLst>
                                </p:cTn>
                              </p:par>
                              <p:par>
                                <p:cTn id="56" presetID="7" presetClass="entr" presetSubtype="2"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2000" fill="hold"/>
                                        <p:tgtEl>
                                          <p:spTgt spid="12"/>
                                        </p:tgtEl>
                                        <p:attrNameLst>
                                          <p:attrName>ppt_x</p:attrName>
                                        </p:attrNameLst>
                                      </p:cBhvr>
                                      <p:tavLst>
                                        <p:tav tm="0">
                                          <p:val>
                                            <p:strVal val="1+#ppt_w/2"/>
                                          </p:val>
                                        </p:tav>
                                        <p:tav tm="100000">
                                          <p:val>
                                            <p:strVal val="#ppt_x"/>
                                          </p:val>
                                        </p:tav>
                                      </p:tavLst>
                                    </p:anim>
                                    <p:anim calcmode="lin" valueType="num">
                                      <p:cBhvr additive="base">
                                        <p:cTn id="59"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9" presetClass="exit" presetSubtype="0" fill="hold" grpId="1" nodeType="clickEffect">
                                  <p:stCondLst>
                                    <p:cond delay="0"/>
                                  </p:stCondLst>
                                  <p:childTnLst>
                                    <p:animEffect transition="out" filter="dissolve">
                                      <p:cBhvr>
                                        <p:cTn id="63" dur="2000"/>
                                        <p:tgtEl>
                                          <p:spTgt spid="6"/>
                                        </p:tgtEl>
                                      </p:cBhvr>
                                    </p:animEffect>
                                    <p:set>
                                      <p:cBhvr>
                                        <p:cTn id="64" dur="1" fill="hold">
                                          <p:stCondLst>
                                            <p:cond delay="1999"/>
                                          </p:stCondLst>
                                        </p:cTn>
                                        <p:tgtEl>
                                          <p:spTgt spid="6"/>
                                        </p:tgtEl>
                                        <p:attrNameLst>
                                          <p:attrName>style.visibility</p:attrName>
                                        </p:attrNameLst>
                                      </p:cBhvr>
                                      <p:to>
                                        <p:strVal val="hidden"/>
                                      </p:to>
                                    </p:set>
                                  </p:childTnLst>
                                </p:cTn>
                              </p:par>
                              <p:par>
                                <p:cTn id="65" presetID="9"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dissolve">
                                      <p:cBhvr>
                                        <p:cTn id="67" dur="2000"/>
                                        <p:tgtEl>
                                          <p:spTgt spid="15"/>
                                        </p:tgtEl>
                                      </p:cBhvr>
                                    </p:animEffect>
                                  </p:childTnLst>
                                </p:cTn>
                              </p:par>
                              <p:par>
                                <p:cTn id="68" presetID="9" presetClass="exit" presetSubtype="0" fill="hold" grpId="1" nodeType="withEffect">
                                  <p:stCondLst>
                                    <p:cond delay="0"/>
                                  </p:stCondLst>
                                  <p:childTnLst>
                                    <p:animEffect transition="out" filter="dissolve">
                                      <p:cBhvr>
                                        <p:cTn id="69" dur="2000"/>
                                        <p:tgtEl>
                                          <p:spTgt spid="7"/>
                                        </p:tgtEl>
                                      </p:cBhvr>
                                    </p:animEffect>
                                    <p:set>
                                      <p:cBhvr>
                                        <p:cTn id="70" dur="1" fill="hold">
                                          <p:stCondLst>
                                            <p:cond delay="1999"/>
                                          </p:stCondLst>
                                        </p:cTn>
                                        <p:tgtEl>
                                          <p:spTgt spid="7"/>
                                        </p:tgtEl>
                                        <p:attrNameLst>
                                          <p:attrName>style.visibility</p:attrName>
                                        </p:attrNameLst>
                                      </p:cBhvr>
                                      <p:to>
                                        <p:strVal val="hidden"/>
                                      </p:to>
                                    </p:set>
                                  </p:childTnLst>
                                </p:cTn>
                              </p:par>
                              <p:par>
                                <p:cTn id="71" presetID="9" presetClass="entr"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dissolve">
                                      <p:cBhvr>
                                        <p:cTn id="73" dur="2000"/>
                                        <p:tgtEl>
                                          <p:spTgt spid="20"/>
                                        </p:tgtEl>
                                      </p:cBhvr>
                                    </p:animEffect>
                                  </p:childTnLst>
                                </p:cTn>
                              </p:par>
                            </p:childTnLst>
                          </p:cTn>
                        </p:par>
                        <p:par>
                          <p:cTn id="74" fill="hold">
                            <p:stCondLst>
                              <p:cond delay="2000"/>
                            </p:stCondLst>
                            <p:childTnLst>
                              <p:par>
                                <p:cTn id="75" presetID="9" presetClass="exit" presetSubtype="0" fill="hold" grpId="1" nodeType="afterEffect">
                                  <p:stCondLst>
                                    <p:cond delay="0"/>
                                  </p:stCondLst>
                                  <p:childTnLst>
                                    <p:animEffect transition="out" filter="dissolve">
                                      <p:cBhvr>
                                        <p:cTn id="76" dur="2000"/>
                                        <p:tgtEl>
                                          <p:spTgt spid="8"/>
                                        </p:tgtEl>
                                      </p:cBhvr>
                                    </p:animEffect>
                                    <p:set>
                                      <p:cBhvr>
                                        <p:cTn id="77" dur="1" fill="hold">
                                          <p:stCondLst>
                                            <p:cond delay="1999"/>
                                          </p:stCondLst>
                                        </p:cTn>
                                        <p:tgtEl>
                                          <p:spTgt spid="8"/>
                                        </p:tgtEl>
                                        <p:attrNameLst>
                                          <p:attrName>style.visibility</p:attrName>
                                        </p:attrNameLst>
                                      </p:cBhvr>
                                      <p:to>
                                        <p:strVal val="hidden"/>
                                      </p:to>
                                    </p:set>
                                  </p:childTnLst>
                                </p:cTn>
                              </p:par>
                              <p:par>
                                <p:cTn id="78" presetID="9" presetClass="exit" presetSubtype="0" fill="hold" grpId="1" nodeType="withEffect">
                                  <p:stCondLst>
                                    <p:cond delay="0"/>
                                  </p:stCondLst>
                                  <p:childTnLst>
                                    <p:animEffect transition="out" filter="dissolve">
                                      <p:cBhvr>
                                        <p:cTn id="79" dur="2000"/>
                                        <p:tgtEl>
                                          <p:spTgt spid="9"/>
                                        </p:tgtEl>
                                      </p:cBhvr>
                                    </p:animEffect>
                                    <p:set>
                                      <p:cBhvr>
                                        <p:cTn id="80" dur="1" fill="hold">
                                          <p:stCondLst>
                                            <p:cond delay="1999"/>
                                          </p:stCondLst>
                                        </p:cTn>
                                        <p:tgtEl>
                                          <p:spTgt spid="9"/>
                                        </p:tgtEl>
                                        <p:attrNameLst>
                                          <p:attrName>style.visibility</p:attrName>
                                        </p:attrNameLst>
                                      </p:cBhvr>
                                      <p:to>
                                        <p:strVal val="hidden"/>
                                      </p:to>
                                    </p:set>
                                  </p:childTnLst>
                                </p:cTn>
                              </p:par>
                              <p:par>
                                <p:cTn id="81" presetID="9" presetClass="exit" presetSubtype="0" fill="hold" grpId="1" nodeType="withEffect">
                                  <p:stCondLst>
                                    <p:cond delay="0"/>
                                  </p:stCondLst>
                                  <p:childTnLst>
                                    <p:animEffect transition="out" filter="dissolve">
                                      <p:cBhvr>
                                        <p:cTn id="82" dur="2000"/>
                                        <p:tgtEl>
                                          <p:spTgt spid="10"/>
                                        </p:tgtEl>
                                      </p:cBhvr>
                                    </p:animEffect>
                                    <p:set>
                                      <p:cBhvr>
                                        <p:cTn id="83" dur="1" fill="hold">
                                          <p:stCondLst>
                                            <p:cond delay="1999"/>
                                          </p:stCondLst>
                                        </p:cTn>
                                        <p:tgtEl>
                                          <p:spTgt spid="10"/>
                                        </p:tgtEl>
                                        <p:attrNameLst>
                                          <p:attrName>style.visibility</p:attrName>
                                        </p:attrNameLst>
                                      </p:cBhvr>
                                      <p:to>
                                        <p:strVal val="hidden"/>
                                      </p:to>
                                    </p:set>
                                  </p:childTnLst>
                                </p:cTn>
                              </p:par>
                              <p:par>
                                <p:cTn id="84" presetID="9" presetClass="exit" presetSubtype="0" fill="hold" grpId="1" nodeType="withEffect">
                                  <p:stCondLst>
                                    <p:cond delay="0"/>
                                  </p:stCondLst>
                                  <p:childTnLst>
                                    <p:animEffect transition="out" filter="dissolve">
                                      <p:cBhvr>
                                        <p:cTn id="85" dur="2000"/>
                                        <p:tgtEl>
                                          <p:spTgt spid="11"/>
                                        </p:tgtEl>
                                      </p:cBhvr>
                                    </p:animEffect>
                                    <p:set>
                                      <p:cBhvr>
                                        <p:cTn id="86" dur="1" fill="hold">
                                          <p:stCondLst>
                                            <p:cond delay="1999"/>
                                          </p:stCondLst>
                                        </p:cTn>
                                        <p:tgtEl>
                                          <p:spTgt spid="11"/>
                                        </p:tgtEl>
                                        <p:attrNameLst>
                                          <p:attrName>style.visibility</p:attrName>
                                        </p:attrNameLst>
                                      </p:cBhvr>
                                      <p:to>
                                        <p:strVal val="hidden"/>
                                      </p:to>
                                    </p:set>
                                  </p:childTnLst>
                                </p:cTn>
                              </p:par>
                              <p:par>
                                <p:cTn id="87" presetID="9" presetClass="exit" presetSubtype="0" fill="hold" grpId="1" nodeType="withEffect">
                                  <p:stCondLst>
                                    <p:cond delay="0"/>
                                  </p:stCondLst>
                                  <p:childTnLst>
                                    <p:animEffect transition="out" filter="dissolve">
                                      <p:cBhvr>
                                        <p:cTn id="88" dur="2000"/>
                                        <p:tgtEl>
                                          <p:spTgt spid="12"/>
                                        </p:tgtEl>
                                      </p:cBhvr>
                                    </p:animEffect>
                                    <p:set>
                                      <p:cBhvr>
                                        <p:cTn id="89" dur="1" fill="hold">
                                          <p:stCondLst>
                                            <p:cond delay="1999"/>
                                          </p:stCondLst>
                                        </p:cTn>
                                        <p:tgtEl>
                                          <p:spTgt spid="12"/>
                                        </p:tgtEl>
                                        <p:attrNameLst>
                                          <p:attrName>style.visibility</p:attrName>
                                        </p:attrNameLst>
                                      </p:cBhvr>
                                      <p:to>
                                        <p:strVal val="hidden"/>
                                      </p:to>
                                    </p:set>
                                  </p:childTnLst>
                                </p:cTn>
                              </p:par>
                              <p:par>
                                <p:cTn id="90" presetID="9" presetClass="entr" presetSubtype="0" fill="hold" grpId="0" nodeType="with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dissolve">
                                      <p:cBhvr>
                                        <p:cTn id="92" dur="2000"/>
                                        <p:tgtEl>
                                          <p:spTgt spid="18"/>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dissolve">
                                      <p:cBhvr>
                                        <p:cTn id="95" dur="2000"/>
                                        <p:tgtEl>
                                          <p:spTgt spid="19"/>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dissolve">
                                      <p:cBhvr>
                                        <p:cTn id="98" dur="2000"/>
                                        <p:tgtEl>
                                          <p:spTgt spid="21"/>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dissolve">
                                      <p:cBhvr>
                                        <p:cTn id="101" dur="2000"/>
                                        <p:tgtEl>
                                          <p:spTgt spid="22"/>
                                        </p:tgtEl>
                                      </p:cBhvr>
                                    </p:animEffect>
                                  </p:childTnLst>
                                </p:cTn>
                              </p:par>
                              <p:par>
                                <p:cTn id="102" presetID="9" presetClass="entr" presetSubtype="0" fill="hold" grpId="1" nodeType="with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dissolve">
                                      <p:cBhvr>
                                        <p:cTn id="104" dur="2000"/>
                                        <p:tgtEl>
                                          <p:spTgt spid="23"/>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1" nodeType="clickEffect">
                                  <p:stCondLst>
                                    <p:cond delay="0"/>
                                  </p:stCondLst>
                                  <p:childTnLst>
                                    <p:animEffect transition="out" filter="fade">
                                      <p:cBhvr>
                                        <p:cTn id="108" dur="2000"/>
                                        <p:tgtEl>
                                          <p:spTgt spid="18"/>
                                        </p:tgtEl>
                                      </p:cBhvr>
                                    </p:animEffect>
                                    <p:set>
                                      <p:cBhvr>
                                        <p:cTn id="109" dur="1" fill="hold">
                                          <p:stCondLst>
                                            <p:cond delay="1999"/>
                                          </p:stCondLst>
                                        </p:cTn>
                                        <p:tgtEl>
                                          <p:spTgt spid="18"/>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2000"/>
                                        <p:tgtEl>
                                          <p:spTgt spid="15"/>
                                        </p:tgtEl>
                                      </p:cBhvr>
                                    </p:animEffect>
                                    <p:set>
                                      <p:cBhvr>
                                        <p:cTn id="112" dur="1" fill="hold">
                                          <p:stCondLst>
                                            <p:cond delay="1999"/>
                                          </p:stCondLst>
                                        </p:cTn>
                                        <p:tgtEl>
                                          <p:spTgt spid="15"/>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2000"/>
                                        <p:tgtEl>
                                          <p:spTgt spid="19"/>
                                        </p:tgtEl>
                                      </p:cBhvr>
                                    </p:animEffect>
                                    <p:set>
                                      <p:cBhvr>
                                        <p:cTn id="115" dur="1" fill="hold">
                                          <p:stCondLst>
                                            <p:cond delay="1999"/>
                                          </p:stCondLst>
                                        </p:cTn>
                                        <p:tgtEl>
                                          <p:spTgt spid="19"/>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2000"/>
                                        <p:tgtEl>
                                          <p:spTgt spid="20"/>
                                        </p:tgtEl>
                                      </p:cBhvr>
                                    </p:animEffect>
                                    <p:set>
                                      <p:cBhvr>
                                        <p:cTn id="118" dur="1" fill="hold">
                                          <p:stCondLst>
                                            <p:cond delay="1999"/>
                                          </p:stCondLst>
                                        </p:cTn>
                                        <p:tgtEl>
                                          <p:spTgt spid="20"/>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2000"/>
                                        <p:tgtEl>
                                          <p:spTgt spid="21"/>
                                        </p:tgtEl>
                                      </p:cBhvr>
                                    </p:animEffect>
                                    <p:set>
                                      <p:cBhvr>
                                        <p:cTn id="121" dur="1" fill="hold">
                                          <p:stCondLst>
                                            <p:cond delay="1999"/>
                                          </p:stCondLst>
                                        </p:cTn>
                                        <p:tgtEl>
                                          <p:spTgt spid="21"/>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2000"/>
                                        <p:tgtEl>
                                          <p:spTgt spid="22"/>
                                        </p:tgtEl>
                                      </p:cBhvr>
                                    </p:animEffect>
                                    <p:set>
                                      <p:cBhvr>
                                        <p:cTn id="124" dur="1" fill="hold">
                                          <p:stCondLst>
                                            <p:cond delay="1999"/>
                                          </p:stCondLst>
                                        </p:cTn>
                                        <p:tgtEl>
                                          <p:spTgt spid="22"/>
                                        </p:tgtEl>
                                        <p:attrNameLst>
                                          <p:attrName>style.visibility</p:attrName>
                                        </p:attrNameLst>
                                      </p:cBhvr>
                                      <p:to>
                                        <p:strVal val="hidden"/>
                                      </p:to>
                                    </p:set>
                                  </p:childTnLst>
                                </p:cTn>
                              </p:par>
                              <p:par>
                                <p:cTn id="125" presetID="10" presetClass="exit" presetSubtype="0" fill="hold" grpId="2" nodeType="withEffect">
                                  <p:stCondLst>
                                    <p:cond delay="0"/>
                                  </p:stCondLst>
                                  <p:childTnLst>
                                    <p:animEffect transition="out" filter="fade">
                                      <p:cBhvr>
                                        <p:cTn id="126" dur="2000"/>
                                        <p:tgtEl>
                                          <p:spTgt spid="23"/>
                                        </p:tgtEl>
                                      </p:cBhvr>
                                    </p:animEffect>
                                    <p:set>
                                      <p:cBhvr>
                                        <p:cTn id="127" dur="1" fill="hold">
                                          <p:stCondLst>
                                            <p:cond delay="1999"/>
                                          </p:stCondLst>
                                        </p:cTn>
                                        <p:tgtEl>
                                          <p:spTgt spid="23"/>
                                        </p:tgtEl>
                                        <p:attrNameLst>
                                          <p:attrName>style.visibility</p:attrName>
                                        </p:attrNameLst>
                                      </p:cBhvr>
                                      <p:to>
                                        <p:strVal val="hidden"/>
                                      </p:to>
                                    </p:set>
                                  </p:childTnLst>
                                </p:cTn>
                              </p:par>
                              <p:par>
                                <p:cTn id="128" presetID="1" presetClass="exit" presetSubtype="0" fill="hold" grpId="1" nodeType="withEffect">
                                  <p:stCondLst>
                                    <p:cond delay="0"/>
                                  </p:stCondLst>
                                  <p:childTnLst>
                                    <p:set>
                                      <p:cBhvr>
                                        <p:cTn id="129" dur="1" fill="hold">
                                          <p:stCondLst>
                                            <p:cond delay="0"/>
                                          </p:stCondLst>
                                        </p:cTn>
                                        <p:tgtEl>
                                          <p:spTgt spid="5"/>
                                        </p:tgtEl>
                                        <p:attrNameLst>
                                          <p:attrName>style.visibility</p:attrName>
                                        </p:attrNameLst>
                                      </p:cBhvr>
                                      <p:to>
                                        <p:strVal val="hidden"/>
                                      </p:to>
                                    </p:set>
                                  </p:childTnLst>
                                </p:cTn>
                              </p:par>
                            </p:childTnLst>
                          </p:cTn>
                        </p:par>
                        <p:par>
                          <p:cTn id="130" fill="hold">
                            <p:stCondLst>
                              <p:cond delay="2000"/>
                            </p:stCondLst>
                            <p:childTnLst>
                              <p:par>
                                <p:cTn id="131" presetID="53" presetClass="exit" presetSubtype="0" fill="hold" nodeType="afterEffect">
                                  <p:stCondLst>
                                    <p:cond delay="0"/>
                                  </p:stCondLst>
                                  <p:childTnLst>
                                    <p:anim calcmode="lin" valueType="num">
                                      <p:cBhvr>
                                        <p:cTn id="132" dur="2000"/>
                                        <p:tgtEl>
                                          <p:spTgt spid="1026"/>
                                        </p:tgtEl>
                                        <p:attrNameLst>
                                          <p:attrName>ppt_w</p:attrName>
                                        </p:attrNameLst>
                                      </p:cBhvr>
                                      <p:tavLst>
                                        <p:tav tm="0">
                                          <p:val>
                                            <p:strVal val="ppt_w"/>
                                          </p:val>
                                        </p:tav>
                                        <p:tav tm="100000">
                                          <p:val>
                                            <p:fltVal val="0"/>
                                          </p:val>
                                        </p:tav>
                                      </p:tavLst>
                                    </p:anim>
                                    <p:anim calcmode="lin" valueType="num">
                                      <p:cBhvr>
                                        <p:cTn id="133" dur="2000"/>
                                        <p:tgtEl>
                                          <p:spTgt spid="1026"/>
                                        </p:tgtEl>
                                        <p:attrNameLst>
                                          <p:attrName>ppt_h</p:attrName>
                                        </p:attrNameLst>
                                      </p:cBhvr>
                                      <p:tavLst>
                                        <p:tav tm="0">
                                          <p:val>
                                            <p:strVal val="ppt_h"/>
                                          </p:val>
                                        </p:tav>
                                        <p:tav tm="100000">
                                          <p:val>
                                            <p:fltVal val="0"/>
                                          </p:val>
                                        </p:tav>
                                      </p:tavLst>
                                    </p:anim>
                                    <p:animEffect transition="out" filter="fade">
                                      <p:cBhvr>
                                        <p:cTn id="134" dur="2000"/>
                                        <p:tgtEl>
                                          <p:spTgt spid="1026"/>
                                        </p:tgtEl>
                                      </p:cBhvr>
                                    </p:animEffect>
                                    <p:set>
                                      <p:cBhvr>
                                        <p:cTn id="135"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3" grpId="0" animBg="1"/>
      <p:bldP spid="4" grpId="0"/>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4" grpId="0" animBg="1"/>
      <p:bldP spid="15" grpId="0"/>
      <p:bldP spid="15" grpId="1"/>
      <p:bldP spid="16" grpId="0"/>
      <p:bldP spid="18" grpId="0"/>
      <p:bldP spid="18" grpId="1"/>
      <p:bldP spid="19" grpId="0"/>
      <p:bldP spid="19" grpId="1"/>
      <p:bldP spid="20" grpId="0"/>
      <p:bldP spid="20" grpId="1"/>
      <p:bldP spid="21" grpId="0"/>
      <p:bldP spid="21" grpId="1"/>
      <p:bldP spid="22" grpId="0"/>
      <p:bldP spid="22" grpId="1"/>
      <p:bldP spid="23" grpId="1"/>
      <p:bldP spid="23"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upload.wikimedia.org/wikipedia/commons/8/80/Centrale_nogent.jpeg"/>
          <p:cNvPicPr>
            <a:picLocks noChangeAspect="1" noChangeArrowheads="1"/>
          </p:cNvPicPr>
          <p:nvPr/>
        </p:nvPicPr>
        <p:blipFill>
          <a:blip r:embed="rId2" cstate="print"/>
          <a:srcRect/>
          <a:stretch>
            <a:fillRect/>
          </a:stretch>
        </p:blipFill>
        <p:spPr bwMode="auto">
          <a:xfrm>
            <a:off x="0" y="214290"/>
            <a:ext cx="9144000" cy="6858001"/>
          </a:xfrm>
          <a:prstGeom prst="rect">
            <a:avLst/>
          </a:prstGeom>
          <a:noFill/>
        </p:spPr>
      </p:pic>
      <p:sp>
        <p:nvSpPr>
          <p:cNvPr id="5" name="ZoneTexte 4"/>
          <p:cNvSpPr txBox="1"/>
          <p:nvPr/>
        </p:nvSpPr>
        <p:spPr>
          <a:xfrm>
            <a:off x="1851173" y="6230481"/>
            <a:ext cx="5361469" cy="523220"/>
          </a:xfrm>
          <a:prstGeom prst="rect">
            <a:avLst/>
          </a:prstGeom>
          <a:noFill/>
        </p:spPr>
        <p:txBody>
          <a:bodyPr wrap="none" rtlCol="0">
            <a:spAutoFit/>
          </a:bodyPr>
          <a:lstStyle/>
          <a:p>
            <a:pPr algn="ctr"/>
            <a:r>
              <a:rPr lang="fr-FR" sz="2800" b="1" i="1" u="sng" dirty="0" err="1" smtClean="0">
                <a:solidFill>
                  <a:schemeClr val="bg1"/>
                </a:solidFill>
              </a:rPr>
              <a:t>Atomenergie</a:t>
            </a:r>
            <a:r>
              <a:rPr lang="fr-FR" sz="2800" b="1" i="1" u="sng" dirty="0" smtClean="0">
                <a:solidFill>
                  <a:schemeClr val="bg1"/>
                </a:solidFill>
              </a:rPr>
              <a:t> </a:t>
            </a:r>
            <a:r>
              <a:rPr lang="fr-FR" sz="2800" b="1" i="1" u="sng" dirty="0" err="1" smtClean="0">
                <a:solidFill>
                  <a:schemeClr val="bg1"/>
                </a:solidFill>
              </a:rPr>
              <a:t>und</a:t>
            </a:r>
            <a:r>
              <a:rPr lang="fr-FR" sz="2800" b="1" i="1" u="sng" dirty="0" smtClean="0">
                <a:solidFill>
                  <a:schemeClr val="bg1"/>
                </a:solidFill>
              </a:rPr>
              <a:t> </a:t>
            </a:r>
            <a:r>
              <a:rPr lang="fr-FR" sz="2800" b="1" i="1" u="sng" dirty="0" err="1" smtClean="0">
                <a:solidFill>
                  <a:schemeClr val="bg1"/>
                </a:solidFill>
              </a:rPr>
              <a:t>ihre</a:t>
            </a:r>
            <a:r>
              <a:rPr lang="fr-FR" sz="2800" b="1" i="1" u="sng" dirty="0" smtClean="0">
                <a:solidFill>
                  <a:schemeClr val="bg1"/>
                </a:solidFill>
              </a:rPr>
              <a:t> </a:t>
            </a:r>
            <a:r>
              <a:rPr lang="fr-FR" sz="2800" b="1" i="1" u="sng" dirty="0" err="1" smtClean="0">
                <a:solidFill>
                  <a:schemeClr val="bg1"/>
                </a:solidFill>
              </a:rPr>
              <a:t>Alternativen</a:t>
            </a:r>
            <a:endParaRPr lang="fr-FR" sz="2800" b="1" i="1" u="sng" dirty="0">
              <a:solidFill>
                <a:schemeClr val="bg1"/>
              </a:solidFill>
            </a:endParaRPr>
          </a:p>
        </p:txBody>
      </p:sp>
      <p:sp>
        <p:nvSpPr>
          <p:cNvPr id="6" name="Rectangle 5"/>
          <p:cNvSpPr/>
          <p:nvPr/>
        </p:nvSpPr>
        <p:spPr>
          <a:xfrm>
            <a:off x="0" y="-119921"/>
            <a:ext cx="9144000" cy="8342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2158084" y="35607"/>
            <a:ext cx="4747646" cy="523220"/>
          </a:xfrm>
          <a:prstGeom prst="rect">
            <a:avLst/>
          </a:prstGeom>
          <a:noFill/>
        </p:spPr>
        <p:txBody>
          <a:bodyPr wrap="none" rtlCol="0">
            <a:spAutoFit/>
          </a:bodyPr>
          <a:lstStyle/>
          <a:p>
            <a:pPr algn="ctr"/>
            <a:r>
              <a:rPr lang="fr-FR" sz="2800" b="1" i="1" u="sng" dirty="0" smtClean="0">
                <a:solidFill>
                  <a:schemeClr val="bg1"/>
                </a:solidFill>
              </a:rPr>
              <a:t>Le nucléaire et ses alternatives</a:t>
            </a:r>
            <a:endParaRPr lang="fr-FR" sz="2800" b="1" i="1" u="sng" dirty="0">
              <a:solidFill>
                <a:schemeClr val="bg1"/>
              </a:solidFill>
            </a:endParaRPr>
          </a:p>
        </p:txBody>
      </p:sp>
      <p:sp>
        <p:nvSpPr>
          <p:cNvPr id="8" name="Rectangle 7"/>
          <p:cNvSpPr/>
          <p:nvPr/>
        </p:nvSpPr>
        <p:spPr>
          <a:xfrm>
            <a:off x="0" y="6156960"/>
            <a:ext cx="9144000" cy="701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851173" y="6245870"/>
            <a:ext cx="5361469" cy="523220"/>
          </a:xfrm>
          <a:prstGeom prst="rect">
            <a:avLst/>
          </a:prstGeom>
          <a:noFill/>
        </p:spPr>
        <p:txBody>
          <a:bodyPr wrap="none" rtlCol="0">
            <a:spAutoFit/>
          </a:bodyPr>
          <a:lstStyle/>
          <a:p>
            <a:pPr algn="ctr"/>
            <a:r>
              <a:rPr lang="fr-FR" sz="2800" b="1" i="1" u="sng" dirty="0" err="1" smtClean="0">
                <a:solidFill>
                  <a:schemeClr val="bg1"/>
                </a:solidFill>
              </a:rPr>
              <a:t>Atomenergie</a:t>
            </a:r>
            <a:r>
              <a:rPr lang="fr-FR" sz="2800" b="1" i="1" u="sng" dirty="0" smtClean="0">
                <a:solidFill>
                  <a:schemeClr val="bg1"/>
                </a:solidFill>
              </a:rPr>
              <a:t> </a:t>
            </a:r>
            <a:r>
              <a:rPr lang="fr-FR" sz="2800" b="1" i="1" u="sng" dirty="0" err="1" smtClean="0">
                <a:solidFill>
                  <a:schemeClr val="bg1"/>
                </a:solidFill>
              </a:rPr>
              <a:t>und</a:t>
            </a:r>
            <a:r>
              <a:rPr lang="fr-FR" sz="2800" b="1" i="1" u="sng" dirty="0" smtClean="0">
                <a:solidFill>
                  <a:schemeClr val="bg1"/>
                </a:solidFill>
              </a:rPr>
              <a:t> </a:t>
            </a:r>
            <a:r>
              <a:rPr lang="fr-FR" sz="2800" b="1" i="1" u="sng" dirty="0" err="1" smtClean="0">
                <a:solidFill>
                  <a:schemeClr val="bg1"/>
                </a:solidFill>
              </a:rPr>
              <a:t>ihre</a:t>
            </a:r>
            <a:r>
              <a:rPr lang="fr-FR" sz="2800" b="1" i="1" u="sng" dirty="0" smtClean="0">
                <a:solidFill>
                  <a:schemeClr val="bg1"/>
                </a:solidFill>
              </a:rPr>
              <a:t> </a:t>
            </a:r>
            <a:r>
              <a:rPr lang="fr-FR" sz="2800" b="1" i="1" u="sng" dirty="0" err="1" smtClean="0">
                <a:solidFill>
                  <a:schemeClr val="bg1"/>
                </a:solidFill>
              </a:rPr>
              <a:t>Alternativen</a:t>
            </a:r>
            <a:endParaRPr lang="fr-FR" sz="2800" b="1" i="1" u="sng" dirty="0">
              <a:solidFill>
                <a:schemeClr val="bg1"/>
              </a:solidFill>
            </a:endParaRPr>
          </a:p>
        </p:txBody>
      </p:sp>
      <p:sp>
        <p:nvSpPr>
          <p:cNvPr id="14" name="ZoneTexte 13"/>
          <p:cNvSpPr txBox="1"/>
          <p:nvPr/>
        </p:nvSpPr>
        <p:spPr>
          <a:xfrm>
            <a:off x="7143768" y="6286520"/>
            <a:ext cx="1797480" cy="400110"/>
          </a:xfrm>
          <a:prstGeom prst="rect">
            <a:avLst/>
          </a:prstGeom>
          <a:noFill/>
        </p:spPr>
        <p:txBody>
          <a:bodyPr wrap="none" rtlCol="0">
            <a:spAutoFit/>
          </a:bodyPr>
          <a:lstStyle/>
          <a:p>
            <a:r>
              <a:rPr lang="fr-FR" sz="2000" b="1" i="1" u="sng" dirty="0" smtClean="0">
                <a:solidFill>
                  <a:srgbClr val="FF0000"/>
                </a:solidFill>
              </a:rPr>
              <a:t>I/ </a:t>
            </a:r>
            <a:r>
              <a:rPr lang="fr-FR" sz="2000" b="1" i="1" u="sng" dirty="0" err="1" smtClean="0">
                <a:solidFill>
                  <a:srgbClr val="FF0000"/>
                </a:solidFill>
              </a:rPr>
              <a:t>Atomenergie</a:t>
            </a:r>
            <a:endParaRPr lang="fr-FR" sz="2000" b="1" i="1" u="sng" dirty="0" smtClean="0">
              <a:solidFill>
                <a:srgbClr val="FF0000"/>
              </a:solidFill>
            </a:endParaRPr>
          </a:p>
        </p:txBody>
      </p:sp>
      <p:sp>
        <p:nvSpPr>
          <p:cNvPr id="15" name="ZoneTexte 14"/>
          <p:cNvSpPr txBox="1"/>
          <p:nvPr/>
        </p:nvSpPr>
        <p:spPr>
          <a:xfrm>
            <a:off x="6500826" y="97162"/>
            <a:ext cx="2401363" cy="400110"/>
          </a:xfrm>
          <a:prstGeom prst="rect">
            <a:avLst/>
          </a:prstGeom>
          <a:noFill/>
        </p:spPr>
        <p:txBody>
          <a:bodyPr wrap="none" rtlCol="0">
            <a:spAutoFit/>
          </a:bodyPr>
          <a:lstStyle/>
          <a:p>
            <a:r>
              <a:rPr lang="fr-FR" sz="2000" b="1" i="1" u="sng" dirty="0" smtClean="0">
                <a:solidFill>
                  <a:srgbClr val="FF0000"/>
                </a:solidFill>
              </a:rPr>
              <a:t>I/ L’énergie nucléaire</a:t>
            </a:r>
          </a:p>
        </p:txBody>
      </p:sp>
      <p:sp>
        <p:nvSpPr>
          <p:cNvPr id="16" name="ZoneTexte 15"/>
          <p:cNvSpPr txBox="1"/>
          <p:nvPr/>
        </p:nvSpPr>
        <p:spPr>
          <a:xfrm>
            <a:off x="7000892" y="714356"/>
            <a:ext cx="1802288" cy="400110"/>
          </a:xfrm>
          <a:prstGeom prst="rect">
            <a:avLst/>
          </a:prstGeom>
          <a:noFill/>
        </p:spPr>
        <p:txBody>
          <a:bodyPr wrap="none" rtlCol="0">
            <a:spAutoFit/>
          </a:bodyPr>
          <a:lstStyle/>
          <a:p>
            <a:r>
              <a:rPr lang="fr-FR" sz="2000" b="1" dirty="0" smtClean="0">
                <a:solidFill>
                  <a:schemeClr val="tx1">
                    <a:lumMod val="95000"/>
                    <a:lumOff val="5000"/>
                  </a:schemeClr>
                </a:solidFill>
              </a:rPr>
              <a:t>a)</a:t>
            </a:r>
            <a:r>
              <a:rPr lang="fr-FR" sz="2000" b="1" dirty="0" err="1" smtClean="0">
                <a:solidFill>
                  <a:schemeClr val="tx1">
                    <a:lumMod val="95000"/>
                    <a:lumOff val="5000"/>
                  </a:schemeClr>
                </a:solidFill>
              </a:rPr>
              <a:t>Kernspaltung</a:t>
            </a:r>
            <a:endParaRPr lang="fr-FR" sz="2000" b="1" dirty="0" smtClean="0">
              <a:solidFill>
                <a:schemeClr val="tx1">
                  <a:lumMod val="95000"/>
                  <a:lumOff val="5000"/>
                </a:schemeClr>
              </a:solidFill>
            </a:endParaRPr>
          </a:p>
        </p:txBody>
      </p:sp>
      <p:sp>
        <p:nvSpPr>
          <p:cNvPr id="17" name="ZoneTexte 16"/>
          <p:cNvSpPr txBox="1"/>
          <p:nvPr/>
        </p:nvSpPr>
        <p:spPr>
          <a:xfrm>
            <a:off x="0" y="714356"/>
            <a:ext cx="2470869" cy="400110"/>
          </a:xfrm>
          <a:prstGeom prst="rect">
            <a:avLst/>
          </a:prstGeom>
          <a:noFill/>
        </p:spPr>
        <p:txBody>
          <a:bodyPr wrap="none" rtlCol="0">
            <a:spAutoFit/>
          </a:bodyPr>
          <a:lstStyle/>
          <a:p>
            <a:r>
              <a:rPr lang="fr-FR" sz="2000" b="1" dirty="0" smtClean="0">
                <a:solidFill>
                  <a:schemeClr val="tx1">
                    <a:lumMod val="95000"/>
                    <a:lumOff val="5000"/>
                  </a:schemeClr>
                </a:solidFill>
              </a:rPr>
              <a:t>a) La fission nucléaire</a:t>
            </a:r>
          </a:p>
        </p:txBody>
      </p:sp>
      <p:pic>
        <p:nvPicPr>
          <p:cNvPr id="14345" name="Picture 9" descr="http://www.scied.science.doe.gov/nsb/images/AREVA.gif"/>
          <p:cNvPicPr>
            <a:picLocks noChangeAspect="1" noChangeArrowheads="1"/>
          </p:cNvPicPr>
          <p:nvPr/>
        </p:nvPicPr>
        <p:blipFill>
          <a:blip r:embed="rId3" cstate="print"/>
          <a:srcRect/>
          <a:stretch>
            <a:fillRect/>
          </a:stretch>
        </p:blipFill>
        <p:spPr bwMode="auto">
          <a:xfrm>
            <a:off x="7014103" y="4857760"/>
            <a:ext cx="1992737" cy="1214422"/>
          </a:xfrm>
          <a:prstGeom prst="rect">
            <a:avLst/>
          </a:prstGeom>
          <a:noFill/>
        </p:spPr>
      </p:pic>
      <p:pic>
        <p:nvPicPr>
          <p:cNvPr id="14347" name="Picture 11" descr="Construction du réacteur EPR™ de Flamanville en septembre 2009"/>
          <p:cNvPicPr>
            <a:picLocks noChangeAspect="1" noChangeArrowheads="1"/>
          </p:cNvPicPr>
          <p:nvPr/>
        </p:nvPicPr>
        <p:blipFill>
          <a:blip r:embed="rId4" cstate="print"/>
          <a:srcRect/>
          <a:stretch>
            <a:fillRect/>
          </a:stretch>
        </p:blipFill>
        <p:spPr bwMode="auto">
          <a:xfrm>
            <a:off x="0" y="1142984"/>
            <a:ext cx="7146794" cy="4503829"/>
          </a:xfrm>
          <a:prstGeom prst="rect">
            <a:avLst/>
          </a:prstGeom>
          <a:noFill/>
        </p:spPr>
      </p:pic>
      <p:sp>
        <p:nvSpPr>
          <p:cNvPr id="24" name="Rectangle 23"/>
          <p:cNvSpPr/>
          <p:nvPr/>
        </p:nvSpPr>
        <p:spPr>
          <a:xfrm>
            <a:off x="1000100" y="5572140"/>
            <a:ext cx="4604337" cy="461665"/>
          </a:xfrm>
          <a:prstGeom prst="rect">
            <a:avLst/>
          </a:prstGeom>
        </p:spPr>
        <p:txBody>
          <a:bodyPr wrap="none">
            <a:spAutoFit/>
          </a:bodyPr>
          <a:lstStyle/>
          <a:p>
            <a:r>
              <a:rPr lang="fr-FR" sz="2400" b="1" dirty="0" smtClean="0">
                <a:solidFill>
                  <a:schemeClr val="bg1"/>
                </a:solidFill>
              </a:rPr>
              <a:t>EPR, </a:t>
            </a:r>
            <a:r>
              <a:rPr lang="fr-FR" sz="2400" b="1" i="1" dirty="0" err="1" smtClean="0">
                <a:solidFill>
                  <a:schemeClr val="bg1"/>
                </a:solidFill>
              </a:rPr>
              <a:t>European</a:t>
            </a:r>
            <a:r>
              <a:rPr lang="fr-FR" sz="2400" b="1" i="1" dirty="0" smtClean="0">
                <a:solidFill>
                  <a:schemeClr val="bg1"/>
                </a:solidFill>
              </a:rPr>
              <a:t> </a:t>
            </a:r>
            <a:r>
              <a:rPr lang="fr-FR" sz="2400" b="1" i="1" dirty="0" err="1" smtClean="0">
                <a:solidFill>
                  <a:schemeClr val="bg1"/>
                </a:solidFill>
              </a:rPr>
              <a:t>Pressurized</a:t>
            </a:r>
            <a:r>
              <a:rPr lang="fr-FR" sz="2400" b="1" i="1" dirty="0" smtClean="0">
                <a:solidFill>
                  <a:schemeClr val="bg1"/>
                </a:solidFill>
              </a:rPr>
              <a:t> </a:t>
            </a:r>
            <a:r>
              <a:rPr lang="fr-FR" sz="2400" b="1" i="1" dirty="0" err="1" smtClean="0">
                <a:solidFill>
                  <a:schemeClr val="bg1"/>
                </a:solidFill>
              </a:rPr>
              <a:t>Reactor</a:t>
            </a:r>
            <a:endParaRPr lang="fr-FR" sz="2400" b="1" dirty="0">
              <a:solidFill>
                <a:schemeClr val="bg1"/>
              </a:solidFill>
            </a:endParaRPr>
          </a:p>
        </p:txBody>
      </p:sp>
      <p:sp>
        <p:nvSpPr>
          <p:cNvPr id="25" name="Rectangle 24"/>
          <p:cNvSpPr/>
          <p:nvPr/>
        </p:nvSpPr>
        <p:spPr>
          <a:xfrm>
            <a:off x="7286644" y="1357298"/>
            <a:ext cx="1750676" cy="328614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7278050" y="1363022"/>
            <a:ext cx="1750676" cy="3286148"/>
          </a:xfrm>
          <a:prstGeom prst="rect">
            <a:avLst/>
          </a:prstGeom>
          <a:solidFill>
            <a:schemeClr val="bg2">
              <a:lumMod val="1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3175">
                <a:solidFill>
                  <a:schemeClr val="tx1"/>
                </a:solidFill>
              </a:ln>
              <a:solidFill>
                <a:sysClr val="windowText" lastClr="000000"/>
              </a:solidFill>
            </a:endParaRPr>
          </a:p>
        </p:txBody>
      </p:sp>
      <p:sp>
        <p:nvSpPr>
          <p:cNvPr id="28" name="ZoneTexte 27"/>
          <p:cNvSpPr txBox="1"/>
          <p:nvPr/>
        </p:nvSpPr>
        <p:spPr>
          <a:xfrm>
            <a:off x="7223538" y="1428736"/>
            <a:ext cx="1828899" cy="338554"/>
          </a:xfrm>
          <a:prstGeom prst="rect">
            <a:avLst/>
          </a:prstGeom>
          <a:noFill/>
        </p:spPr>
        <p:txBody>
          <a:bodyPr wrap="none" rtlCol="0">
            <a:spAutoFit/>
          </a:bodyPr>
          <a:lstStyle/>
          <a:p>
            <a:r>
              <a:rPr lang="fr-FR" sz="1600" b="1" dirty="0" smtClean="0">
                <a:solidFill>
                  <a:schemeClr val="bg1"/>
                </a:solidFill>
              </a:rPr>
              <a:t>Rendement inégalé</a:t>
            </a:r>
          </a:p>
        </p:txBody>
      </p:sp>
      <p:sp>
        <p:nvSpPr>
          <p:cNvPr id="29" name="ZoneTexte 28"/>
          <p:cNvSpPr txBox="1"/>
          <p:nvPr/>
        </p:nvSpPr>
        <p:spPr>
          <a:xfrm>
            <a:off x="7223538" y="1825457"/>
            <a:ext cx="1944443" cy="830997"/>
          </a:xfrm>
          <a:prstGeom prst="rect">
            <a:avLst/>
          </a:prstGeom>
          <a:noFill/>
        </p:spPr>
        <p:txBody>
          <a:bodyPr wrap="none" rtlCol="0">
            <a:spAutoFit/>
          </a:bodyPr>
          <a:lstStyle/>
          <a:p>
            <a:r>
              <a:rPr lang="fr-FR" sz="1600" b="1" dirty="0" smtClean="0">
                <a:solidFill>
                  <a:schemeClr val="bg1"/>
                </a:solidFill>
              </a:rPr>
              <a:t>Un des réacteur les </a:t>
            </a:r>
          </a:p>
          <a:p>
            <a:r>
              <a:rPr lang="fr-FR" sz="1600" b="1" dirty="0" smtClean="0">
                <a:solidFill>
                  <a:schemeClr val="bg1"/>
                </a:solidFill>
              </a:rPr>
              <a:t>plus puissant jamais </a:t>
            </a:r>
          </a:p>
          <a:p>
            <a:r>
              <a:rPr lang="fr-FR" sz="1600" b="1" dirty="0" smtClean="0">
                <a:solidFill>
                  <a:schemeClr val="bg1"/>
                </a:solidFill>
              </a:rPr>
              <a:t>construit</a:t>
            </a:r>
          </a:p>
        </p:txBody>
      </p:sp>
      <p:sp>
        <p:nvSpPr>
          <p:cNvPr id="30" name="ZoneTexte 29"/>
          <p:cNvSpPr txBox="1"/>
          <p:nvPr/>
        </p:nvSpPr>
        <p:spPr>
          <a:xfrm>
            <a:off x="7223538" y="2714621"/>
            <a:ext cx="1941172" cy="584775"/>
          </a:xfrm>
          <a:prstGeom prst="rect">
            <a:avLst/>
          </a:prstGeom>
          <a:noFill/>
        </p:spPr>
        <p:txBody>
          <a:bodyPr wrap="none" rtlCol="0">
            <a:spAutoFit/>
          </a:bodyPr>
          <a:lstStyle/>
          <a:p>
            <a:r>
              <a:rPr lang="fr-FR" sz="1600" b="1" dirty="0" smtClean="0">
                <a:solidFill>
                  <a:schemeClr val="bg1"/>
                </a:solidFill>
              </a:rPr>
              <a:t>Résisterait à la chute</a:t>
            </a:r>
          </a:p>
          <a:p>
            <a:r>
              <a:rPr lang="fr-FR" sz="1600" b="1" dirty="0" smtClean="0">
                <a:solidFill>
                  <a:schemeClr val="bg1"/>
                </a:solidFill>
              </a:rPr>
              <a:t>d’un avion</a:t>
            </a:r>
          </a:p>
        </p:txBody>
      </p:sp>
      <p:sp>
        <p:nvSpPr>
          <p:cNvPr id="31" name="ZoneTexte 30"/>
          <p:cNvSpPr txBox="1"/>
          <p:nvPr/>
        </p:nvSpPr>
        <p:spPr>
          <a:xfrm>
            <a:off x="7223538" y="3357563"/>
            <a:ext cx="1773242" cy="584775"/>
          </a:xfrm>
          <a:prstGeom prst="rect">
            <a:avLst/>
          </a:prstGeom>
          <a:noFill/>
        </p:spPr>
        <p:txBody>
          <a:bodyPr wrap="none" rtlCol="0">
            <a:spAutoFit/>
          </a:bodyPr>
          <a:lstStyle/>
          <a:p>
            <a:r>
              <a:rPr lang="fr-FR" sz="1600" b="1" dirty="0" smtClean="0">
                <a:solidFill>
                  <a:schemeClr val="bg1"/>
                </a:solidFill>
              </a:rPr>
              <a:t>Fusion du réacteur</a:t>
            </a:r>
          </a:p>
          <a:p>
            <a:r>
              <a:rPr lang="fr-FR" sz="1600" b="1" dirty="0" smtClean="0">
                <a:solidFill>
                  <a:schemeClr val="bg1"/>
                </a:solidFill>
              </a:rPr>
              <a:t> impossible</a:t>
            </a:r>
          </a:p>
        </p:txBody>
      </p:sp>
      <p:sp>
        <p:nvSpPr>
          <p:cNvPr id="32" name="ZoneTexte 31"/>
          <p:cNvSpPr txBox="1"/>
          <p:nvPr/>
        </p:nvSpPr>
        <p:spPr>
          <a:xfrm>
            <a:off x="7223538" y="4000504"/>
            <a:ext cx="1855123" cy="584775"/>
          </a:xfrm>
          <a:prstGeom prst="rect">
            <a:avLst/>
          </a:prstGeom>
          <a:noFill/>
        </p:spPr>
        <p:txBody>
          <a:bodyPr wrap="none" rtlCol="0">
            <a:spAutoFit/>
          </a:bodyPr>
          <a:lstStyle/>
          <a:p>
            <a:r>
              <a:rPr lang="fr-FR" sz="1600" b="1" dirty="0" smtClean="0">
                <a:solidFill>
                  <a:schemeClr val="bg1"/>
                </a:solidFill>
              </a:rPr>
              <a:t>Déchets radioactifs </a:t>
            </a:r>
          </a:p>
          <a:p>
            <a:r>
              <a:rPr lang="fr-FR" sz="1600" b="1" dirty="0" smtClean="0">
                <a:solidFill>
                  <a:schemeClr val="bg1"/>
                </a:solidFill>
              </a:rPr>
              <a:t>Réduits de 30%</a:t>
            </a:r>
          </a:p>
        </p:txBody>
      </p:sp>
      <p:sp>
        <p:nvSpPr>
          <p:cNvPr id="35" name="ZoneTexte 34"/>
          <p:cNvSpPr txBox="1"/>
          <p:nvPr/>
        </p:nvSpPr>
        <p:spPr>
          <a:xfrm>
            <a:off x="7193851" y="1428736"/>
            <a:ext cx="1950149" cy="338554"/>
          </a:xfrm>
          <a:prstGeom prst="rect">
            <a:avLst/>
          </a:prstGeom>
          <a:noFill/>
        </p:spPr>
        <p:txBody>
          <a:bodyPr wrap="none" rtlCol="0">
            <a:spAutoFit/>
          </a:bodyPr>
          <a:lstStyle/>
          <a:p>
            <a:r>
              <a:rPr lang="fr-FR" sz="1600" b="1" dirty="0" err="1" smtClean="0">
                <a:solidFill>
                  <a:schemeClr val="bg1"/>
                </a:solidFill>
              </a:rPr>
              <a:t>Unerreichte</a:t>
            </a:r>
            <a:r>
              <a:rPr lang="fr-FR" sz="1600" b="1" dirty="0" smtClean="0">
                <a:solidFill>
                  <a:schemeClr val="bg1"/>
                </a:solidFill>
              </a:rPr>
              <a:t> </a:t>
            </a:r>
            <a:r>
              <a:rPr lang="fr-FR" sz="1600" b="1" dirty="0" err="1" smtClean="0">
                <a:solidFill>
                  <a:schemeClr val="bg1"/>
                </a:solidFill>
              </a:rPr>
              <a:t>Leistung</a:t>
            </a:r>
            <a:endParaRPr lang="fr-FR" sz="1600" b="1" dirty="0" smtClean="0">
              <a:solidFill>
                <a:schemeClr val="bg1"/>
              </a:solidFill>
            </a:endParaRPr>
          </a:p>
        </p:txBody>
      </p:sp>
      <p:sp>
        <p:nvSpPr>
          <p:cNvPr id="36" name="ZoneTexte 35"/>
          <p:cNvSpPr txBox="1"/>
          <p:nvPr/>
        </p:nvSpPr>
        <p:spPr>
          <a:xfrm>
            <a:off x="7193851" y="1828800"/>
            <a:ext cx="1826719" cy="830997"/>
          </a:xfrm>
          <a:prstGeom prst="rect">
            <a:avLst/>
          </a:prstGeom>
          <a:noFill/>
        </p:spPr>
        <p:txBody>
          <a:bodyPr wrap="none" rtlCol="0">
            <a:spAutoFit/>
          </a:bodyPr>
          <a:lstStyle/>
          <a:p>
            <a:r>
              <a:rPr lang="fr-FR" sz="1600" b="1" dirty="0" err="1" smtClean="0">
                <a:solidFill>
                  <a:srgbClr val="FF0000"/>
                </a:solidFill>
              </a:rPr>
              <a:t>Einem</a:t>
            </a:r>
            <a:r>
              <a:rPr lang="fr-FR" sz="1600" b="1" dirty="0" smtClean="0">
                <a:solidFill>
                  <a:srgbClr val="FF0000"/>
                </a:solidFill>
              </a:rPr>
              <a:t> </a:t>
            </a:r>
            <a:r>
              <a:rPr lang="fr-FR" sz="1600" b="1" dirty="0" err="1" smtClean="0">
                <a:solidFill>
                  <a:srgbClr val="FF0000"/>
                </a:solidFill>
              </a:rPr>
              <a:t>Kernreaktor</a:t>
            </a:r>
            <a:r>
              <a:rPr lang="fr-FR" sz="1600" b="1" dirty="0" smtClean="0">
                <a:solidFill>
                  <a:srgbClr val="FF0000"/>
                </a:solidFill>
              </a:rPr>
              <a:t> </a:t>
            </a:r>
          </a:p>
          <a:p>
            <a:r>
              <a:rPr lang="fr-FR" sz="1600" b="1" dirty="0" smtClean="0">
                <a:solidFill>
                  <a:srgbClr val="FF0000"/>
                </a:solidFill>
              </a:rPr>
              <a:t>der </a:t>
            </a:r>
            <a:r>
              <a:rPr lang="fr-FR" sz="1600" b="1" dirty="0" err="1" smtClean="0">
                <a:solidFill>
                  <a:srgbClr val="FF0000"/>
                </a:solidFill>
              </a:rPr>
              <a:t>grössten</a:t>
            </a:r>
            <a:r>
              <a:rPr lang="fr-FR" sz="1600" b="1" dirty="0" smtClean="0">
                <a:solidFill>
                  <a:srgbClr val="FF0000"/>
                </a:solidFill>
              </a:rPr>
              <a:t> </a:t>
            </a:r>
            <a:r>
              <a:rPr lang="fr-FR" sz="1600" b="1" dirty="0" err="1" smtClean="0">
                <a:solidFill>
                  <a:srgbClr val="FF0000"/>
                </a:solidFill>
              </a:rPr>
              <a:t>jemals</a:t>
            </a:r>
            <a:endParaRPr lang="fr-FR" sz="1600" b="1" dirty="0" smtClean="0">
              <a:solidFill>
                <a:srgbClr val="FF0000"/>
              </a:solidFill>
            </a:endParaRPr>
          </a:p>
          <a:p>
            <a:r>
              <a:rPr lang="fr-FR" sz="1600" b="1" dirty="0" err="1" smtClean="0">
                <a:solidFill>
                  <a:srgbClr val="FF0000"/>
                </a:solidFill>
              </a:rPr>
              <a:t>gebaut</a:t>
            </a:r>
            <a:r>
              <a:rPr lang="fr-FR" sz="1600" b="1" dirty="0" smtClean="0">
                <a:solidFill>
                  <a:srgbClr val="FF0000"/>
                </a:solidFill>
              </a:rPr>
              <a:t> </a:t>
            </a:r>
            <a:r>
              <a:rPr lang="fr-FR" sz="1600" b="1" dirty="0" err="1" smtClean="0">
                <a:solidFill>
                  <a:srgbClr val="FF0000"/>
                </a:solidFill>
              </a:rPr>
              <a:t>wurde</a:t>
            </a:r>
            <a:endParaRPr lang="fr-FR" sz="1600" b="1" dirty="0" smtClean="0">
              <a:solidFill>
                <a:srgbClr val="FF0000"/>
              </a:solidFill>
            </a:endParaRPr>
          </a:p>
        </p:txBody>
      </p:sp>
      <p:sp>
        <p:nvSpPr>
          <p:cNvPr id="37" name="Rectangle 36"/>
          <p:cNvSpPr/>
          <p:nvPr/>
        </p:nvSpPr>
        <p:spPr>
          <a:xfrm>
            <a:off x="7193851" y="2571744"/>
            <a:ext cx="2143124" cy="1384995"/>
          </a:xfrm>
          <a:prstGeom prst="rect">
            <a:avLst/>
          </a:prstGeom>
        </p:spPr>
        <p:txBody>
          <a:bodyPr wrap="square">
            <a:spAutoFit/>
          </a:bodyPr>
          <a:lstStyle/>
          <a:p>
            <a:r>
              <a:rPr lang="de-DE" sz="1600" b="1" dirty="0" smtClean="0">
                <a:solidFill>
                  <a:schemeClr val="bg1"/>
                </a:solidFill>
              </a:rPr>
              <a:t>er würde </a:t>
            </a:r>
          </a:p>
          <a:p>
            <a:r>
              <a:rPr lang="de-DE" sz="1600" b="1" dirty="0" smtClean="0">
                <a:solidFill>
                  <a:schemeClr val="bg1"/>
                </a:solidFill>
              </a:rPr>
              <a:t>widerstehen dem </a:t>
            </a:r>
          </a:p>
          <a:p>
            <a:r>
              <a:rPr lang="de-DE" sz="1600" b="1" dirty="0" smtClean="0">
                <a:solidFill>
                  <a:schemeClr val="bg1"/>
                </a:solidFill>
              </a:rPr>
              <a:t>Fall eines Flugzeuges</a:t>
            </a:r>
          </a:p>
          <a:p>
            <a:r>
              <a:rPr lang="de-DE" dirty="0" smtClean="0"/>
              <a:t/>
            </a:r>
            <a:br>
              <a:rPr lang="de-DE" dirty="0" smtClean="0"/>
            </a:br>
            <a:endParaRPr lang="fr-FR" dirty="0"/>
          </a:p>
        </p:txBody>
      </p:sp>
      <p:sp>
        <p:nvSpPr>
          <p:cNvPr id="38" name="Rectangle 37"/>
          <p:cNvSpPr/>
          <p:nvPr/>
        </p:nvSpPr>
        <p:spPr>
          <a:xfrm>
            <a:off x="7193851" y="3357562"/>
            <a:ext cx="1505925" cy="830997"/>
          </a:xfrm>
          <a:prstGeom prst="rect">
            <a:avLst/>
          </a:prstGeom>
        </p:spPr>
        <p:txBody>
          <a:bodyPr wrap="none">
            <a:spAutoFit/>
          </a:bodyPr>
          <a:lstStyle/>
          <a:p>
            <a:r>
              <a:rPr lang="de-DE" sz="1600" b="1" dirty="0" smtClean="0">
                <a:solidFill>
                  <a:srgbClr val="FF0000"/>
                </a:solidFill>
              </a:rPr>
              <a:t>die Fusion des </a:t>
            </a:r>
          </a:p>
          <a:p>
            <a:r>
              <a:rPr lang="de-DE" sz="1600" b="1" dirty="0" smtClean="0">
                <a:solidFill>
                  <a:srgbClr val="FF0000"/>
                </a:solidFill>
              </a:rPr>
              <a:t>Reaktors ist </a:t>
            </a:r>
            <a:r>
              <a:rPr lang="de-DE" sz="1600" b="1" dirty="0" err="1" smtClean="0">
                <a:solidFill>
                  <a:srgbClr val="FF0000"/>
                </a:solidFill>
              </a:rPr>
              <a:t>un</a:t>
            </a:r>
            <a:r>
              <a:rPr lang="de-DE" sz="1600" b="1" dirty="0" smtClean="0">
                <a:solidFill>
                  <a:srgbClr val="FF0000"/>
                </a:solidFill>
              </a:rPr>
              <a:t>-</a:t>
            </a:r>
          </a:p>
          <a:p>
            <a:r>
              <a:rPr lang="de-DE" sz="1600" b="1" dirty="0" smtClean="0">
                <a:solidFill>
                  <a:srgbClr val="FF0000"/>
                </a:solidFill>
              </a:rPr>
              <a:t>möglich</a:t>
            </a:r>
            <a:endParaRPr lang="fr-FR" sz="1600" b="1" dirty="0">
              <a:solidFill>
                <a:srgbClr val="FF0000"/>
              </a:solidFill>
            </a:endParaRPr>
          </a:p>
        </p:txBody>
      </p:sp>
      <p:sp>
        <p:nvSpPr>
          <p:cNvPr id="39" name="Rectangle 38"/>
          <p:cNvSpPr/>
          <p:nvPr/>
        </p:nvSpPr>
        <p:spPr>
          <a:xfrm>
            <a:off x="7193851" y="4099560"/>
            <a:ext cx="2000264" cy="1138773"/>
          </a:xfrm>
          <a:prstGeom prst="rect">
            <a:avLst/>
          </a:prstGeom>
        </p:spPr>
        <p:txBody>
          <a:bodyPr wrap="square">
            <a:spAutoFit/>
          </a:bodyPr>
          <a:lstStyle/>
          <a:p>
            <a:r>
              <a:rPr lang="de-DE" sz="1600" b="1" dirty="0" smtClean="0">
                <a:solidFill>
                  <a:schemeClr val="bg1"/>
                </a:solidFill>
              </a:rPr>
              <a:t>radioaktive Abfälle </a:t>
            </a:r>
          </a:p>
          <a:p>
            <a:r>
              <a:rPr lang="de-DE" sz="1600" b="1" dirty="0" smtClean="0">
                <a:solidFill>
                  <a:schemeClr val="bg1"/>
                </a:solidFill>
              </a:rPr>
              <a:t>um 30% gekürzt</a:t>
            </a:r>
          </a:p>
          <a:p>
            <a:r>
              <a:rPr lang="de-DE" dirty="0" smtClean="0"/>
              <a:t/>
            </a:r>
            <a:br>
              <a:rPr lang="de-DE" dirty="0" smtClean="0"/>
            </a:b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afterEffect">
                                  <p:stCondLst>
                                    <p:cond delay="0"/>
                                  </p:stCondLst>
                                  <p:childTnLst>
                                    <p:animMotion origin="layout" path="M 3.88889E-6 2.96296E-6 L -0.22379 0.00532 " pathEditMode="relative" rAng="0" ptsTypes="AA">
                                      <p:cBhvr>
                                        <p:cTn id="6" dur="2000" fill="hold"/>
                                        <p:tgtEl>
                                          <p:spTgt spid="7"/>
                                        </p:tgtEl>
                                        <p:attrNameLst>
                                          <p:attrName>ppt_x</p:attrName>
                                          <p:attrName>ppt_y</p:attrName>
                                        </p:attrNameLst>
                                      </p:cBhvr>
                                      <p:rCtr x="-112" y="3"/>
                                    </p:animMotion>
                                  </p:childTnLst>
                                </p:cTn>
                              </p:par>
                              <p:par>
                                <p:cTn id="7" presetID="35" presetClass="path" presetSubtype="0" accel="50000" decel="50000" fill="hold" grpId="0" nodeType="withEffect">
                                  <p:stCondLst>
                                    <p:cond delay="0"/>
                                  </p:stCondLst>
                                  <p:childTnLst>
                                    <p:animMotion origin="layout" path="M 3.88889E-6 -2.59259E-6 L -0.18455 0.00255 " pathEditMode="relative" rAng="0" ptsTypes="AA">
                                      <p:cBhvr>
                                        <p:cTn id="8" dur="2000" fill="hold"/>
                                        <p:tgtEl>
                                          <p:spTgt spid="9"/>
                                        </p:tgtEl>
                                        <p:attrNameLst>
                                          <p:attrName>ppt_x</p:attrName>
                                          <p:attrName>ppt_y</p:attrName>
                                        </p:attrNameLst>
                                      </p:cBhvr>
                                      <p:rCtr x="-92" y="1"/>
                                    </p:animMotion>
                                  </p:childTnLst>
                                </p:cTn>
                              </p:par>
                            </p:childTnLst>
                          </p:cTn>
                        </p:par>
                        <p:par>
                          <p:cTn id="9" fill="hold">
                            <p:stCondLst>
                              <p:cond delay="2000"/>
                            </p:stCondLst>
                            <p:childTnLst>
                              <p:par>
                                <p:cTn id="10" presetID="22" presetClass="entr" presetSubtype="2"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1000"/>
                                        <p:tgtEl>
                                          <p:spTgt spid="14"/>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1000"/>
                                        <p:tgtEl>
                                          <p:spTgt spid="15"/>
                                        </p:tgtEl>
                                      </p:cBhvr>
                                    </p:animEffect>
                                  </p:childTnLst>
                                </p:cTn>
                              </p:par>
                            </p:childTnLst>
                          </p:cTn>
                        </p:par>
                        <p:par>
                          <p:cTn id="16" fill="hold">
                            <p:stCondLst>
                              <p:cond delay="3000"/>
                            </p:stCondLst>
                            <p:childTnLst>
                              <p:par>
                                <p:cTn id="17" presetID="53" presetClass="entr" presetSubtype="0" fill="hold" nodeType="afterEffect">
                                  <p:stCondLst>
                                    <p:cond delay="0"/>
                                  </p:stCondLst>
                                  <p:childTnLst>
                                    <p:set>
                                      <p:cBhvr>
                                        <p:cTn id="18" dur="1" fill="hold">
                                          <p:stCondLst>
                                            <p:cond delay="0"/>
                                          </p:stCondLst>
                                        </p:cTn>
                                        <p:tgtEl>
                                          <p:spTgt spid="14338"/>
                                        </p:tgtEl>
                                        <p:attrNameLst>
                                          <p:attrName>style.visibility</p:attrName>
                                        </p:attrNameLst>
                                      </p:cBhvr>
                                      <p:to>
                                        <p:strVal val="visible"/>
                                      </p:to>
                                    </p:set>
                                    <p:anim calcmode="lin" valueType="num">
                                      <p:cBhvr>
                                        <p:cTn id="19" dur="1000" fill="hold"/>
                                        <p:tgtEl>
                                          <p:spTgt spid="14338"/>
                                        </p:tgtEl>
                                        <p:attrNameLst>
                                          <p:attrName>ppt_w</p:attrName>
                                        </p:attrNameLst>
                                      </p:cBhvr>
                                      <p:tavLst>
                                        <p:tav tm="0">
                                          <p:val>
                                            <p:fltVal val="0"/>
                                          </p:val>
                                        </p:tav>
                                        <p:tav tm="100000">
                                          <p:val>
                                            <p:strVal val="#ppt_w"/>
                                          </p:val>
                                        </p:tav>
                                      </p:tavLst>
                                    </p:anim>
                                    <p:anim calcmode="lin" valueType="num">
                                      <p:cBhvr>
                                        <p:cTn id="20" dur="1000" fill="hold"/>
                                        <p:tgtEl>
                                          <p:spTgt spid="14338"/>
                                        </p:tgtEl>
                                        <p:attrNameLst>
                                          <p:attrName>ppt_h</p:attrName>
                                        </p:attrNameLst>
                                      </p:cBhvr>
                                      <p:tavLst>
                                        <p:tav tm="0">
                                          <p:val>
                                            <p:fltVal val="0"/>
                                          </p:val>
                                        </p:tav>
                                        <p:tav tm="100000">
                                          <p:val>
                                            <p:strVal val="#ppt_h"/>
                                          </p:val>
                                        </p:tav>
                                      </p:tavLst>
                                    </p:anim>
                                    <p:animEffect transition="in" filter="fade">
                                      <p:cBhvr>
                                        <p:cTn id="21" dur="1000"/>
                                        <p:tgtEl>
                                          <p:spTgt spid="14338"/>
                                        </p:tgtEl>
                                      </p:cBhvr>
                                    </p:animEffect>
                                  </p:childTnLst>
                                </p:cTn>
                              </p:par>
                            </p:childTnLst>
                          </p:cTn>
                        </p:par>
                        <p:par>
                          <p:cTn id="22" fill="hold">
                            <p:stCondLst>
                              <p:cond delay="4000"/>
                            </p:stCondLst>
                            <p:childTnLst>
                              <p:par>
                                <p:cTn id="23" presetID="7" presetClass="entr" presetSubtype="8"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2000" fill="hold"/>
                                        <p:tgtEl>
                                          <p:spTgt spid="17"/>
                                        </p:tgtEl>
                                        <p:attrNameLst>
                                          <p:attrName>ppt_x</p:attrName>
                                        </p:attrNameLst>
                                      </p:cBhvr>
                                      <p:tavLst>
                                        <p:tav tm="0">
                                          <p:val>
                                            <p:strVal val="0-#ppt_w/2"/>
                                          </p:val>
                                        </p:tav>
                                        <p:tav tm="100000">
                                          <p:val>
                                            <p:strVal val="#ppt_x"/>
                                          </p:val>
                                        </p:tav>
                                      </p:tavLst>
                                    </p:anim>
                                    <p:anim calcmode="lin" valueType="num">
                                      <p:cBhvr additive="base">
                                        <p:cTn id="26" dur="2000" fill="hold"/>
                                        <p:tgtEl>
                                          <p:spTgt spid="17"/>
                                        </p:tgtEl>
                                        <p:attrNameLst>
                                          <p:attrName>ppt_y</p:attrName>
                                        </p:attrNameLst>
                                      </p:cBhvr>
                                      <p:tavLst>
                                        <p:tav tm="0">
                                          <p:val>
                                            <p:strVal val="#ppt_y"/>
                                          </p:val>
                                        </p:tav>
                                        <p:tav tm="100000">
                                          <p:val>
                                            <p:strVal val="#ppt_y"/>
                                          </p:val>
                                        </p:tav>
                                      </p:tavLst>
                                    </p:anim>
                                  </p:childTnLst>
                                </p:cTn>
                              </p:par>
                              <p:par>
                                <p:cTn id="27" presetID="7" presetClass="entr" presetSubtype="2"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2000" fill="hold"/>
                                        <p:tgtEl>
                                          <p:spTgt spid="16"/>
                                        </p:tgtEl>
                                        <p:attrNameLst>
                                          <p:attrName>ppt_x</p:attrName>
                                        </p:attrNameLst>
                                      </p:cBhvr>
                                      <p:tavLst>
                                        <p:tav tm="0">
                                          <p:val>
                                            <p:strVal val="1+#ppt_w/2"/>
                                          </p:val>
                                        </p:tav>
                                        <p:tav tm="100000">
                                          <p:val>
                                            <p:strVal val="#ppt_x"/>
                                          </p:val>
                                        </p:tav>
                                      </p:tavLst>
                                    </p:anim>
                                    <p:anim calcmode="lin" valueType="num">
                                      <p:cBhvr additive="base">
                                        <p:cTn id="30" dur="2000" fill="hold"/>
                                        <p:tgtEl>
                                          <p:spTgt spid="16"/>
                                        </p:tgtEl>
                                        <p:attrNameLst>
                                          <p:attrName>ppt_y</p:attrName>
                                        </p:attrNameLst>
                                      </p:cBhvr>
                                      <p:tavLst>
                                        <p:tav tm="0">
                                          <p:val>
                                            <p:strVal val="#ppt_y"/>
                                          </p:val>
                                        </p:tav>
                                        <p:tav tm="100000">
                                          <p:val>
                                            <p:strVal val="#ppt_y"/>
                                          </p:val>
                                        </p:tav>
                                      </p:tavLst>
                                    </p:anim>
                                  </p:childTnLst>
                                </p:cTn>
                              </p:par>
                            </p:childTnLst>
                          </p:cTn>
                        </p:par>
                        <p:par>
                          <p:cTn id="31" fill="hold">
                            <p:stCondLst>
                              <p:cond delay="6000"/>
                            </p:stCondLst>
                            <p:childTnLst>
                              <p:par>
                                <p:cTn id="32" presetID="5" presetClass="entr" presetSubtype="10" fill="hold" nodeType="afterEffect">
                                  <p:stCondLst>
                                    <p:cond delay="0"/>
                                  </p:stCondLst>
                                  <p:childTnLst>
                                    <p:set>
                                      <p:cBhvr>
                                        <p:cTn id="33" dur="1" fill="hold">
                                          <p:stCondLst>
                                            <p:cond delay="0"/>
                                          </p:stCondLst>
                                        </p:cTn>
                                        <p:tgtEl>
                                          <p:spTgt spid="14345"/>
                                        </p:tgtEl>
                                        <p:attrNameLst>
                                          <p:attrName>style.visibility</p:attrName>
                                        </p:attrNameLst>
                                      </p:cBhvr>
                                      <p:to>
                                        <p:strVal val="visible"/>
                                      </p:to>
                                    </p:set>
                                    <p:animEffect transition="in" filter="checkerboard(across)">
                                      <p:cBhvr>
                                        <p:cTn id="34" dur="500"/>
                                        <p:tgtEl>
                                          <p:spTgt spid="14345"/>
                                        </p:tgtEl>
                                      </p:cBhvr>
                                    </p:animEffect>
                                  </p:childTnLst>
                                </p:cTn>
                              </p:par>
                            </p:childTnLst>
                          </p:cTn>
                        </p:par>
                        <p:par>
                          <p:cTn id="35" fill="hold">
                            <p:stCondLst>
                              <p:cond delay="6500"/>
                            </p:stCondLst>
                            <p:childTnLst>
                              <p:par>
                                <p:cTn id="36" presetID="53" presetClass="entr" presetSubtype="0" fill="hold" nodeType="afterEffect">
                                  <p:stCondLst>
                                    <p:cond delay="0"/>
                                  </p:stCondLst>
                                  <p:childTnLst>
                                    <p:set>
                                      <p:cBhvr>
                                        <p:cTn id="37" dur="1" fill="hold">
                                          <p:stCondLst>
                                            <p:cond delay="0"/>
                                          </p:stCondLst>
                                        </p:cTn>
                                        <p:tgtEl>
                                          <p:spTgt spid="14347"/>
                                        </p:tgtEl>
                                        <p:attrNameLst>
                                          <p:attrName>style.visibility</p:attrName>
                                        </p:attrNameLst>
                                      </p:cBhvr>
                                      <p:to>
                                        <p:strVal val="visible"/>
                                      </p:to>
                                    </p:set>
                                    <p:anim calcmode="lin" valueType="num">
                                      <p:cBhvr>
                                        <p:cTn id="38" dur="500" fill="hold"/>
                                        <p:tgtEl>
                                          <p:spTgt spid="14347"/>
                                        </p:tgtEl>
                                        <p:attrNameLst>
                                          <p:attrName>ppt_w</p:attrName>
                                        </p:attrNameLst>
                                      </p:cBhvr>
                                      <p:tavLst>
                                        <p:tav tm="0">
                                          <p:val>
                                            <p:fltVal val="0"/>
                                          </p:val>
                                        </p:tav>
                                        <p:tav tm="100000">
                                          <p:val>
                                            <p:strVal val="#ppt_w"/>
                                          </p:val>
                                        </p:tav>
                                      </p:tavLst>
                                    </p:anim>
                                    <p:anim calcmode="lin" valueType="num">
                                      <p:cBhvr>
                                        <p:cTn id="39" dur="500" fill="hold"/>
                                        <p:tgtEl>
                                          <p:spTgt spid="14347"/>
                                        </p:tgtEl>
                                        <p:attrNameLst>
                                          <p:attrName>ppt_h</p:attrName>
                                        </p:attrNameLst>
                                      </p:cBhvr>
                                      <p:tavLst>
                                        <p:tav tm="0">
                                          <p:val>
                                            <p:fltVal val="0"/>
                                          </p:val>
                                        </p:tav>
                                        <p:tav tm="100000">
                                          <p:val>
                                            <p:strVal val="#ppt_h"/>
                                          </p:val>
                                        </p:tav>
                                      </p:tavLst>
                                    </p:anim>
                                    <p:animEffect transition="in" filter="fade">
                                      <p:cBhvr>
                                        <p:cTn id="40" dur="500"/>
                                        <p:tgtEl>
                                          <p:spTgt spid="14347"/>
                                        </p:tgtEl>
                                      </p:cBhvr>
                                    </p:animEffect>
                                  </p:childTnLst>
                                </p:cTn>
                              </p:par>
                            </p:childTnLst>
                          </p:cTn>
                        </p:par>
                        <p:par>
                          <p:cTn id="41" fill="hold">
                            <p:stCondLst>
                              <p:cond delay="7000"/>
                            </p:stCondLst>
                            <p:childTnLst>
                              <p:par>
                                <p:cTn id="42" presetID="53"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childTnLst>
                          </p:cTn>
                        </p:par>
                        <p:par>
                          <p:cTn id="47" fill="hold">
                            <p:stCondLst>
                              <p:cond delay="7500"/>
                            </p:stCondLst>
                            <p:childTnLst>
                              <p:par>
                                <p:cTn id="48" presetID="6" presetClass="emph" presetSubtype="0" fill="hold" grpId="1" nodeType="afterEffect">
                                  <p:stCondLst>
                                    <p:cond delay="0"/>
                                  </p:stCondLst>
                                  <p:childTnLst>
                                    <p:animScale>
                                      <p:cBhvr>
                                        <p:cTn id="49" dur="500" fill="hold"/>
                                        <p:tgtEl>
                                          <p:spTgt spid="24"/>
                                        </p:tgtEl>
                                      </p:cBhvr>
                                      <p:by x="150000" y="150000"/>
                                    </p:animScale>
                                  </p:childTnLst>
                                </p:cTn>
                              </p:par>
                            </p:childTnLst>
                          </p:cTn>
                        </p:par>
                        <p:par>
                          <p:cTn id="50" fill="hold">
                            <p:stCondLst>
                              <p:cond delay="8000"/>
                            </p:stCondLst>
                            <p:childTnLst>
                              <p:par>
                                <p:cTn id="51" presetID="53" presetClass="entr" presetSubtype="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8500"/>
                            </p:stCondLst>
                            <p:childTnLst>
                              <p:par>
                                <p:cTn id="57" presetID="4"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ox(in)">
                                      <p:cBhvr>
                                        <p:cTn id="59" dur="2000"/>
                                        <p:tgtEl>
                                          <p:spTgt spid="27"/>
                                        </p:tgtEl>
                                      </p:cBhvr>
                                    </p:animEffect>
                                  </p:childTnLst>
                                </p:cTn>
                              </p:par>
                            </p:childTnLst>
                          </p:cTn>
                        </p:par>
                        <p:par>
                          <p:cTn id="60" fill="hold">
                            <p:stCondLst>
                              <p:cond delay="10500"/>
                            </p:stCondLst>
                            <p:childTnLst>
                              <p:par>
                                <p:cTn id="61" presetID="7" presetClass="entr" presetSubtype="2"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1000" fill="hold"/>
                                        <p:tgtEl>
                                          <p:spTgt spid="28"/>
                                        </p:tgtEl>
                                        <p:attrNameLst>
                                          <p:attrName>ppt_x</p:attrName>
                                        </p:attrNameLst>
                                      </p:cBhvr>
                                      <p:tavLst>
                                        <p:tav tm="0">
                                          <p:val>
                                            <p:strVal val="1+#ppt_w/2"/>
                                          </p:val>
                                        </p:tav>
                                        <p:tav tm="100000">
                                          <p:val>
                                            <p:strVal val="#ppt_x"/>
                                          </p:val>
                                        </p:tav>
                                      </p:tavLst>
                                    </p:anim>
                                    <p:anim calcmode="lin" valueType="num">
                                      <p:cBhvr additive="base">
                                        <p:cTn id="64" dur="1000" fill="hold"/>
                                        <p:tgtEl>
                                          <p:spTgt spid="28"/>
                                        </p:tgtEl>
                                        <p:attrNameLst>
                                          <p:attrName>ppt_y</p:attrName>
                                        </p:attrNameLst>
                                      </p:cBhvr>
                                      <p:tavLst>
                                        <p:tav tm="0">
                                          <p:val>
                                            <p:strVal val="#ppt_y"/>
                                          </p:val>
                                        </p:tav>
                                        <p:tav tm="100000">
                                          <p:val>
                                            <p:strVal val="#ppt_y"/>
                                          </p:val>
                                        </p:tav>
                                      </p:tavLst>
                                    </p:anim>
                                  </p:childTnLst>
                                </p:cTn>
                              </p:par>
                            </p:childTnLst>
                          </p:cTn>
                        </p:par>
                        <p:par>
                          <p:cTn id="65" fill="hold">
                            <p:stCondLst>
                              <p:cond delay="11500"/>
                            </p:stCondLst>
                            <p:childTnLst>
                              <p:par>
                                <p:cTn id="66" presetID="7" presetClass="entr" presetSubtype="2"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1000" fill="hold"/>
                                        <p:tgtEl>
                                          <p:spTgt spid="29"/>
                                        </p:tgtEl>
                                        <p:attrNameLst>
                                          <p:attrName>ppt_x</p:attrName>
                                        </p:attrNameLst>
                                      </p:cBhvr>
                                      <p:tavLst>
                                        <p:tav tm="0">
                                          <p:val>
                                            <p:strVal val="1+#ppt_w/2"/>
                                          </p:val>
                                        </p:tav>
                                        <p:tav tm="100000">
                                          <p:val>
                                            <p:strVal val="#ppt_x"/>
                                          </p:val>
                                        </p:tav>
                                      </p:tavLst>
                                    </p:anim>
                                    <p:anim calcmode="lin" valueType="num">
                                      <p:cBhvr additive="base">
                                        <p:cTn id="69" dur="1000" fill="hold"/>
                                        <p:tgtEl>
                                          <p:spTgt spid="29"/>
                                        </p:tgtEl>
                                        <p:attrNameLst>
                                          <p:attrName>ppt_y</p:attrName>
                                        </p:attrNameLst>
                                      </p:cBhvr>
                                      <p:tavLst>
                                        <p:tav tm="0">
                                          <p:val>
                                            <p:strVal val="#ppt_y"/>
                                          </p:val>
                                        </p:tav>
                                        <p:tav tm="100000">
                                          <p:val>
                                            <p:strVal val="#ppt_y"/>
                                          </p:val>
                                        </p:tav>
                                      </p:tavLst>
                                    </p:anim>
                                  </p:childTnLst>
                                </p:cTn>
                              </p:par>
                            </p:childTnLst>
                          </p:cTn>
                        </p:par>
                        <p:par>
                          <p:cTn id="70" fill="hold">
                            <p:stCondLst>
                              <p:cond delay="12500"/>
                            </p:stCondLst>
                            <p:childTnLst>
                              <p:par>
                                <p:cTn id="71" presetID="7" presetClass="entr" presetSubtype="2"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1000" fill="hold"/>
                                        <p:tgtEl>
                                          <p:spTgt spid="30"/>
                                        </p:tgtEl>
                                        <p:attrNameLst>
                                          <p:attrName>ppt_x</p:attrName>
                                        </p:attrNameLst>
                                      </p:cBhvr>
                                      <p:tavLst>
                                        <p:tav tm="0">
                                          <p:val>
                                            <p:strVal val="1+#ppt_w/2"/>
                                          </p:val>
                                        </p:tav>
                                        <p:tav tm="100000">
                                          <p:val>
                                            <p:strVal val="#ppt_x"/>
                                          </p:val>
                                        </p:tav>
                                      </p:tavLst>
                                    </p:anim>
                                    <p:anim calcmode="lin" valueType="num">
                                      <p:cBhvr additive="base">
                                        <p:cTn id="74" dur="1000" fill="hold"/>
                                        <p:tgtEl>
                                          <p:spTgt spid="30"/>
                                        </p:tgtEl>
                                        <p:attrNameLst>
                                          <p:attrName>ppt_y</p:attrName>
                                        </p:attrNameLst>
                                      </p:cBhvr>
                                      <p:tavLst>
                                        <p:tav tm="0">
                                          <p:val>
                                            <p:strVal val="#ppt_y"/>
                                          </p:val>
                                        </p:tav>
                                        <p:tav tm="100000">
                                          <p:val>
                                            <p:strVal val="#ppt_y"/>
                                          </p:val>
                                        </p:tav>
                                      </p:tavLst>
                                    </p:anim>
                                  </p:childTnLst>
                                </p:cTn>
                              </p:par>
                            </p:childTnLst>
                          </p:cTn>
                        </p:par>
                        <p:par>
                          <p:cTn id="75" fill="hold">
                            <p:stCondLst>
                              <p:cond delay="13500"/>
                            </p:stCondLst>
                            <p:childTnLst>
                              <p:par>
                                <p:cTn id="76" presetID="7" presetClass="entr" presetSubtype="2"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additive="base">
                                        <p:cTn id="78" dur="1000" fill="hold"/>
                                        <p:tgtEl>
                                          <p:spTgt spid="31"/>
                                        </p:tgtEl>
                                        <p:attrNameLst>
                                          <p:attrName>ppt_x</p:attrName>
                                        </p:attrNameLst>
                                      </p:cBhvr>
                                      <p:tavLst>
                                        <p:tav tm="0">
                                          <p:val>
                                            <p:strVal val="1+#ppt_w/2"/>
                                          </p:val>
                                        </p:tav>
                                        <p:tav tm="100000">
                                          <p:val>
                                            <p:strVal val="#ppt_x"/>
                                          </p:val>
                                        </p:tav>
                                      </p:tavLst>
                                    </p:anim>
                                    <p:anim calcmode="lin" valueType="num">
                                      <p:cBhvr additive="base">
                                        <p:cTn id="79" dur="1000" fill="hold"/>
                                        <p:tgtEl>
                                          <p:spTgt spid="31"/>
                                        </p:tgtEl>
                                        <p:attrNameLst>
                                          <p:attrName>ppt_y</p:attrName>
                                        </p:attrNameLst>
                                      </p:cBhvr>
                                      <p:tavLst>
                                        <p:tav tm="0">
                                          <p:val>
                                            <p:strVal val="#ppt_y"/>
                                          </p:val>
                                        </p:tav>
                                        <p:tav tm="100000">
                                          <p:val>
                                            <p:strVal val="#ppt_y"/>
                                          </p:val>
                                        </p:tav>
                                      </p:tavLst>
                                    </p:anim>
                                  </p:childTnLst>
                                </p:cTn>
                              </p:par>
                            </p:childTnLst>
                          </p:cTn>
                        </p:par>
                        <p:par>
                          <p:cTn id="80" fill="hold">
                            <p:stCondLst>
                              <p:cond delay="14500"/>
                            </p:stCondLst>
                            <p:childTnLst>
                              <p:par>
                                <p:cTn id="81" presetID="7"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1000" fill="hold"/>
                                        <p:tgtEl>
                                          <p:spTgt spid="32"/>
                                        </p:tgtEl>
                                        <p:attrNameLst>
                                          <p:attrName>ppt_x</p:attrName>
                                        </p:attrNameLst>
                                      </p:cBhvr>
                                      <p:tavLst>
                                        <p:tav tm="0">
                                          <p:val>
                                            <p:strVal val="1+#ppt_w/2"/>
                                          </p:val>
                                        </p:tav>
                                        <p:tav tm="100000">
                                          <p:val>
                                            <p:strVal val="#ppt_x"/>
                                          </p:val>
                                        </p:tav>
                                      </p:tavLst>
                                    </p:anim>
                                    <p:anim calcmode="lin" valueType="num">
                                      <p:cBhvr additive="base">
                                        <p:cTn id="84" dur="10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3" presetClass="exit" presetSubtype="10" fill="hold" grpId="1" nodeType="clickEffect">
                                  <p:stCondLst>
                                    <p:cond delay="0"/>
                                  </p:stCondLst>
                                  <p:childTnLst>
                                    <p:animEffect transition="out" filter="blinds(horizontal)">
                                      <p:cBhvr>
                                        <p:cTn id="88" dur="2000"/>
                                        <p:tgtEl>
                                          <p:spTgt spid="28"/>
                                        </p:tgtEl>
                                      </p:cBhvr>
                                    </p:animEffect>
                                    <p:set>
                                      <p:cBhvr>
                                        <p:cTn id="89" dur="1" fill="hold">
                                          <p:stCondLst>
                                            <p:cond delay="1999"/>
                                          </p:stCondLst>
                                        </p:cTn>
                                        <p:tgtEl>
                                          <p:spTgt spid="28"/>
                                        </p:tgtEl>
                                        <p:attrNameLst>
                                          <p:attrName>style.visibility</p:attrName>
                                        </p:attrNameLst>
                                      </p:cBhvr>
                                      <p:to>
                                        <p:strVal val="hidden"/>
                                      </p:to>
                                    </p:set>
                                  </p:childTnLst>
                                </p:cTn>
                              </p:par>
                              <p:par>
                                <p:cTn id="90" presetID="3" presetClass="exit" presetSubtype="10" fill="hold" grpId="1" nodeType="withEffect">
                                  <p:stCondLst>
                                    <p:cond delay="0"/>
                                  </p:stCondLst>
                                  <p:childTnLst>
                                    <p:animEffect transition="out" filter="blinds(horizontal)">
                                      <p:cBhvr>
                                        <p:cTn id="91" dur="2000"/>
                                        <p:tgtEl>
                                          <p:spTgt spid="29"/>
                                        </p:tgtEl>
                                      </p:cBhvr>
                                    </p:animEffect>
                                    <p:set>
                                      <p:cBhvr>
                                        <p:cTn id="92" dur="1" fill="hold">
                                          <p:stCondLst>
                                            <p:cond delay="1999"/>
                                          </p:stCondLst>
                                        </p:cTn>
                                        <p:tgtEl>
                                          <p:spTgt spid="29"/>
                                        </p:tgtEl>
                                        <p:attrNameLst>
                                          <p:attrName>style.visibility</p:attrName>
                                        </p:attrNameLst>
                                      </p:cBhvr>
                                      <p:to>
                                        <p:strVal val="hidden"/>
                                      </p:to>
                                    </p:set>
                                  </p:childTnLst>
                                </p:cTn>
                              </p:par>
                              <p:par>
                                <p:cTn id="93" presetID="3" presetClass="exit" presetSubtype="10" fill="hold" grpId="1" nodeType="withEffect">
                                  <p:stCondLst>
                                    <p:cond delay="0"/>
                                  </p:stCondLst>
                                  <p:childTnLst>
                                    <p:animEffect transition="out" filter="blinds(horizontal)">
                                      <p:cBhvr>
                                        <p:cTn id="94" dur="2000"/>
                                        <p:tgtEl>
                                          <p:spTgt spid="30"/>
                                        </p:tgtEl>
                                      </p:cBhvr>
                                    </p:animEffect>
                                    <p:set>
                                      <p:cBhvr>
                                        <p:cTn id="95" dur="1" fill="hold">
                                          <p:stCondLst>
                                            <p:cond delay="1999"/>
                                          </p:stCondLst>
                                        </p:cTn>
                                        <p:tgtEl>
                                          <p:spTgt spid="30"/>
                                        </p:tgtEl>
                                        <p:attrNameLst>
                                          <p:attrName>style.visibility</p:attrName>
                                        </p:attrNameLst>
                                      </p:cBhvr>
                                      <p:to>
                                        <p:strVal val="hidden"/>
                                      </p:to>
                                    </p:set>
                                  </p:childTnLst>
                                </p:cTn>
                              </p:par>
                              <p:par>
                                <p:cTn id="96" presetID="3" presetClass="exit" presetSubtype="10" fill="hold" grpId="1" nodeType="withEffect">
                                  <p:stCondLst>
                                    <p:cond delay="0"/>
                                  </p:stCondLst>
                                  <p:childTnLst>
                                    <p:animEffect transition="out" filter="blinds(horizontal)">
                                      <p:cBhvr>
                                        <p:cTn id="97" dur="2000"/>
                                        <p:tgtEl>
                                          <p:spTgt spid="31"/>
                                        </p:tgtEl>
                                      </p:cBhvr>
                                    </p:animEffect>
                                    <p:set>
                                      <p:cBhvr>
                                        <p:cTn id="98" dur="1" fill="hold">
                                          <p:stCondLst>
                                            <p:cond delay="1999"/>
                                          </p:stCondLst>
                                        </p:cTn>
                                        <p:tgtEl>
                                          <p:spTgt spid="31"/>
                                        </p:tgtEl>
                                        <p:attrNameLst>
                                          <p:attrName>style.visibility</p:attrName>
                                        </p:attrNameLst>
                                      </p:cBhvr>
                                      <p:to>
                                        <p:strVal val="hidden"/>
                                      </p:to>
                                    </p:set>
                                  </p:childTnLst>
                                </p:cTn>
                              </p:par>
                              <p:par>
                                <p:cTn id="99" presetID="3" presetClass="exit" presetSubtype="10" fill="hold" grpId="1" nodeType="withEffect">
                                  <p:stCondLst>
                                    <p:cond delay="0"/>
                                  </p:stCondLst>
                                  <p:childTnLst>
                                    <p:animEffect transition="out" filter="blinds(horizontal)">
                                      <p:cBhvr>
                                        <p:cTn id="100" dur="2000"/>
                                        <p:tgtEl>
                                          <p:spTgt spid="32"/>
                                        </p:tgtEl>
                                      </p:cBhvr>
                                    </p:animEffect>
                                    <p:set>
                                      <p:cBhvr>
                                        <p:cTn id="101" dur="1" fill="hold">
                                          <p:stCondLst>
                                            <p:cond delay="1999"/>
                                          </p:stCondLst>
                                        </p:cTn>
                                        <p:tgtEl>
                                          <p:spTgt spid="32"/>
                                        </p:tgtEl>
                                        <p:attrNameLst>
                                          <p:attrName>style.visibility</p:attrName>
                                        </p:attrNameLst>
                                      </p:cBhvr>
                                      <p:to>
                                        <p:strVal val="hidden"/>
                                      </p:to>
                                    </p:set>
                                  </p:childTnLst>
                                </p:cTn>
                              </p:par>
                              <p:par>
                                <p:cTn id="102" presetID="3" presetClass="entr" presetSubtype="10" fill="hold" grpId="0" nodeType="with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blinds(horizontal)">
                                      <p:cBhvr>
                                        <p:cTn id="104" dur="2000"/>
                                        <p:tgtEl>
                                          <p:spTgt spid="35"/>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blinds(horizontal)">
                                      <p:cBhvr>
                                        <p:cTn id="107" dur="2000"/>
                                        <p:tgtEl>
                                          <p:spTgt spid="36"/>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37"/>
                                        </p:tgtEl>
                                        <p:attrNameLst>
                                          <p:attrName>style.visibility</p:attrName>
                                        </p:attrNameLst>
                                      </p:cBhvr>
                                      <p:to>
                                        <p:strVal val="visible"/>
                                      </p:to>
                                    </p:set>
                                    <p:animEffect transition="in" filter="blinds(horizontal)">
                                      <p:cBhvr>
                                        <p:cTn id="110" dur="2000"/>
                                        <p:tgtEl>
                                          <p:spTgt spid="37"/>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blinds(horizontal)">
                                      <p:cBhvr>
                                        <p:cTn id="113" dur="2000"/>
                                        <p:tgtEl>
                                          <p:spTgt spid="38"/>
                                        </p:tgtEl>
                                      </p:cBhvr>
                                    </p:animEffect>
                                  </p:childTnLst>
                                </p:cTn>
                              </p:par>
                              <p:par>
                                <p:cTn id="114" presetID="3" presetClass="entr" presetSubtype="10" fill="hold" grpId="0" nodeType="with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blinds(horizontal)">
                                      <p:cBhvr>
                                        <p:cTn id="116" dur="2000"/>
                                        <p:tgtEl>
                                          <p:spTgt spid="39"/>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2000"/>
                                        <p:tgtEl>
                                          <p:spTgt spid="35"/>
                                        </p:tgtEl>
                                      </p:cBhvr>
                                    </p:animEffect>
                                    <p:set>
                                      <p:cBhvr>
                                        <p:cTn id="121" dur="1" fill="hold">
                                          <p:stCondLst>
                                            <p:cond delay="1999"/>
                                          </p:stCondLst>
                                        </p:cTn>
                                        <p:tgtEl>
                                          <p:spTgt spid="35"/>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2000"/>
                                        <p:tgtEl>
                                          <p:spTgt spid="36"/>
                                        </p:tgtEl>
                                      </p:cBhvr>
                                    </p:animEffect>
                                    <p:set>
                                      <p:cBhvr>
                                        <p:cTn id="124" dur="1" fill="hold">
                                          <p:stCondLst>
                                            <p:cond delay="1999"/>
                                          </p:stCondLst>
                                        </p:cTn>
                                        <p:tgtEl>
                                          <p:spTgt spid="36"/>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2000"/>
                                        <p:tgtEl>
                                          <p:spTgt spid="37"/>
                                        </p:tgtEl>
                                      </p:cBhvr>
                                    </p:animEffect>
                                    <p:set>
                                      <p:cBhvr>
                                        <p:cTn id="127" dur="1" fill="hold">
                                          <p:stCondLst>
                                            <p:cond delay="1999"/>
                                          </p:stCondLst>
                                        </p:cTn>
                                        <p:tgtEl>
                                          <p:spTgt spid="37"/>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2000"/>
                                        <p:tgtEl>
                                          <p:spTgt spid="38"/>
                                        </p:tgtEl>
                                      </p:cBhvr>
                                    </p:animEffect>
                                    <p:set>
                                      <p:cBhvr>
                                        <p:cTn id="130" dur="1" fill="hold">
                                          <p:stCondLst>
                                            <p:cond delay="1999"/>
                                          </p:stCondLst>
                                        </p:cTn>
                                        <p:tgtEl>
                                          <p:spTgt spid="38"/>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2000"/>
                                        <p:tgtEl>
                                          <p:spTgt spid="39"/>
                                        </p:tgtEl>
                                      </p:cBhvr>
                                    </p:animEffect>
                                    <p:set>
                                      <p:cBhvr>
                                        <p:cTn id="133" dur="1" fill="hold">
                                          <p:stCondLst>
                                            <p:cond delay="1999"/>
                                          </p:stCondLst>
                                        </p:cTn>
                                        <p:tgtEl>
                                          <p:spTgt spid="39"/>
                                        </p:tgtEl>
                                        <p:attrNameLst>
                                          <p:attrName>style.visibility</p:attrName>
                                        </p:attrNameLst>
                                      </p:cBhvr>
                                      <p:to>
                                        <p:strVal val="hidden"/>
                                      </p:to>
                                    </p:set>
                                  </p:childTnLst>
                                </p:cTn>
                              </p:par>
                            </p:childTnLst>
                          </p:cTn>
                        </p:par>
                        <p:par>
                          <p:cTn id="134" fill="hold">
                            <p:stCondLst>
                              <p:cond delay="2000"/>
                            </p:stCondLst>
                            <p:childTnLst>
                              <p:par>
                                <p:cTn id="135" presetID="1" presetClass="exit" presetSubtype="0" fill="hold" grpId="1" nodeType="afterEffect">
                                  <p:stCondLst>
                                    <p:cond delay="0"/>
                                  </p:stCondLst>
                                  <p:childTnLst>
                                    <p:set>
                                      <p:cBhvr>
                                        <p:cTn id="136" dur="1" fill="hold">
                                          <p:stCondLst>
                                            <p:cond delay="0"/>
                                          </p:stCondLst>
                                        </p:cTn>
                                        <p:tgtEl>
                                          <p:spTgt spid="27"/>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25"/>
                                        </p:tgtEl>
                                        <p:attrNameLst>
                                          <p:attrName>style.visibility</p:attrName>
                                        </p:attrNameLst>
                                      </p:cBhvr>
                                      <p:to>
                                        <p:strVal val="hidden"/>
                                      </p:to>
                                    </p:set>
                                  </p:childTnLst>
                                </p:cTn>
                              </p:par>
                            </p:childTnLst>
                          </p:cTn>
                        </p:par>
                        <p:par>
                          <p:cTn id="139" fill="hold">
                            <p:stCondLst>
                              <p:cond delay="2000"/>
                            </p:stCondLst>
                            <p:childTnLst>
                              <p:par>
                                <p:cTn id="140" presetID="8" presetClass="exit" presetSubtype="16" fill="hold" nodeType="afterEffect">
                                  <p:stCondLst>
                                    <p:cond delay="0"/>
                                  </p:stCondLst>
                                  <p:childTnLst>
                                    <p:animEffect transition="out" filter="diamond(in)">
                                      <p:cBhvr>
                                        <p:cTn id="141" dur="2000"/>
                                        <p:tgtEl>
                                          <p:spTgt spid="14345"/>
                                        </p:tgtEl>
                                      </p:cBhvr>
                                    </p:animEffect>
                                    <p:set>
                                      <p:cBhvr>
                                        <p:cTn id="142" dur="1" fill="hold">
                                          <p:stCondLst>
                                            <p:cond delay="1999"/>
                                          </p:stCondLst>
                                        </p:cTn>
                                        <p:tgtEl>
                                          <p:spTgt spid="14345"/>
                                        </p:tgtEl>
                                        <p:attrNameLst>
                                          <p:attrName>style.visibility</p:attrName>
                                        </p:attrNameLst>
                                      </p:cBhvr>
                                      <p:to>
                                        <p:strVal val="hidden"/>
                                      </p:to>
                                    </p:set>
                                  </p:childTnLst>
                                </p:cTn>
                              </p:par>
                              <p:par>
                                <p:cTn id="143" presetID="8" presetClass="exit" presetSubtype="16" fill="hold" grpId="2" nodeType="withEffect">
                                  <p:stCondLst>
                                    <p:cond delay="0"/>
                                  </p:stCondLst>
                                  <p:childTnLst>
                                    <p:animEffect transition="out" filter="diamond(in)">
                                      <p:cBhvr>
                                        <p:cTn id="144" dur="2000"/>
                                        <p:tgtEl>
                                          <p:spTgt spid="24"/>
                                        </p:tgtEl>
                                      </p:cBhvr>
                                    </p:animEffect>
                                    <p:set>
                                      <p:cBhvr>
                                        <p:cTn id="145" dur="1" fill="hold">
                                          <p:stCondLst>
                                            <p:cond delay="1999"/>
                                          </p:stCondLst>
                                        </p:cTn>
                                        <p:tgtEl>
                                          <p:spTgt spid="24"/>
                                        </p:tgtEl>
                                        <p:attrNameLst>
                                          <p:attrName>style.visibility</p:attrName>
                                        </p:attrNameLst>
                                      </p:cBhvr>
                                      <p:to>
                                        <p:strVal val="hidden"/>
                                      </p:to>
                                    </p:set>
                                  </p:childTnLst>
                                </p:cTn>
                              </p:par>
                              <p:par>
                                <p:cTn id="146" presetID="8" presetClass="exit" presetSubtype="16" fill="hold" nodeType="withEffect">
                                  <p:stCondLst>
                                    <p:cond delay="0"/>
                                  </p:stCondLst>
                                  <p:childTnLst>
                                    <p:animEffect transition="out" filter="diamond(in)">
                                      <p:cBhvr>
                                        <p:cTn id="147" dur="2000"/>
                                        <p:tgtEl>
                                          <p:spTgt spid="14347"/>
                                        </p:tgtEl>
                                      </p:cBhvr>
                                    </p:animEffect>
                                    <p:set>
                                      <p:cBhvr>
                                        <p:cTn id="148" dur="1" fill="hold">
                                          <p:stCondLst>
                                            <p:cond delay="1999"/>
                                          </p:stCondLst>
                                        </p:cTn>
                                        <p:tgtEl>
                                          <p:spTgt spid="14347"/>
                                        </p:tgtEl>
                                        <p:attrNameLst>
                                          <p:attrName>style.visibility</p:attrName>
                                        </p:attrNameLst>
                                      </p:cBhvr>
                                      <p:to>
                                        <p:strVal val="hidden"/>
                                      </p:to>
                                    </p:set>
                                  </p:childTnLst>
                                </p:cTn>
                              </p:par>
                            </p:childTnLst>
                          </p:cTn>
                        </p:par>
                        <p:par>
                          <p:cTn id="149" fill="hold">
                            <p:stCondLst>
                              <p:cond delay="4000"/>
                            </p:stCondLst>
                            <p:childTnLst>
                              <p:par>
                                <p:cTn id="150" presetID="7" presetClass="exit" presetSubtype="2" fill="hold" grpId="1" nodeType="afterEffect">
                                  <p:stCondLst>
                                    <p:cond delay="0"/>
                                  </p:stCondLst>
                                  <p:childTnLst>
                                    <p:anim calcmode="lin" valueType="num">
                                      <p:cBhvr additive="base">
                                        <p:cTn id="151" dur="2000"/>
                                        <p:tgtEl>
                                          <p:spTgt spid="16"/>
                                        </p:tgtEl>
                                        <p:attrNameLst>
                                          <p:attrName>ppt_x</p:attrName>
                                        </p:attrNameLst>
                                      </p:cBhvr>
                                      <p:tavLst>
                                        <p:tav tm="0">
                                          <p:val>
                                            <p:strVal val="ppt_x"/>
                                          </p:val>
                                        </p:tav>
                                        <p:tav tm="100000">
                                          <p:val>
                                            <p:strVal val="1+ppt_w/2"/>
                                          </p:val>
                                        </p:tav>
                                      </p:tavLst>
                                    </p:anim>
                                    <p:anim calcmode="lin" valueType="num">
                                      <p:cBhvr additive="base">
                                        <p:cTn id="152" dur="2000"/>
                                        <p:tgtEl>
                                          <p:spTgt spid="16"/>
                                        </p:tgtEl>
                                        <p:attrNameLst>
                                          <p:attrName>ppt_y</p:attrName>
                                        </p:attrNameLst>
                                      </p:cBhvr>
                                      <p:tavLst>
                                        <p:tav tm="0">
                                          <p:val>
                                            <p:strVal val="ppt_y"/>
                                          </p:val>
                                        </p:tav>
                                        <p:tav tm="100000">
                                          <p:val>
                                            <p:strVal val="ppt_y"/>
                                          </p:val>
                                        </p:tav>
                                      </p:tavLst>
                                    </p:anim>
                                    <p:set>
                                      <p:cBhvr>
                                        <p:cTn id="153" dur="1" fill="hold">
                                          <p:stCondLst>
                                            <p:cond delay="1999"/>
                                          </p:stCondLst>
                                        </p:cTn>
                                        <p:tgtEl>
                                          <p:spTgt spid="16"/>
                                        </p:tgtEl>
                                        <p:attrNameLst>
                                          <p:attrName>style.visibility</p:attrName>
                                        </p:attrNameLst>
                                      </p:cBhvr>
                                      <p:to>
                                        <p:strVal val="hidden"/>
                                      </p:to>
                                    </p:set>
                                  </p:childTnLst>
                                </p:cTn>
                              </p:par>
                              <p:par>
                                <p:cTn id="154" presetID="7" presetClass="exit" presetSubtype="8" fill="hold" grpId="1" nodeType="withEffect">
                                  <p:stCondLst>
                                    <p:cond delay="0"/>
                                  </p:stCondLst>
                                  <p:childTnLst>
                                    <p:anim calcmode="lin" valueType="num">
                                      <p:cBhvr additive="base">
                                        <p:cTn id="155" dur="2000"/>
                                        <p:tgtEl>
                                          <p:spTgt spid="17"/>
                                        </p:tgtEl>
                                        <p:attrNameLst>
                                          <p:attrName>ppt_x</p:attrName>
                                        </p:attrNameLst>
                                      </p:cBhvr>
                                      <p:tavLst>
                                        <p:tav tm="0">
                                          <p:val>
                                            <p:strVal val="ppt_x"/>
                                          </p:val>
                                        </p:tav>
                                        <p:tav tm="100000">
                                          <p:val>
                                            <p:strVal val="0-ppt_w/2"/>
                                          </p:val>
                                        </p:tav>
                                      </p:tavLst>
                                    </p:anim>
                                    <p:anim calcmode="lin" valueType="num">
                                      <p:cBhvr additive="base">
                                        <p:cTn id="156" dur="2000"/>
                                        <p:tgtEl>
                                          <p:spTgt spid="17"/>
                                        </p:tgtEl>
                                        <p:attrNameLst>
                                          <p:attrName>ppt_y</p:attrName>
                                        </p:attrNameLst>
                                      </p:cBhvr>
                                      <p:tavLst>
                                        <p:tav tm="0">
                                          <p:val>
                                            <p:strVal val="ppt_y"/>
                                          </p:val>
                                        </p:tav>
                                        <p:tav tm="100000">
                                          <p:val>
                                            <p:strVal val="ppt_y"/>
                                          </p:val>
                                        </p:tav>
                                      </p:tavLst>
                                    </p:anim>
                                    <p:set>
                                      <p:cBhvr>
                                        <p:cTn id="157" dur="1" fill="hold">
                                          <p:stCondLst>
                                            <p:cond delay="1999"/>
                                          </p:stCondLst>
                                        </p:cTn>
                                        <p:tgtEl>
                                          <p:spTgt spid="17"/>
                                        </p:tgtEl>
                                        <p:attrNameLst>
                                          <p:attrName>style.visibility</p:attrName>
                                        </p:attrNameLst>
                                      </p:cBhvr>
                                      <p:to>
                                        <p:strVal val="hidden"/>
                                      </p:to>
                                    </p:set>
                                  </p:childTnLst>
                                </p:cTn>
                              </p:par>
                            </p:childTnLst>
                          </p:cTn>
                        </p:par>
                        <p:par>
                          <p:cTn id="158" fill="hold">
                            <p:stCondLst>
                              <p:cond delay="6000"/>
                            </p:stCondLst>
                            <p:childTnLst>
                              <p:par>
                                <p:cTn id="159" presetID="6" presetClass="exit" presetSubtype="16" fill="hold" nodeType="afterEffect">
                                  <p:stCondLst>
                                    <p:cond delay="0"/>
                                  </p:stCondLst>
                                  <p:childTnLst>
                                    <p:animEffect transition="out" filter="circle(in)">
                                      <p:cBhvr>
                                        <p:cTn id="160" dur="2000"/>
                                        <p:tgtEl>
                                          <p:spTgt spid="14338"/>
                                        </p:tgtEl>
                                      </p:cBhvr>
                                    </p:animEffect>
                                    <p:set>
                                      <p:cBhvr>
                                        <p:cTn id="161" dur="1" fill="hold">
                                          <p:stCondLst>
                                            <p:cond delay="1999"/>
                                          </p:stCondLst>
                                        </p:cTn>
                                        <p:tgtEl>
                                          <p:spTgt spid="143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P spid="15" grpId="0"/>
      <p:bldP spid="16" grpId="0"/>
      <p:bldP spid="16" grpId="1"/>
      <p:bldP spid="17" grpId="0"/>
      <p:bldP spid="17" grpId="1"/>
      <p:bldP spid="24" grpId="0"/>
      <p:bldP spid="24" grpId="1"/>
      <p:bldP spid="24" grpId="2"/>
      <p:bldP spid="25" grpId="0" animBg="1"/>
      <p:bldP spid="25" grpId="1" animBg="1"/>
      <p:bldP spid="27" grpId="0" animBg="1"/>
      <p:bldP spid="27" grpId="1" animBg="1"/>
      <p:bldP spid="28" grpId="0"/>
      <p:bldP spid="28" grpId="1"/>
      <p:bldP spid="29" grpId="0"/>
      <p:bldP spid="29" grpId="1"/>
      <p:bldP spid="30" grpId="0"/>
      <p:bldP spid="30" grpId="1"/>
      <p:bldP spid="31" grpId="0"/>
      <p:bldP spid="31" grpId="1"/>
      <p:bldP spid="32" grpId="0"/>
      <p:bldP spid="32" grpId="1"/>
      <p:bldP spid="35" grpId="0"/>
      <p:bldP spid="35" grpId="1"/>
      <p:bldP spid="36" grpId="0"/>
      <p:bldP spid="36" grpId="1"/>
      <p:bldP spid="37" grpId="0"/>
      <p:bldP spid="37" grpId="1"/>
      <p:bldP spid="38" grpId="0"/>
      <p:bldP spid="38" grpId="1"/>
      <p:bldP spid="39" grpId="0"/>
      <p:bldP spid="3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tln1234.files.wordpress.com/2009/04/iter_col.jpg"/>
          <p:cNvPicPr>
            <a:picLocks noChangeAspect="1" noChangeArrowheads="1"/>
          </p:cNvPicPr>
          <p:nvPr/>
        </p:nvPicPr>
        <p:blipFill>
          <a:blip r:embed="rId2" cstate="print"/>
          <a:srcRect/>
          <a:stretch>
            <a:fillRect/>
          </a:stretch>
        </p:blipFill>
        <p:spPr bwMode="auto">
          <a:xfrm>
            <a:off x="0" y="706283"/>
            <a:ext cx="5500694" cy="5508799"/>
          </a:xfrm>
          <a:prstGeom prst="rect">
            <a:avLst/>
          </a:prstGeom>
          <a:noFill/>
        </p:spPr>
      </p:pic>
      <p:pic>
        <p:nvPicPr>
          <p:cNvPr id="15364" name="Picture 4" descr="http://www-fusion.ciemat.es/fusion/iter/images/VandellosENG2.jpg"/>
          <p:cNvPicPr>
            <a:picLocks noChangeAspect="1" noChangeArrowheads="1"/>
          </p:cNvPicPr>
          <p:nvPr/>
        </p:nvPicPr>
        <p:blipFill>
          <a:blip r:embed="rId3" cstate="print"/>
          <a:srcRect r="25068"/>
          <a:stretch>
            <a:fillRect/>
          </a:stretch>
        </p:blipFill>
        <p:spPr bwMode="auto">
          <a:xfrm>
            <a:off x="3714744" y="714356"/>
            <a:ext cx="5445947" cy="5450917"/>
          </a:xfrm>
          <a:prstGeom prst="rect">
            <a:avLst/>
          </a:prstGeom>
          <a:noFill/>
        </p:spPr>
      </p:pic>
      <p:sp>
        <p:nvSpPr>
          <p:cNvPr id="2" name="Rectangle 1"/>
          <p:cNvSpPr/>
          <p:nvPr/>
        </p:nvSpPr>
        <p:spPr>
          <a:xfrm>
            <a:off x="0" y="-119921"/>
            <a:ext cx="9144000" cy="8342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31706" y="35607"/>
            <a:ext cx="4747646" cy="523220"/>
          </a:xfrm>
          <a:prstGeom prst="rect">
            <a:avLst/>
          </a:prstGeom>
          <a:noFill/>
        </p:spPr>
        <p:txBody>
          <a:bodyPr wrap="none" rtlCol="0">
            <a:spAutoFit/>
          </a:bodyPr>
          <a:lstStyle/>
          <a:p>
            <a:pPr algn="ctr"/>
            <a:r>
              <a:rPr lang="fr-FR" sz="2800" b="1" i="1" u="sng" dirty="0" smtClean="0">
                <a:solidFill>
                  <a:schemeClr val="bg1"/>
                </a:solidFill>
              </a:rPr>
              <a:t>Le nucléaire et ses alternatives</a:t>
            </a:r>
            <a:endParaRPr lang="fr-FR" sz="2800" b="1" i="1" u="sng" dirty="0">
              <a:solidFill>
                <a:schemeClr val="bg1"/>
              </a:solidFill>
            </a:endParaRPr>
          </a:p>
        </p:txBody>
      </p:sp>
      <p:sp>
        <p:nvSpPr>
          <p:cNvPr id="4" name="Rectangle 3"/>
          <p:cNvSpPr/>
          <p:nvPr/>
        </p:nvSpPr>
        <p:spPr>
          <a:xfrm>
            <a:off x="0" y="6156960"/>
            <a:ext cx="9144000" cy="701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11907" y="6248708"/>
            <a:ext cx="5361469" cy="523220"/>
          </a:xfrm>
          <a:prstGeom prst="rect">
            <a:avLst/>
          </a:prstGeom>
          <a:noFill/>
        </p:spPr>
        <p:txBody>
          <a:bodyPr wrap="none" rtlCol="0">
            <a:spAutoFit/>
          </a:bodyPr>
          <a:lstStyle/>
          <a:p>
            <a:pPr algn="ctr"/>
            <a:r>
              <a:rPr lang="fr-FR" sz="2800" b="1" i="1" u="sng" dirty="0" err="1" smtClean="0">
                <a:solidFill>
                  <a:schemeClr val="bg1"/>
                </a:solidFill>
              </a:rPr>
              <a:t>Atomenergie</a:t>
            </a:r>
            <a:r>
              <a:rPr lang="fr-FR" sz="2800" b="1" i="1" u="sng" dirty="0" smtClean="0">
                <a:solidFill>
                  <a:schemeClr val="bg1"/>
                </a:solidFill>
              </a:rPr>
              <a:t> </a:t>
            </a:r>
            <a:r>
              <a:rPr lang="fr-FR" sz="2800" b="1" i="1" u="sng" dirty="0" err="1" smtClean="0">
                <a:solidFill>
                  <a:schemeClr val="bg1"/>
                </a:solidFill>
              </a:rPr>
              <a:t>und</a:t>
            </a:r>
            <a:r>
              <a:rPr lang="fr-FR" sz="2800" b="1" i="1" u="sng" dirty="0" smtClean="0">
                <a:solidFill>
                  <a:schemeClr val="bg1"/>
                </a:solidFill>
              </a:rPr>
              <a:t> </a:t>
            </a:r>
            <a:r>
              <a:rPr lang="fr-FR" sz="2800" b="1" i="1" u="sng" dirty="0" err="1" smtClean="0">
                <a:solidFill>
                  <a:schemeClr val="bg1"/>
                </a:solidFill>
              </a:rPr>
              <a:t>ihre</a:t>
            </a:r>
            <a:r>
              <a:rPr lang="fr-FR" sz="2800" b="1" i="1" u="sng" dirty="0" smtClean="0">
                <a:solidFill>
                  <a:schemeClr val="bg1"/>
                </a:solidFill>
              </a:rPr>
              <a:t> </a:t>
            </a:r>
            <a:r>
              <a:rPr lang="fr-FR" sz="2800" b="1" i="1" u="sng" dirty="0" err="1" smtClean="0">
                <a:solidFill>
                  <a:schemeClr val="bg1"/>
                </a:solidFill>
              </a:rPr>
              <a:t>Alternativen</a:t>
            </a:r>
            <a:endParaRPr lang="fr-FR" sz="2800" b="1" i="1" u="sng" dirty="0">
              <a:solidFill>
                <a:schemeClr val="bg1"/>
              </a:solidFill>
            </a:endParaRPr>
          </a:p>
        </p:txBody>
      </p:sp>
      <p:sp>
        <p:nvSpPr>
          <p:cNvPr id="6" name="ZoneTexte 5"/>
          <p:cNvSpPr txBox="1"/>
          <p:nvPr/>
        </p:nvSpPr>
        <p:spPr>
          <a:xfrm>
            <a:off x="7143768" y="6286520"/>
            <a:ext cx="1797480" cy="400110"/>
          </a:xfrm>
          <a:prstGeom prst="rect">
            <a:avLst/>
          </a:prstGeom>
          <a:noFill/>
        </p:spPr>
        <p:txBody>
          <a:bodyPr wrap="none" rtlCol="0">
            <a:spAutoFit/>
          </a:bodyPr>
          <a:lstStyle/>
          <a:p>
            <a:r>
              <a:rPr lang="fr-FR" sz="2000" b="1" i="1" u="sng" dirty="0" smtClean="0">
                <a:solidFill>
                  <a:srgbClr val="FF0000"/>
                </a:solidFill>
              </a:rPr>
              <a:t>I/ </a:t>
            </a:r>
            <a:r>
              <a:rPr lang="fr-FR" sz="2000" b="1" i="1" u="sng" dirty="0" err="1" smtClean="0">
                <a:solidFill>
                  <a:srgbClr val="FF0000"/>
                </a:solidFill>
              </a:rPr>
              <a:t>Atomenergie</a:t>
            </a:r>
            <a:endParaRPr lang="fr-FR" sz="2000" b="1" i="1" u="sng" dirty="0" smtClean="0">
              <a:solidFill>
                <a:srgbClr val="FF0000"/>
              </a:solidFill>
            </a:endParaRPr>
          </a:p>
        </p:txBody>
      </p:sp>
      <p:sp>
        <p:nvSpPr>
          <p:cNvPr id="7" name="ZoneTexte 6"/>
          <p:cNvSpPr txBox="1"/>
          <p:nvPr/>
        </p:nvSpPr>
        <p:spPr>
          <a:xfrm>
            <a:off x="6500826" y="97162"/>
            <a:ext cx="2401363" cy="400110"/>
          </a:xfrm>
          <a:prstGeom prst="rect">
            <a:avLst/>
          </a:prstGeom>
          <a:noFill/>
        </p:spPr>
        <p:txBody>
          <a:bodyPr wrap="none" rtlCol="0">
            <a:spAutoFit/>
          </a:bodyPr>
          <a:lstStyle/>
          <a:p>
            <a:r>
              <a:rPr lang="fr-FR" sz="2000" b="1" i="1" u="sng" dirty="0" smtClean="0">
                <a:solidFill>
                  <a:srgbClr val="FF0000"/>
                </a:solidFill>
              </a:rPr>
              <a:t>I/ L’énergie nucléaire</a:t>
            </a:r>
          </a:p>
        </p:txBody>
      </p:sp>
      <p:sp>
        <p:nvSpPr>
          <p:cNvPr id="8" name="ZoneTexte 7"/>
          <p:cNvSpPr txBox="1"/>
          <p:nvPr/>
        </p:nvSpPr>
        <p:spPr>
          <a:xfrm>
            <a:off x="7358082" y="857232"/>
            <a:ext cx="1614994" cy="400110"/>
          </a:xfrm>
          <a:prstGeom prst="rect">
            <a:avLst/>
          </a:prstGeom>
          <a:noFill/>
        </p:spPr>
        <p:txBody>
          <a:bodyPr wrap="none" rtlCol="0">
            <a:spAutoFit/>
          </a:bodyPr>
          <a:lstStyle/>
          <a:p>
            <a:r>
              <a:rPr lang="fr-FR" sz="2000" b="1" dirty="0" smtClean="0">
                <a:solidFill>
                  <a:schemeClr val="tx1">
                    <a:lumMod val="95000"/>
                    <a:lumOff val="5000"/>
                  </a:schemeClr>
                </a:solidFill>
              </a:rPr>
              <a:t>b) </a:t>
            </a:r>
            <a:r>
              <a:rPr lang="fr-FR" sz="2000" b="1" dirty="0" err="1" smtClean="0">
                <a:solidFill>
                  <a:schemeClr val="tx1">
                    <a:lumMod val="95000"/>
                    <a:lumOff val="5000"/>
                  </a:schemeClr>
                </a:solidFill>
              </a:rPr>
              <a:t>Kernfusion</a:t>
            </a:r>
            <a:endParaRPr lang="fr-FR" sz="2000" b="1" dirty="0" smtClean="0">
              <a:solidFill>
                <a:schemeClr val="tx1">
                  <a:lumMod val="95000"/>
                  <a:lumOff val="5000"/>
                </a:schemeClr>
              </a:solidFill>
            </a:endParaRPr>
          </a:p>
        </p:txBody>
      </p:sp>
      <p:sp>
        <p:nvSpPr>
          <p:cNvPr id="9" name="ZoneTexte 8"/>
          <p:cNvSpPr txBox="1"/>
          <p:nvPr/>
        </p:nvSpPr>
        <p:spPr>
          <a:xfrm>
            <a:off x="142844" y="857232"/>
            <a:ext cx="2443618" cy="400110"/>
          </a:xfrm>
          <a:prstGeom prst="rect">
            <a:avLst/>
          </a:prstGeom>
          <a:noFill/>
        </p:spPr>
        <p:txBody>
          <a:bodyPr wrap="none" rtlCol="0">
            <a:spAutoFit/>
          </a:bodyPr>
          <a:lstStyle/>
          <a:p>
            <a:r>
              <a:rPr lang="fr-FR" sz="2000" b="1" dirty="0" smtClean="0">
                <a:solidFill>
                  <a:schemeClr val="tx1">
                    <a:lumMod val="95000"/>
                    <a:lumOff val="5000"/>
                  </a:schemeClr>
                </a:solidFill>
              </a:rPr>
              <a:t>a) La fusion nucléaire</a:t>
            </a:r>
          </a:p>
        </p:txBody>
      </p:sp>
      <p:sp>
        <p:nvSpPr>
          <p:cNvPr id="12" name="Rectangle 11"/>
          <p:cNvSpPr/>
          <p:nvPr/>
        </p:nvSpPr>
        <p:spPr>
          <a:xfrm>
            <a:off x="172669" y="1460793"/>
            <a:ext cx="6191320" cy="416677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214282" y="1500174"/>
            <a:ext cx="6139860" cy="4088419"/>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p:cNvSpPr/>
          <p:nvPr/>
        </p:nvSpPr>
        <p:spPr>
          <a:xfrm>
            <a:off x="285720" y="1643050"/>
            <a:ext cx="5786478" cy="923330"/>
          </a:xfrm>
          <a:prstGeom prst="rect">
            <a:avLst/>
          </a:prstGeom>
        </p:spPr>
        <p:txBody>
          <a:bodyPr wrap="square">
            <a:spAutoFit/>
          </a:bodyPr>
          <a:lstStyle/>
          <a:p>
            <a:r>
              <a:rPr lang="fr-FR" dirty="0" smtClean="0">
                <a:solidFill>
                  <a:schemeClr val="bg1"/>
                </a:solidFill>
              </a:rPr>
              <a:t>- Les deux combustibles de la fusion, le deutérium et le tritium sont inépuisables (en quantité astronomique dans la mer). </a:t>
            </a:r>
            <a:endParaRPr lang="fr-FR" dirty="0">
              <a:solidFill>
                <a:schemeClr val="bg1"/>
              </a:solidFill>
            </a:endParaRPr>
          </a:p>
        </p:txBody>
      </p:sp>
      <p:sp>
        <p:nvSpPr>
          <p:cNvPr id="15" name="Rectangle 14"/>
          <p:cNvSpPr/>
          <p:nvPr/>
        </p:nvSpPr>
        <p:spPr>
          <a:xfrm>
            <a:off x="285720" y="2995996"/>
            <a:ext cx="5500726" cy="646331"/>
          </a:xfrm>
          <a:prstGeom prst="rect">
            <a:avLst/>
          </a:prstGeom>
        </p:spPr>
        <p:txBody>
          <a:bodyPr wrap="square">
            <a:spAutoFit/>
          </a:bodyPr>
          <a:lstStyle/>
          <a:p>
            <a:r>
              <a:rPr lang="fr-FR" dirty="0" smtClean="0">
                <a:solidFill>
                  <a:schemeClr val="bg1"/>
                </a:solidFill>
              </a:rPr>
              <a:t>- On peut aisément arrêter la réaction en coupant l'alimentation.</a:t>
            </a:r>
            <a:endParaRPr lang="fr-FR" dirty="0">
              <a:solidFill>
                <a:schemeClr val="bg1"/>
              </a:solidFill>
            </a:endParaRPr>
          </a:p>
        </p:txBody>
      </p:sp>
      <p:sp>
        <p:nvSpPr>
          <p:cNvPr id="16" name="Rectangle 15"/>
          <p:cNvSpPr/>
          <p:nvPr/>
        </p:nvSpPr>
        <p:spPr>
          <a:xfrm>
            <a:off x="285720" y="4071942"/>
            <a:ext cx="5857916" cy="923330"/>
          </a:xfrm>
          <a:prstGeom prst="rect">
            <a:avLst/>
          </a:prstGeom>
        </p:spPr>
        <p:txBody>
          <a:bodyPr wrap="square">
            <a:spAutoFit/>
          </a:bodyPr>
          <a:lstStyle/>
          <a:p>
            <a:r>
              <a:rPr lang="fr-FR" dirty="0" smtClean="0">
                <a:solidFill>
                  <a:schemeClr val="bg1"/>
                </a:solidFill>
              </a:rPr>
              <a:t>- difficulté de maintenir une température l'ordre de 100 millions de degrés, nécessaire pour provoquer une collision entre 2 noyaux de même charge électrique.</a:t>
            </a:r>
            <a:endParaRPr lang="fr-FR" dirty="0">
              <a:solidFill>
                <a:schemeClr val="bg1"/>
              </a:solidFill>
            </a:endParaRPr>
          </a:p>
        </p:txBody>
      </p:sp>
      <p:sp>
        <p:nvSpPr>
          <p:cNvPr id="5122" name="Rectangle 2"/>
          <p:cNvSpPr>
            <a:spLocks noChangeArrowheads="1"/>
          </p:cNvSpPr>
          <p:nvPr/>
        </p:nvSpPr>
        <p:spPr bwMode="auto">
          <a:xfrm>
            <a:off x="285720" y="4071942"/>
            <a:ext cx="592935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US"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Schwierigkeit</a:t>
            </a: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US"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eine</a:t>
            </a: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US"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Temperatur</a:t>
            </a: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die </a:t>
            </a:r>
            <a:r>
              <a:rPr kumimoji="0" lang="en-US"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Ordnung</a:t>
            </a: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a:t>
            </a:r>
            <a:r>
              <a:rPr kumimoji="0" lang="en-US"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Auftrag</a:t>
            </a: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von 100 </a:t>
            </a:r>
            <a:r>
              <a:rPr kumimoji="0" lang="en-US"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Millionen</a:t>
            </a: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Grade </a:t>
            </a:r>
            <a:r>
              <a:rPr kumimoji="0" lang="en-US"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aufrechtzuerhalten</a:t>
            </a: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die </a:t>
            </a:r>
            <a:r>
              <a:rPr kumimoji="0" lang="en-US"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notwendig</a:t>
            </a: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US"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ist</a:t>
            </a: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um </a:t>
            </a:r>
            <a:r>
              <a:rPr kumimoji="0" lang="en-US"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einen</a:t>
            </a: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US"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Zusammenstoß</a:t>
            </a: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US"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zwischen</a:t>
            </a: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2 </a:t>
            </a:r>
            <a:r>
              <a:rPr kumimoji="0" lang="en-US"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Kernen</a:t>
            </a: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US"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ebenso</a:t>
            </a: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US"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elektrische</a:t>
            </a: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US"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Aufgabe</a:t>
            </a: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(Last) </a:t>
            </a:r>
            <a:r>
              <a:rPr kumimoji="0" lang="en-US"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zu</a:t>
            </a: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US"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verursachen</a:t>
            </a: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a:t>
            </a:r>
            <a:endParaRPr kumimoji="0" lang="en-US" b="0" i="0" u="none" strike="noStrike" cap="none" normalizeH="0" baseline="0" dirty="0" smtClean="0">
              <a:ln>
                <a:noFill/>
              </a:ln>
              <a:solidFill>
                <a:schemeClr val="bg1"/>
              </a:solidFill>
              <a:effectLst/>
              <a:latin typeface="Arial" pitchFamily="34" charset="0"/>
              <a:cs typeface="Arial" pitchFamily="34" charset="0"/>
            </a:endParaRPr>
          </a:p>
        </p:txBody>
      </p:sp>
      <p:sp>
        <p:nvSpPr>
          <p:cNvPr id="5123" name="Rectangle 3"/>
          <p:cNvSpPr>
            <a:spLocks noChangeArrowheads="1"/>
          </p:cNvSpPr>
          <p:nvPr/>
        </p:nvSpPr>
        <p:spPr bwMode="auto">
          <a:xfrm>
            <a:off x="285720" y="3000372"/>
            <a:ext cx="592935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Man </a:t>
            </a:r>
            <a:r>
              <a:rPr kumimoji="0" lang="en-US"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kann</a:t>
            </a: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US"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leicht</a:t>
            </a: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die </a:t>
            </a:r>
            <a:r>
              <a:rPr kumimoji="0" lang="en-US"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Reaktion</a:t>
            </a: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US"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anhalten</a:t>
            </a: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a:t>
            </a:r>
            <a:r>
              <a:rPr kumimoji="0" lang="en-US"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aufgeben</a:t>
            </a: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die </a:t>
            </a:r>
            <a:r>
              <a:rPr kumimoji="0" lang="en-US"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Ernährung</a:t>
            </a: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US"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schneidend</a:t>
            </a: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a:t>
            </a:r>
            <a:endParaRPr kumimoji="0" lang="en-US" b="0" i="0" u="none" strike="noStrike" cap="none" normalizeH="0" baseline="0" dirty="0" smtClean="0">
              <a:ln>
                <a:noFill/>
              </a:ln>
              <a:solidFill>
                <a:schemeClr val="bg1"/>
              </a:solidFill>
              <a:effectLst/>
              <a:latin typeface="Arial" pitchFamily="34" charset="0"/>
              <a:cs typeface="Arial" pitchFamily="34" charset="0"/>
            </a:endParaRPr>
          </a:p>
        </p:txBody>
      </p:sp>
      <p:sp>
        <p:nvSpPr>
          <p:cNvPr id="5124" name="Rectangle 4"/>
          <p:cNvSpPr>
            <a:spLocks noChangeArrowheads="1"/>
          </p:cNvSpPr>
          <p:nvPr/>
        </p:nvSpPr>
        <p:spPr bwMode="auto">
          <a:xfrm>
            <a:off x="285720" y="1643050"/>
            <a:ext cx="607223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US"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Beide</a:t>
            </a: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US"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Brennstoffe</a:t>
            </a: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US"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der</a:t>
            </a: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US"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Verschmelzung</a:t>
            </a: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US"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deutérium</a:t>
            </a: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und tritium </a:t>
            </a:r>
            <a:r>
              <a:rPr kumimoji="0" lang="en-US"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sind</a:t>
            </a: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US"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unerschöpflich</a:t>
            </a: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(in </a:t>
            </a:r>
            <a:r>
              <a:rPr kumimoji="0" lang="en-US"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der</a:t>
            </a: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US"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astronomischen</a:t>
            </a: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US"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Menge</a:t>
            </a: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US"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im</a:t>
            </a: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Meer). </a:t>
            </a:r>
            <a:endParaRPr kumimoji="0" lang="en-US"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0"/>
                            </p:stCondLst>
                            <p:childTnLst>
                              <p:par>
                                <p:cTn id="18" presetID="7"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2000" fill="hold"/>
                                        <p:tgtEl>
                                          <p:spTgt spid="8"/>
                                        </p:tgtEl>
                                        <p:attrNameLst>
                                          <p:attrName>ppt_x</p:attrName>
                                        </p:attrNameLst>
                                      </p:cBhvr>
                                      <p:tavLst>
                                        <p:tav tm="0">
                                          <p:val>
                                            <p:strVal val="1+#ppt_w/2"/>
                                          </p:val>
                                        </p:tav>
                                        <p:tav tm="100000">
                                          <p:val>
                                            <p:strVal val="#ppt_x"/>
                                          </p:val>
                                        </p:tav>
                                      </p:tavLst>
                                    </p:anim>
                                    <p:anim calcmode="lin" valueType="num">
                                      <p:cBhvr additive="base">
                                        <p:cTn id="21" dur="2000" fill="hold"/>
                                        <p:tgtEl>
                                          <p:spTgt spid="8"/>
                                        </p:tgtEl>
                                        <p:attrNameLst>
                                          <p:attrName>ppt_y</p:attrName>
                                        </p:attrNameLst>
                                      </p:cBhvr>
                                      <p:tavLst>
                                        <p:tav tm="0">
                                          <p:val>
                                            <p:strVal val="#ppt_y"/>
                                          </p:val>
                                        </p:tav>
                                        <p:tav tm="100000">
                                          <p:val>
                                            <p:strVal val="#ppt_y"/>
                                          </p:val>
                                        </p:tav>
                                      </p:tavLst>
                                    </p:anim>
                                  </p:childTnLst>
                                </p:cTn>
                              </p:par>
                              <p:par>
                                <p:cTn id="22" presetID="7"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2000" fill="hold"/>
                                        <p:tgtEl>
                                          <p:spTgt spid="9"/>
                                        </p:tgtEl>
                                        <p:attrNameLst>
                                          <p:attrName>ppt_x</p:attrName>
                                        </p:attrNameLst>
                                      </p:cBhvr>
                                      <p:tavLst>
                                        <p:tav tm="0">
                                          <p:val>
                                            <p:strVal val="0-#ppt_w/2"/>
                                          </p:val>
                                        </p:tav>
                                        <p:tav tm="100000">
                                          <p:val>
                                            <p:strVal val="#ppt_x"/>
                                          </p:val>
                                        </p:tav>
                                      </p:tavLst>
                                    </p:anim>
                                    <p:anim calcmode="lin" valueType="num">
                                      <p:cBhvr additive="base">
                                        <p:cTn id="25" dur="20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0" fill="hold" nodeType="afterEffect">
                                  <p:stCondLst>
                                    <p:cond delay="0"/>
                                  </p:stCondLst>
                                  <p:childTnLst>
                                    <p:set>
                                      <p:cBhvr>
                                        <p:cTn id="28" dur="1" fill="hold">
                                          <p:stCondLst>
                                            <p:cond delay="0"/>
                                          </p:stCondLst>
                                        </p:cTn>
                                        <p:tgtEl>
                                          <p:spTgt spid="15362"/>
                                        </p:tgtEl>
                                        <p:attrNameLst>
                                          <p:attrName>style.visibility</p:attrName>
                                        </p:attrNameLst>
                                      </p:cBhvr>
                                      <p:to>
                                        <p:strVal val="visible"/>
                                      </p:to>
                                    </p:set>
                                    <p:anim calcmode="lin" valueType="num">
                                      <p:cBhvr>
                                        <p:cTn id="29" dur="1000" fill="hold"/>
                                        <p:tgtEl>
                                          <p:spTgt spid="15362"/>
                                        </p:tgtEl>
                                        <p:attrNameLst>
                                          <p:attrName>ppt_w</p:attrName>
                                        </p:attrNameLst>
                                      </p:cBhvr>
                                      <p:tavLst>
                                        <p:tav tm="0">
                                          <p:val>
                                            <p:fltVal val="0"/>
                                          </p:val>
                                        </p:tav>
                                        <p:tav tm="100000">
                                          <p:val>
                                            <p:strVal val="#ppt_w"/>
                                          </p:val>
                                        </p:tav>
                                      </p:tavLst>
                                    </p:anim>
                                    <p:anim calcmode="lin" valueType="num">
                                      <p:cBhvr>
                                        <p:cTn id="30" dur="1000" fill="hold"/>
                                        <p:tgtEl>
                                          <p:spTgt spid="15362"/>
                                        </p:tgtEl>
                                        <p:attrNameLst>
                                          <p:attrName>ppt_h</p:attrName>
                                        </p:attrNameLst>
                                      </p:cBhvr>
                                      <p:tavLst>
                                        <p:tav tm="0">
                                          <p:val>
                                            <p:fltVal val="0"/>
                                          </p:val>
                                        </p:tav>
                                        <p:tav tm="100000">
                                          <p:val>
                                            <p:strVal val="#ppt_h"/>
                                          </p:val>
                                        </p:tav>
                                      </p:tavLst>
                                    </p:anim>
                                    <p:animEffect transition="in" filter="fade">
                                      <p:cBhvr>
                                        <p:cTn id="31" dur="1000"/>
                                        <p:tgtEl>
                                          <p:spTgt spid="15362"/>
                                        </p:tgtEl>
                                      </p:cBhvr>
                                    </p:animEffect>
                                  </p:childTnLst>
                                </p:cTn>
                              </p:par>
                            </p:childTnLst>
                          </p:cTn>
                        </p:par>
                        <p:par>
                          <p:cTn id="32" fill="hold">
                            <p:stCondLst>
                              <p:cond delay="3000"/>
                            </p:stCondLst>
                            <p:childTnLst>
                              <p:par>
                                <p:cTn id="33" presetID="7" presetClass="entr" presetSubtype="2" fill="hold" nodeType="afterEffect">
                                  <p:stCondLst>
                                    <p:cond delay="0"/>
                                  </p:stCondLst>
                                  <p:childTnLst>
                                    <p:set>
                                      <p:cBhvr>
                                        <p:cTn id="34" dur="1" fill="hold">
                                          <p:stCondLst>
                                            <p:cond delay="0"/>
                                          </p:stCondLst>
                                        </p:cTn>
                                        <p:tgtEl>
                                          <p:spTgt spid="15364"/>
                                        </p:tgtEl>
                                        <p:attrNameLst>
                                          <p:attrName>style.visibility</p:attrName>
                                        </p:attrNameLst>
                                      </p:cBhvr>
                                      <p:to>
                                        <p:strVal val="visible"/>
                                      </p:to>
                                    </p:set>
                                    <p:anim calcmode="lin" valueType="num">
                                      <p:cBhvr additive="base">
                                        <p:cTn id="35" dur="5000" fill="hold"/>
                                        <p:tgtEl>
                                          <p:spTgt spid="15364"/>
                                        </p:tgtEl>
                                        <p:attrNameLst>
                                          <p:attrName>ppt_x</p:attrName>
                                        </p:attrNameLst>
                                      </p:cBhvr>
                                      <p:tavLst>
                                        <p:tav tm="0">
                                          <p:val>
                                            <p:strVal val="1+#ppt_w/2"/>
                                          </p:val>
                                        </p:tav>
                                        <p:tav tm="100000">
                                          <p:val>
                                            <p:strVal val="#ppt_x"/>
                                          </p:val>
                                        </p:tav>
                                      </p:tavLst>
                                    </p:anim>
                                    <p:anim calcmode="lin" valueType="num">
                                      <p:cBhvr additive="base">
                                        <p:cTn id="36" dur="5000" fill="hold"/>
                                        <p:tgtEl>
                                          <p:spTgt spid="15364"/>
                                        </p:tgtEl>
                                        <p:attrNameLst>
                                          <p:attrName>ppt_y</p:attrName>
                                        </p:attrNameLst>
                                      </p:cBhvr>
                                      <p:tavLst>
                                        <p:tav tm="0">
                                          <p:val>
                                            <p:strVal val="#ppt_y"/>
                                          </p:val>
                                        </p:tav>
                                        <p:tav tm="100000">
                                          <p:val>
                                            <p:strVal val="#ppt_y"/>
                                          </p:val>
                                        </p:tav>
                                      </p:tavLst>
                                    </p:anim>
                                  </p:childTnLst>
                                </p:cTn>
                              </p:par>
                            </p:childTnLst>
                          </p:cTn>
                        </p:par>
                        <p:par>
                          <p:cTn id="37" fill="hold">
                            <p:stCondLst>
                              <p:cond delay="8000"/>
                            </p:stCondLst>
                            <p:childTnLst>
                              <p:par>
                                <p:cTn id="38" presetID="9" presetClass="emph" presetSubtype="0" nodeType="afterEffect">
                                  <p:stCondLst>
                                    <p:cond delay="0"/>
                                  </p:stCondLst>
                                  <p:childTnLst>
                                    <p:set>
                                      <p:cBhvr rctx="PPT">
                                        <p:cTn id="39" dur="indefinite"/>
                                        <p:tgtEl>
                                          <p:spTgt spid="15364"/>
                                        </p:tgtEl>
                                        <p:attrNameLst>
                                          <p:attrName>style.opacity</p:attrName>
                                        </p:attrNameLst>
                                      </p:cBhvr>
                                      <p:to>
                                        <p:strVal val="0.75"/>
                                      </p:to>
                                    </p:set>
                                    <p:animEffect filter="image" prLst="opacity: 0.75">
                                      <p:cBhvr rctx="IE">
                                        <p:cTn id="40" dur="indefinite"/>
                                        <p:tgtEl>
                                          <p:spTgt spid="1536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2000" fill="hold"/>
                                        <p:tgtEl>
                                          <p:spTgt spid="12"/>
                                        </p:tgtEl>
                                        <p:attrNameLst>
                                          <p:attrName>ppt_w</p:attrName>
                                        </p:attrNameLst>
                                      </p:cBhvr>
                                      <p:tavLst>
                                        <p:tav tm="0">
                                          <p:val>
                                            <p:fltVal val="0"/>
                                          </p:val>
                                        </p:tav>
                                        <p:tav tm="100000">
                                          <p:val>
                                            <p:strVal val="#ppt_w"/>
                                          </p:val>
                                        </p:tav>
                                      </p:tavLst>
                                    </p:anim>
                                    <p:anim calcmode="lin" valueType="num">
                                      <p:cBhvr>
                                        <p:cTn id="46" dur="2000" fill="hold"/>
                                        <p:tgtEl>
                                          <p:spTgt spid="12"/>
                                        </p:tgtEl>
                                        <p:attrNameLst>
                                          <p:attrName>ppt_h</p:attrName>
                                        </p:attrNameLst>
                                      </p:cBhvr>
                                      <p:tavLst>
                                        <p:tav tm="0">
                                          <p:val>
                                            <p:fltVal val="0"/>
                                          </p:val>
                                        </p:tav>
                                        <p:tav tm="100000">
                                          <p:val>
                                            <p:strVal val="#ppt_h"/>
                                          </p:val>
                                        </p:tav>
                                      </p:tavLst>
                                    </p:anim>
                                    <p:animEffect transition="in" filter="fade">
                                      <p:cBhvr>
                                        <p:cTn id="47" dur="2000"/>
                                        <p:tgtEl>
                                          <p:spTgt spid="12"/>
                                        </p:tgtEl>
                                      </p:cBhvr>
                                    </p:animEffect>
                                  </p:childTnLst>
                                </p:cTn>
                              </p:par>
                            </p:childTnLst>
                          </p:cTn>
                        </p:par>
                        <p:par>
                          <p:cTn id="48" fill="hold">
                            <p:stCondLst>
                              <p:cond delay="2000"/>
                            </p:stCondLst>
                            <p:childTnLst>
                              <p:par>
                                <p:cTn id="49" presetID="4" presetClass="entr" presetSubtype="16"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box(in)">
                                      <p:cBhvr>
                                        <p:cTn id="51" dur="1000"/>
                                        <p:tgtEl>
                                          <p:spTgt spid="13"/>
                                        </p:tgtEl>
                                      </p:cBhvr>
                                    </p:animEffect>
                                  </p:childTnLst>
                                </p:cTn>
                              </p:par>
                            </p:childTnLst>
                          </p:cTn>
                        </p:par>
                        <p:par>
                          <p:cTn id="52" fill="hold">
                            <p:stCondLst>
                              <p:cond delay="3000"/>
                            </p:stCondLst>
                            <p:childTnLst>
                              <p:par>
                                <p:cTn id="53" presetID="1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slide(fromBottom)">
                                      <p:cBhvr>
                                        <p:cTn id="55" dur="500"/>
                                        <p:tgtEl>
                                          <p:spTgt spid="14"/>
                                        </p:tgtEl>
                                      </p:cBhvr>
                                    </p:animEffect>
                                  </p:childTnLst>
                                </p:cTn>
                              </p:par>
                              <p:par>
                                <p:cTn id="56" presetID="12" presetClass="entr" presetSubtype="4"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slide(fromBottom)">
                                      <p:cBhvr>
                                        <p:cTn id="58" dur="500"/>
                                        <p:tgtEl>
                                          <p:spTgt spid="15"/>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slide(fromBottom)">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grpId="1" nodeType="clickEffect">
                                  <p:stCondLst>
                                    <p:cond delay="0"/>
                                  </p:stCondLst>
                                  <p:childTnLst>
                                    <p:anim calcmode="lin" valueType="num">
                                      <p:cBhvr additive="base">
                                        <p:cTn id="65" dur="500"/>
                                        <p:tgtEl>
                                          <p:spTgt spid="14"/>
                                        </p:tgtEl>
                                        <p:attrNameLst>
                                          <p:attrName>ppt_x</p:attrName>
                                        </p:attrNameLst>
                                      </p:cBhvr>
                                      <p:tavLst>
                                        <p:tav tm="0">
                                          <p:val>
                                            <p:strVal val="ppt_x"/>
                                          </p:val>
                                        </p:tav>
                                        <p:tav tm="100000">
                                          <p:val>
                                            <p:strVal val="ppt_x"/>
                                          </p:val>
                                        </p:tav>
                                      </p:tavLst>
                                    </p:anim>
                                    <p:anim calcmode="lin" valueType="num">
                                      <p:cBhvr additive="base">
                                        <p:cTn id="66" dur="500"/>
                                        <p:tgtEl>
                                          <p:spTgt spid="14"/>
                                        </p:tgtEl>
                                        <p:attrNameLst>
                                          <p:attrName>ppt_y</p:attrName>
                                        </p:attrNameLst>
                                      </p:cBhvr>
                                      <p:tavLst>
                                        <p:tav tm="0">
                                          <p:val>
                                            <p:strVal val="ppt_y"/>
                                          </p:val>
                                        </p:tav>
                                        <p:tav tm="100000">
                                          <p:val>
                                            <p:strVal val="1+ppt_h/2"/>
                                          </p:val>
                                        </p:tav>
                                      </p:tavLst>
                                    </p:anim>
                                    <p:set>
                                      <p:cBhvr>
                                        <p:cTn id="67" dur="1" fill="hold">
                                          <p:stCondLst>
                                            <p:cond delay="499"/>
                                          </p:stCondLst>
                                        </p:cTn>
                                        <p:tgtEl>
                                          <p:spTgt spid="14"/>
                                        </p:tgtEl>
                                        <p:attrNameLst>
                                          <p:attrName>style.visibility</p:attrName>
                                        </p:attrNameLst>
                                      </p:cBhvr>
                                      <p:to>
                                        <p:strVal val="hidden"/>
                                      </p:to>
                                    </p:set>
                                  </p:childTnLst>
                                </p:cTn>
                              </p:par>
                              <p:par>
                                <p:cTn id="68" presetID="2" presetClass="exit" presetSubtype="4" fill="hold" grpId="1" nodeType="withEffect">
                                  <p:stCondLst>
                                    <p:cond delay="0"/>
                                  </p:stCondLst>
                                  <p:childTnLst>
                                    <p:anim calcmode="lin" valueType="num">
                                      <p:cBhvr additive="base">
                                        <p:cTn id="69" dur="500"/>
                                        <p:tgtEl>
                                          <p:spTgt spid="15"/>
                                        </p:tgtEl>
                                        <p:attrNameLst>
                                          <p:attrName>ppt_x</p:attrName>
                                        </p:attrNameLst>
                                      </p:cBhvr>
                                      <p:tavLst>
                                        <p:tav tm="0">
                                          <p:val>
                                            <p:strVal val="ppt_x"/>
                                          </p:val>
                                        </p:tav>
                                        <p:tav tm="100000">
                                          <p:val>
                                            <p:strVal val="ppt_x"/>
                                          </p:val>
                                        </p:tav>
                                      </p:tavLst>
                                    </p:anim>
                                    <p:anim calcmode="lin" valueType="num">
                                      <p:cBhvr additive="base">
                                        <p:cTn id="70" dur="500"/>
                                        <p:tgtEl>
                                          <p:spTgt spid="15"/>
                                        </p:tgtEl>
                                        <p:attrNameLst>
                                          <p:attrName>ppt_y</p:attrName>
                                        </p:attrNameLst>
                                      </p:cBhvr>
                                      <p:tavLst>
                                        <p:tav tm="0">
                                          <p:val>
                                            <p:strVal val="ppt_y"/>
                                          </p:val>
                                        </p:tav>
                                        <p:tav tm="100000">
                                          <p:val>
                                            <p:strVal val="1+ppt_h/2"/>
                                          </p:val>
                                        </p:tav>
                                      </p:tavLst>
                                    </p:anim>
                                    <p:set>
                                      <p:cBhvr>
                                        <p:cTn id="71" dur="1" fill="hold">
                                          <p:stCondLst>
                                            <p:cond delay="499"/>
                                          </p:stCondLst>
                                        </p:cTn>
                                        <p:tgtEl>
                                          <p:spTgt spid="15"/>
                                        </p:tgtEl>
                                        <p:attrNameLst>
                                          <p:attrName>style.visibility</p:attrName>
                                        </p:attrNameLst>
                                      </p:cBhvr>
                                      <p:to>
                                        <p:strVal val="hidden"/>
                                      </p:to>
                                    </p:set>
                                  </p:childTnLst>
                                </p:cTn>
                              </p:par>
                              <p:par>
                                <p:cTn id="72" presetID="2" presetClass="exit" presetSubtype="4" fill="hold" grpId="1" nodeType="withEffect">
                                  <p:stCondLst>
                                    <p:cond delay="0"/>
                                  </p:stCondLst>
                                  <p:childTnLst>
                                    <p:anim calcmode="lin" valueType="num">
                                      <p:cBhvr additive="base">
                                        <p:cTn id="73" dur="500"/>
                                        <p:tgtEl>
                                          <p:spTgt spid="16"/>
                                        </p:tgtEl>
                                        <p:attrNameLst>
                                          <p:attrName>ppt_x</p:attrName>
                                        </p:attrNameLst>
                                      </p:cBhvr>
                                      <p:tavLst>
                                        <p:tav tm="0">
                                          <p:val>
                                            <p:strVal val="ppt_x"/>
                                          </p:val>
                                        </p:tav>
                                        <p:tav tm="100000">
                                          <p:val>
                                            <p:strVal val="ppt_x"/>
                                          </p:val>
                                        </p:tav>
                                      </p:tavLst>
                                    </p:anim>
                                    <p:anim calcmode="lin" valueType="num">
                                      <p:cBhvr additive="base">
                                        <p:cTn id="74" dur="500"/>
                                        <p:tgtEl>
                                          <p:spTgt spid="16"/>
                                        </p:tgtEl>
                                        <p:attrNameLst>
                                          <p:attrName>ppt_y</p:attrName>
                                        </p:attrNameLst>
                                      </p:cBhvr>
                                      <p:tavLst>
                                        <p:tav tm="0">
                                          <p:val>
                                            <p:strVal val="ppt_y"/>
                                          </p:val>
                                        </p:tav>
                                        <p:tav tm="100000">
                                          <p:val>
                                            <p:strVal val="1+ppt_h/2"/>
                                          </p:val>
                                        </p:tav>
                                      </p:tavLst>
                                    </p:anim>
                                    <p:set>
                                      <p:cBhvr>
                                        <p:cTn id="75" dur="1" fill="hold">
                                          <p:stCondLst>
                                            <p:cond delay="499"/>
                                          </p:stCondLst>
                                        </p:cTn>
                                        <p:tgtEl>
                                          <p:spTgt spid="16"/>
                                        </p:tgtEl>
                                        <p:attrNameLst>
                                          <p:attrName>style.visibility</p:attrName>
                                        </p:attrNameLst>
                                      </p:cBhvr>
                                      <p:to>
                                        <p:strVal val="hidden"/>
                                      </p:to>
                                    </p:set>
                                  </p:childTnLst>
                                </p:cTn>
                              </p:par>
                            </p:childTnLst>
                          </p:cTn>
                        </p:par>
                        <p:par>
                          <p:cTn id="76" fill="hold">
                            <p:stCondLst>
                              <p:cond delay="500"/>
                            </p:stCondLst>
                            <p:childTnLst>
                              <p:par>
                                <p:cTn id="77" presetID="12" presetClass="entr" presetSubtype="4" fill="hold" grpId="0" nodeType="afterEffect">
                                  <p:stCondLst>
                                    <p:cond delay="0"/>
                                  </p:stCondLst>
                                  <p:childTnLst>
                                    <p:set>
                                      <p:cBhvr>
                                        <p:cTn id="78" dur="1" fill="hold">
                                          <p:stCondLst>
                                            <p:cond delay="0"/>
                                          </p:stCondLst>
                                        </p:cTn>
                                        <p:tgtEl>
                                          <p:spTgt spid="5122"/>
                                        </p:tgtEl>
                                        <p:attrNameLst>
                                          <p:attrName>style.visibility</p:attrName>
                                        </p:attrNameLst>
                                      </p:cBhvr>
                                      <p:to>
                                        <p:strVal val="visible"/>
                                      </p:to>
                                    </p:set>
                                    <p:animEffect transition="in" filter="slide(fromBottom)">
                                      <p:cBhvr>
                                        <p:cTn id="79" dur="500"/>
                                        <p:tgtEl>
                                          <p:spTgt spid="5122"/>
                                        </p:tgtEl>
                                      </p:cBhvr>
                                    </p:animEffect>
                                  </p:childTnLst>
                                </p:cTn>
                              </p:par>
                              <p:par>
                                <p:cTn id="80" presetID="12" presetClass="entr" presetSubtype="4" fill="hold" grpId="0" nodeType="withEffect">
                                  <p:stCondLst>
                                    <p:cond delay="0"/>
                                  </p:stCondLst>
                                  <p:childTnLst>
                                    <p:set>
                                      <p:cBhvr>
                                        <p:cTn id="81" dur="1" fill="hold">
                                          <p:stCondLst>
                                            <p:cond delay="0"/>
                                          </p:stCondLst>
                                        </p:cTn>
                                        <p:tgtEl>
                                          <p:spTgt spid="5123"/>
                                        </p:tgtEl>
                                        <p:attrNameLst>
                                          <p:attrName>style.visibility</p:attrName>
                                        </p:attrNameLst>
                                      </p:cBhvr>
                                      <p:to>
                                        <p:strVal val="visible"/>
                                      </p:to>
                                    </p:set>
                                    <p:animEffect transition="in" filter="slide(fromBottom)">
                                      <p:cBhvr>
                                        <p:cTn id="82" dur="500"/>
                                        <p:tgtEl>
                                          <p:spTgt spid="5123"/>
                                        </p:tgtEl>
                                      </p:cBhvr>
                                    </p:animEffect>
                                  </p:childTnLst>
                                </p:cTn>
                              </p:par>
                              <p:par>
                                <p:cTn id="83" presetID="12" presetClass="entr" presetSubtype="4" fill="hold" grpId="0" nodeType="withEffect">
                                  <p:stCondLst>
                                    <p:cond delay="0"/>
                                  </p:stCondLst>
                                  <p:childTnLst>
                                    <p:set>
                                      <p:cBhvr>
                                        <p:cTn id="84" dur="1" fill="hold">
                                          <p:stCondLst>
                                            <p:cond delay="0"/>
                                          </p:stCondLst>
                                        </p:cTn>
                                        <p:tgtEl>
                                          <p:spTgt spid="5124"/>
                                        </p:tgtEl>
                                        <p:attrNameLst>
                                          <p:attrName>style.visibility</p:attrName>
                                        </p:attrNameLst>
                                      </p:cBhvr>
                                      <p:to>
                                        <p:strVal val="visible"/>
                                      </p:to>
                                    </p:set>
                                    <p:animEffect transition="in" filter="slide(fromBottom)">
                                      <p:cBhvr>
                                        <p:cTn id="85" dur="500"/>
                                        <p:tgtEl>
                                          <p:spTgt spid="5124"/>
                                        </p:tgtEl>
                                      </p:cBhvr>
                                    </p:animEffect>
                                  </p:childTnLst>
                                </p:cTn>
                              </p:par>
                            </p:childTnLst>
                          </p:cTn>
                        </p:par>
                      </p:childTnLst>
                    </p:cTn>
                  </p:par>
                  <p:par>
                    <p:cTn id="86" fill="hold">
                      <p:stCondLst>
                        <p:cond delay="indefinite"/>
                      </p:stCondLst>
                      <p:childTnLst>
                        <p:par>
                          <p:cTn id="87" fill="hold">
                            <p:stCondLst>
                              <p:cond delay="0"/>
                            </p:stCondLst>
                            <p:childTnLst>
                              <p:par>
                                <p:cTn id="88" presetID="39" presetClass="exit" presetSubtype="0" decel="100000" fill="hold" grpId="1" nodeType="clickEffect">
                                  <p:stCondLst>
                                    <p:cond delay="0"/>
                                  </p:stCondLst>
                                  <p:childTnLst>
                                    <p:anim calcmode="lin" valueType="num">
                                      <p:cBhvr>
                                        <p:cTn id="89" dur="500"/>
                                        <p:tgtEl>
                                          <p:spTgt spid="5123"/>
                                        </p:tgtEl>
                                        <p:attrNameLst>
                                          <p:attrName>ppt_h</p:attrName>
                                        </p:attrNameLst>
                                      </p:cBhvr>
                                      <p:tavLst>
                                        <p:tav tm="0">
                                          <p:val>
                                            <p:strVal val="ppt_h"/>
                                          </p:val>
                                        </p:tav>
                                        <p:tav tm="50000">
                                          <p:val>
                                            <p:strVal val="ppt_h/20"/>
                                          </p:val>
                                        </p:tav>
                                        <p:tav tm="100000">
                                          <p:val>
                                            <p:strVal val="ppt_h/20"/>
                                          </p:val>
                                        </p:tav>
                                      </p:tavLst>
                                    </p:anim>
                                    <p:anim calcmode="lin" valueType="num">
                                      <p:cBhvr>
                                        <p:cTn id="90" dur="500"/>
                                        <p:tgtEl>
                                          <p:spTgt spid="5123"/>
                                        </p:tgtEl>
                                        <p:attrNameLst>
                                          <p:attrName>ppt_w</p:attrName>
                                        </p:attrNameLst>
                                      </p:cBhvr>
                                      <p:tavLst>
                                        <p:tav tm="0">
                                          <p:val>
                                            <p:strVal val="ppt_w"/>
                                          </p:val>
                                        </p:tav>
                                        <p:tav tm="50000">
                                          <p:val>
                                            <p:strVal val="ppt_w+.3"/>
                                          </p:val>
                                        </p:tav>
                                        <p:tav tm="100000">
                                          <p:val>
                                            <p:strVal val="ppt_w+.3"/>
                                          </p:val>
                                        </p:tav>
                                      </p:tavLst>
                                    </p:anim>
                                    <p:anim calcmode="lin" valueType="num">
                                      <p:cBhvr>
                                        <p:cTn id="91" dur="500"/>
                                        <p:tgtEl>
                                          <p:spTgt spid="5123"/>
                                        </p:tgtEl>
                                        <p:attrNameLst>
                                          <p:attrName>ppt_x</p:attrName>
                                        </p:attrNameLst>
                                      </p:cBhvr>
                                      <p:tavLst>
                                        <p:tav tm="0">
                                          <p:val>
                                            <p:strVal val="ppt_x"/>
                                          </p:val>
                                        </p:tav>
                                        <p:tav tm="50000">
                                          <p:val>
                                            <p:strVal val="ppt_x"/>
                                          </p:val>
                                        </p:tav>
                                        <p:tav tm="100000">
                                          <p:val>
                                            <p:strVal val="ppt_x-.3"/>
                                          </p:val>
                                        </p:tav>
                                      </p:tavLst>
                                    </p:anim>
                                    <p:anim calcmode="lin" valueType="num">
                                      <p:cBhvr>
                                        <p:cTn id="92" dur="500"/>
                                        <p:tgtEl>
                                          <p:spTgt spid="5123"/>
                                        </p:tgtEl>
                                        <p:attrNameLst>
                                          <p:attrName>ppt_y</p:attrName>
                                        </p:attrNameLst>
                                      </p:cBhvr>
                                      <p:tavLst>
                                        <p:tav tm="0">
                                          <p:val>
                                            <p:strVal val="ppt_y"/>
                                          </p:val>
                                        </p:tav>
                                        <p:tav tm="100000">
                                          <p:val>
                                            <p:strVal val="ppt_y"/>
                                          </p:val>
                                        </p:tav>
                                      </p:tavLst>
                                    </p:anim>
                                    <p:set>
                                      <p:cBhvr>
                                        <p:cTn id="93" dur="1" fill="hold">
                                          <p:stCondLst>
                                            <p:cond delay="499"/>
                                          </p:stCondLst>
                                        </p:cTn>
                                        <p:tgtEl>
                                          <p:spTgt spid="5123"/>
                                        </p:tgtEl>
                                        <p:attrNameLst>
                                          <p:attrName>style.visibility</p:attrName>
                                        </p:attrNameLst>
                                      </p:cBhvr>
                                      <p:to>
                                        <p:strVal val="hidden"/>
                                      </p:to>
                                    </p:set>
                                  </p:childTnLst>
                                </p:cTn>
                              </p:par>
                              <p:par>
                                <p:cTn id="94" presetID="39" presetClass="exit" presetSubtype="0" decel="100000" fill="hold" grpId="1" nodeType="withEffect">
                                  <p:stCondLst>
                                    <p:cond delay="0"/>
                                  </p:stCondLst>
                                  <p:childTnLst>
                                    <p:anim calcmode="lin" valueType="num">
                                      <p:cBhvr>
                                        <p:cTn id="95" dur="500"/>
                                        <p:tgtEl>
                                          <p:spTgt spid="5124"/>
                                        </p:tgtEl>
                                        <p:attrNameLst>
                                          <p:attrName>ppt_h</p:attrName>
                                        </p:attrNameLst>
                                      </p:cBhvr>
                                      <p:tavLst>
                                        <p:tav tm="0">
                                          <p:val>
                                            <p:strVal val="ppt_h"/>
                                          </p:val>
                                        </p:tav>
                                        <p:tav tm="50000">
                                          <p:val>
                                            <p:strVal val="ppt_h/20"/>
                                          </p:val>
                                        </p:tav>
                                        <p:tav tm="100000">
                                          <p:val>
                                            <p:strVal val="ppt_h/20"/>
                                          </p:val>
                                        </p:tav>
                                      </p:tavLst>
                                    </p:anim>
                                    <p:anim calcmode="lin" valueType="num">
                                      <p:cBhvr>
                                        <p:cTn id="96" dur="500"/>
                                        <p:tgtEl>
                                          <p:spTgt spid="5124"/>
                                        </p:tgtEl>
                                        <p:attrNameLst>
                                          <p:attrName>ppt_w</p:attrName>
                                        </p:attrNameLst>
                                      </p:cBhvr>
                                      <p:tavLst>
                                        <p:tav tm="0">
                                          <p:val>
                                            <p:strVal val="ppt_w"/>
                                          </p:val>
                                        </p:tav>
                                        <p:tav tm="50000">
                                          <p:val>
                                            <p:strVal val="ppt_w+.3"/>
                                          </p:val>
                                        </p:tav>
                                        <p:tav tm="100000">
                                          <p:val>
                                            <p:strVal val="ppt_w+.3"/>
                                          </p:val>
                                        </p:tav>
                                      </p:tavLst>
                                    </p:anim>
                                    <p:anim calcmode="lin" valueType="num">
                                      <p:cBhvr>
                                        <p:cTn id="97" dur="500"/>
                                        <p:tgtEl>
                                          <p:spTgt spid="5124"/>
                                        </p:tgtEl>
                                        <p:attrNameLst>
                                          <p:attrName>ppt_x</p:attrName>
                                        </p:attrNameLst>
                                      </p:cBhvr>
                                      <p:tavLst>
                                        <p:tav tm="0">
                                          <p:val>
                                            <p:strVal val="ppt_x"/>
                                          </p:val>
                                        </p:tav>
                                        <p:tav tm="50000">
                                          <p:val>
                                            <p:strVal val="ppt_x"/>
                                          </p:val>
                                        </p:tav>
                                        <p:tav tm="100000">
                                          <p:val>
                                            <p:strVal val="ppt_x-.3"/>
                                          </p:val>
                                        </p:tav>
                                      </p:tavLst>
                                    </p:anim>
                                    <p:anim calcmode="lin" valueType="num">
                                      <p:cBhvr>
                                        <p:cTn id="98" dur="500"/>
                                        <p:tgtEl>
                                          <p:spTgt spid="5124"/>
                                        </p:tgtEl>
                                        <p:attrNameLst>
                                          <p:attrName>ppt_y</p:attrName>
                                        </p:attrNameLst>
                                      </p:cBhvr>
                                      <p:tavLst>
                                        <p:tav tm="0">
                                          <p:val>
                                            <p:strVal val="ppt_y"/>
                                          </p:val>
                                        </p:tav>
                                        <p:tav tm="100000">
                                          <p:val>
                                            <p:strVal val="ppt_y"/>
                                          </p:val>
                                        </p:tav>
                                      </p:tavLst>
                                    </p:anim>
                                    <p:set>
                                      <p:cBhvr>
                                        <p:cTn id="99" dur="1" fill="hold">
                                          <p:stCondLst>
                                            <p:cond delay="499"/>
                                          </p:stCondLst>
                                        </p:cTn>
                                        <p:tgtEl>
                                          <p:spTgt spid="5124"/>
                                        </p:tgtEl>
                                        <p:attrNameLst>
                                          <p:attrName>style.visibility</p:attrName>
                                        </p:attrNameLst>
                                      </p:cBhvr>
                                      <p:to>
                                        <p:strVal val="hidden"/>
                                      </p:to>
                                    </p:set>
                                  </p:childTnLst>
                                </p:cTn>
                              </p:par>
                              <p:par>
                                <p:cTn id="100" presetID="39" presetClass="exit" presetSubtype="0" decel="100000" fill="hold" grpId="1" nodeType="withEffect">
                                  <p:stCondLst>
                                    <p:cond delay="0"/>
                                  </p:stCondLst>
                                  <p:childTnLst>
                                    <p:anim calcmode="lin" valueType="num">
                                      <p:cBhvr>
                                        <p:cTn id="101" dur="500"/>
                                        <p:tgtEl>
                                          <p:spTgt spid="5122"/>
                                        </p:tgtEl>
                                        <p:attrNameLst>
                                          <p:attrName>ppt_h</p:attrName>
                                        </p:attrNameLst>
                                      </p:cBhvr>
                                      <p:tavLst>
                                        <p:tav tm="0">
                                          <p:val>
                                            <p:strVal val="ppt_h"/>
                                          </p:val>
                                        </p:tav>
                                        <p:tav tm="50000">
                                          <p:val>
                                            <p:strVal val="ppt_h/20"/>
                                          </p:val>
                                        </p:tav>
                                        <p:tav tm="100000">
                                          <p:val>
                                            <p:strVal val="ppt_h/20"/>
                                          </p:val>
                                        </p:tav>
                                      </p:tavLst>
                                    </p:anim>
                                    <p:anim calcmode="lin" valueType="num">
                                      <p:cBhvr>
                                        <p:cTn id="102" dur="500"/>
                                        <p:tgtEl>
                                          <p:spTgt spid="5122"/>
                                        </p:tgtEl>
                                        <p:attrNameLst>
                                          <p:attrName>ppt_w</p:attrName>
                                        </p:attrNameLst>
                                      </p:cBhvr>
                                      <p:tavLst>
                                        <p:tav tm="0">
                                          <p:val>
                                            <p:strVal val="ppt_w"/>
                                          </p:val>
                                        </p:tav>
                                        <p:tav tm="50000">
                                          <p:val>
                                            <p:strVal val="ppt_w+.3"/>
                                          </p:val>
                                        </p:tav>
                                        <p:tav tm="100000">
                                          <p:val>
                                            <p:strVal val="ppt_w+.3"/>
                                          </p:val>
                                        </p:tav>
                                      </p:tavLst>
                                    </p:anim>
                                    <p:anim calcmode="lin" valueType="num">
                                      <p:cBhvr>
                                        <p:cTn id="103" dur="500"/>
                                        <p:tgtEl>
                                          <p:spTgt spid="5122"/>
                                        </p:tgtEl>
                                        <p:attrNameLst>
                                          <p:attrName>ppt_x</p:attrName>
                                        </p:attrNameLst>
                                      </p:cBhvr>
                                      <p:tavLst>
                                        <p:tav tm="0">
                                          <p:val>
                                            <p:strVal val="ppt_x"/>
                                          </p:val>
                                        </p:tav>
                                        <p:tav tm="50000">
                                          <p:val>
                                            <p:strVal val="ppt_x"/>
                                          </p:val>
                                        </p:tav>
                                        <p:tav tm="100000">
                                          <p:val>
                                            <p:strVal val="ppt_x-.3"/>
                                          </p:val>
                                        </p:tav>
                                      </p:tavLst>
                                    </p:anim>
                                    <p:anim calcmode="lin" valueType="num">
                                      <p:cBhvr>
                                        <p:cTn id="104" dur="500"/>
                                        <p:tgtEl>
                                          <p:spTgt spid="5122"/>
                                        </p:tgtEl>
                                        <p:attrNameLst>
                                          <p:attrName>ppt_y</p:attrName>
                                        </p:attrNameLst>
                                      </p:cBhvr>
                                      <p:tavLst>
                                        <p:tav tm="0">
                                          <p:val>
                                            <p:strVal val="ppt_y"/>
                                          </p:val>
                                        </p:tav>
                                        <p:tav tm="100000">
                                          <p:val>
                                            <p:strVal val="ppt_y"/>
                                          </p:val>
                                        </p:tav>
                                      </p:tavLst>
                                    </p:anim>
                                    <p:set>
                                      <p:cBhvr>
                                        <p:cTn id="105" dur="1" fill="hold">
                                          <p:stCondLst>
                                            <p:cond delay="499"/>
                                          </p:stCondLst>
                                        </p:cTn>
                                        <p:tgtEl>
                                          <p:spTgt spid="5122"/>
                                        </p:tgtEl>
                                        <p:attrNameLst>
                                          <p:attrName>style.visibility</p:attrName>
                                        </p:attrNameLst>
                                      </p:cBhvr>
                                      <p:to>
                                        <p:strVal val="hidden"/>
                                      </p:to>
                                    </p:set>
                                  </p:childTnLst>
                                </p:cTn>
                              </p:par>
                            </p:childTnLst>
                          </p:cTn>
                        </p:par>
                        <p:par>
                          <p:cTn id="106" fill="hold">
                            <p:stCondLst>
                              <p:cond delay="500"/>
                            </p:stCondLst>
                            <p:childTnLst>
                              <p:par>
                                <p:cTn id="107" presetID="4" presetClass="exit" presetSubtype="32" fill="hold" grpId="1" nodeType="afterEffect">
                                  <p:stCondLst>
                                    <p:cond delay="0"/>
                                  </p:stCondLst>
                                  <p:childTnLst>
                                    <p:animEffect transition="out" filter="box(out)">
                                      <p:cBhvr>
                                        <p:cTn id="108" dur="1000"/>
                                        <p:tgtEl>
                                          <p:spTgt spid="13"/>
                                        </p:tgtEl>
                                      </p:cBhvr>
                                    </p:animEffect>
                                    <p:set>
                                      <p:cBhvr>
                                        <p:cTn id="109" dur="1" fill="hold">
                                          <p:stCondLst>
                                            <p:cond delay="999"/>
                                          </p:stCondLst>
                                        </p:cTn>
                                        <p:tgtEl>
                                          <p:spTgt spid="13"/>
                                        </p:tgtEl>
                                        <p:attrNameLst>
                                          <p:attrName>style.visibility</p:attrName>
                                        </p:attrNameLst>
                                      </p:cBhvr>
                                      <p:to>
                                        <p:strVal val="hidden"/>
                                      </p:to>
                                    </p:set>
                                  </p:childTnLst>
                                </p:cTn>
                              </p:par>
                            </p:childTnLst>
                          </p:cTn>
                        </p:par>
                        <p:par>
                          <p:cTn id="110" fill="hold">
                            <p:stCondLst>
                              <p:cond delay="1500"/>
                            </p:stCondLst>
                            <p:childTnLst>
                              <p:par>
                                <p:cTn id="111" presetID="53" presetClass="exit" presetSubtype="0" fill="hold" grpId="1" nodeType="afterEffect">
                                  <p:stCondLst>
                                    <p:cond delay="0"/>
                                  </p:stCondLst>
                                  <p:childTnLst>
                                    <p:anim calcmode="lin" valueType="num">
                                      <p:cBhvr>
                                        <p:cTn id="112" dur="1000"/>
                                        <p:tgtEl>
                                          <p:spTgt spid="12"/>
                                        </p:tgtEl>
                                        <p:attrNameLst>
                                          <p:attrName>ppt_w</p:attrName>
                                        </p:attrNameLst>
                                      </p:cBhvr>
                                      <p:tavLst>
                                        <p:tav tm="0">
                                          <p:val>
                                            <p:strVal val="ppt_w"/>
                                          </p:val>
                                        </p:tav>
                                        <p:tav tm="100000">
                                          <p:val>
                                            <p:fltVal val="0"/>
                                          </p:val>
                                        </p:tav>
                                      </p:tavLst>
                                    </p:anim>
                                    <p:anim calcmode="lin" valueType="num">
                                      <p:cBhvr>
                                        <p:cTn id="113" dur="1000"/>
                                        <p:tgtEl>
                                          <p:spTgt spid="12"/>
                                        </p:tgtEl>
                                        <p:attrNameLst>
                                          <p:attrName>ppt_h</p:attrName>
                                        </p:attrNameLst>
                                      </p:cBhvr>
                                      <p:tavLst>
                                        <p:tav tm="0">
                                          <p:val>
                                            <p:strVal val="ppt_h"/>
                                          </p:val>
                                        </p:tav>
                                        <p:tav tm="100000">
                                          <p:val>
                                            <p:fltVal val="0"/>
                                          </p:val>
                                        </p:tav>
                                      </p:tavLst>
                                    </p:anim>
                                    <p:animEffect transition="out" filter="fade">
                                      <p:cBhvr>
                                        <p:cTn id="114" dur="1000"/>
                                        <p:tgtEl>
                                          <p:spTgt spid="12"/>
                                        </p:tgtEl>
                                      </p:cBhvr>
                                    </p:animEffect>
                                    <p:set>
                                      <p:cBhvr>
                                        <p:cTn id="115" dur="1" fill="hold">
                                          <p:stCondLst>
                                            <p:cond delay="999"/>
                                          </p:stCondLst>
                                        </p:cTn>
                                        <p:tgtEl>
                                          <p:spTgt spid="12"/>
                                        </p:tgtEl>
                                        <p:attrNameLst>
                                          <p:attrName>style.visibility</p:attrName>
                                        </p:attrNameLst>
                                      </p:cBhvr>
                                      <p:to>
                                        <p:strVal val="hidden"/>
                                      </p:to>
                                    </p:set>
                                  </p:childTnLst>
                                </p:cTn>
                              </p:par>
                            </p:childTnLst>
                          </p:cTn>
                        </p:par>
                        <p:par>
                          <p:cTn id="116" fill="hold">
                            <p:stCondLst>
                              <p:cond delay="2500"/>
                            </p:stCondLst>
                            <p:childTnLst>
                              <p:par>
                                <p:cTn id="117" presetID="42" presetClass="exit" presetSubtype="0" fill="hold" grpId="1" nodeType="afterEffect">
                                  <p:stCondLst>
                                    <p:cond delay="0"/>
                                  </p:stCondLst>
                                  <p:childTnLst>
                                    <p:animEffect transition="out" filter="fade">
                                      <p:cBhvr>
                                        <p:cTn id="118" dur="1000"/>
                                        <p:tgtEl>
                                          <p:spTgt spid="8"/>
                                        </p:tgtEl>
                                      </p:cBhvr>
                                    </p:animEffect>
                                    <p:anim calcmode="lin" valueType="num">
                                      <p:cBhvr>
                                        <p:cTn id="119" dur="1000"/>
                                        <p:tgtEl>
                                          <p:spTgt spid="8"/>
                                        </p:tgtEl>
                                        <p:attrNameLst>
                                          <p:attrName>ppt_x</p:attrName>
                                        </p:attrNameLst>
                                      </p:cBhvr>
                                      <p:tavLst>
                                        <p:tav tm="0">
                                          <p:val>
                                            <p:strVal val="ppt_x"/>
                                          </p:val>
                                        </p:tav>
                                        <p:tav tm="100000">
                                          <p:val>
                                            <p:strVal val="ppt_x"/>
                                          </p:val>
                                        </p:tav>
                                      </p:tavLst>
                                    </p:anim>
                                    <p:anim calcmode="lin" valueType="num">
                                      <p:cBhvr>
                                        <p:cTn id="120" dur="1000"/>
                                        <p:tgtEl>
                                          <p:spTgt spid="8"/>
                                        </p:tgtEl>
                                        <p:attrNameLst>
                                          <p:attrName>ppt_y</p:attrName>
                                        </p:attrNameLst>
                                      </p:cBhvr>
                                      <p:tavLst>
                                        <p:tav tm="0">
                                          <p:val>
                                            <p:strVal val="ppt_y"/>
                                          </p:val>
                                        </p:tav>
                                        <p:tav tm="100000">
                                          <p:val>
                                            <p:strVal val="ppt_y+.1"/>
                                          </p:val>
                                        </p:tav>
                                      </p:tavLst>
                                    </p:anim>
                                    <p:set>
                                      <p:cBhvr>
                                        <p:cTn id="121" dur="1" fill="hold">
                                          <p:stCondLst>
                                            <p:cond delay="999"/>
                                          </p:stCondLst>
                                        </p:cTn>
                                        <p:tgtEl>
                                          <p:spTgt spid="8"/>
                                        </p:tgtEl>
                                        <p:attrNameLst>
                                          <p:attrName>style.visibility</p:attrName>
                                        </p:attrNameLst>
                                      </p:cBhvr>
                                      <p:to>
                                        <p:strVal val="hidden"/>
                                      </p:to>
                                    </p:set>
                                  </p:childTnLst>
                                </p:cTn>
                              </p:par>
                              <p:par>
                                <p:cTn id="122" presetID="42" presetClass="exit" presetSubtype="0" fill="hold" nodeType="withEffect">
                                  <p:stCondLst>
                                    <p:cond delay="0"/>
                                  </p:stCondLst>
                                  <p:childTnLst>
                                    <p:animEffect transition="out" filter="fade">
                                      <p:cBhvr>
                                        <p:cTn id="123" dur="1000"/>
                                        <p:tgtEl>
                                          <p:spTgt spid="9"/>
                                        </p:tgtEl>
                                      </p:cBhvr>
                                    </p:animEffect>
                                    <p:anim calcmode="lin" valueType="num">
                                      <p:cBhvr>
                                        <p:cTn id="124" dur="1000"/>
                                        <p:tgtEl>
                                          <p:spTgt spid="9"/>
                                        </p:tgtEl>
                                        <p:attrNameLst>
                                          <p:attrName>ppt_x</p:attrName>
                                        </p:attrNameLst>
                                      </p:cBhvr>
                                      <p:tavLst>
                                        <p:tav tm="0">
                                          <p:val>
                                            <p:strVal val="ppt_x"/>
                                          </p:val>
                                        </p:tav>
                                        <p:tav tm="100000">
                                          <p:val>
                                            <p:strVal val="ppt_x"/>
                                          </p:val>
                                        </p:tav>
                                      </p:tavLst>
                                    </p:anim>
                                    <p:anim calcmode="lin" valueType="num">
                                      <p:cBhvr>
                                        <p:cTn id="125" dur="1000"/>
                                        <p:tgtEl>
                                          <p:spTgt spid="9"/>
                                        </p:tgtEl>
                                        <p:attrNameLst>
                                          <p:attrName>ppt_y</p:attrName>
                                        </p:attrNameLst>
                                      </p:cBhvr>
                                      <p:tavLst>
                                        <p:tav tm="0">
                                          <p:val>
                                            <p:strVal val="ppt_y"/>
                                          </p:val>
                                        </p:tav>
                                        <p:tav tm="100000">
                                          <p:val>
                                            <p:strVal val="ppt_y+.1"/>
                                          </p:val>
                                        </p:tav>
                                      </p:tavLst>
                                    </p:anim>
                                    <p:set>
                                      <p:cBhvr>
                                        <p:cTn id="126" dur="1" fill="hold">
                                          <p:stCondLst>
                                            <p:cond delay="999"/>
                                          </p:stCondLst>
                                        </p:cTn>
                                        <p:tgtEl>
                                          <p:spTgt spid="9"/>
                                        </p:tgtEl>
                                        <p:attrNameLst>
                                          <p:attrName>style.visibility</p:attrName>
                                        </p:attrNameLst>
                                      </p:cBhvr>
                                      <p:to>
                                        <p:strVal val="hidden"/>
                                      </p:to>
                                    </p:set>
                                  </p:childTnLst>
                                </p:cTn>
                              </p:par>
                            </p:childTnLst>
                          </p:cTn>
                        </p:par>
                        <p:par>
                          <p:cTn id="127" fill="hold">
                            <p:stCondLst>
                              <p:cond delay="3500"/>
                            </p:stCondLst>
                            <p:childTnLst>
                              <p:par>
                                <p:cTn id="128" presetID="7" presetClass="exit" presetSubtype="2" fill="hold" grpId="1" nodeType="afterEffect">
                                  <p:stCondLst>
                                    <p:cond delay="0"/>
                                  </p:stCondLst>
                                  <p:childTnLst>
                                    <p:anim calcmode="lin" valueType="num">
                                      <p:cBhvr additive="base">
                                        <p:cTn id="129" dur="2000"/>
                                        <p:tgtEl>
                                          <p:spTgt spid="7"/>
                                        </p:tgtEl>
                                        <p:attrNameLst>
                                          <p:attrName>ppt_x</p:attrName>
                                        </p:attrNameLst>
                                      </p:cBhvr>
                                      <p:tavLst>
                                        <p:tav tm="0">
                                          <p:val>
                                            <p:strVal val="ppt_x"/>
                                          </p:val>
                                        </p:tav>
                                        <p:tav tm="100000">
                                          <p:val>
                                            <p:strVal val="1+ppt_w/2"/>
                                          </p:val>
                                        </p:tav>
                                      </p:tavLst>
                                    </p:anim>
                                    <p:anim calcmode="lin" valueType="num">
                                      <p:cBhvr additive="base">
                                        <p:cTn id="130" dur="2000"/>
                                        <p:tgtEl>
                                          <p:spTgt spid="7"/>
                                        </p:tgtEl>
                                        <p:attrNameLst>
                                          <p:attrName>ppt_y</p:attrName>
                                        </p:attrNameLst>
                                      </p:cBhvr>
                                      <p:tavLst>
                                        <p:tav tm="0">
                                          <p:val>
                                            <p:strVal val="ppt_y"/>
                                          </p:val>
                                        </p:tav>
                                        <p:tav tm="100000">
                                          <p:val>
                                            <p:strVal val="ppt_y"/>
                                          </p:val>
                                        </p:tav>
                                      </p:tavLst>
                                    </p:anim>
                                    <p:set>
                                      <p:cBhvr>
                                        <p:cTn id="131" dur="1" fill="hold">
                                          <p:stCondLst>
                                            <p:cond delay="1999"/>
                                          </p:stCondLst>
                                        </p:cTn>
                                        <p:tgtEl>
                                          <p:spTgt spid="7"/>
                                        </p:tgtEl>
                                        <p:attrNameLst>
                                          <p:attrName>style.visibility</p:attrName>
                                        </p:attrNameLst>
                                      </p:cBhvr>
                                      <p:to>
                                        <p:strVal val="hidden"/>
                                      </p:to>
                                    </p:set>
                                  </p:childTnLst>
                                </p:cTn>
                              </p:par>
                              <p:par>
                                <p:cTn id="132" presetID="7" presetClass="exit" presetSubtype="2" fill="hold" grpId="1" nodeType="withEffect">
                                  <p:stCondLst>
                                    <p:cond delay="0"/>
                                  </p:stCondLst>
                                  <p:childTnLst>
                                    <p:anim calcmode="lin" valueType="num">
                                      <p:cBhvr additive="base">
                                        <p:cTn id="133" dur="2000"/>
                                        <p:tgtEl>
                                          <p:spTgt spid="6"/>
                                        </p:tgtEl>
                                        <p:attrNameLst>
                                          <p:attrName>ppt_x</p:attrName>
                                        </p:attrNameLst>
                                      </p:cBhvr>
                                      <p:tavLst>
                                        <p:tav tm="0">
                                          <p:val>
                                            <p:strVal val="ppt_x"/>
                                          </p:val>
                                        </p:tav>
                                        <p:tav tm="100000">
                                          <p:val>
                                            <p:strVal val="1+ppt_w/2"/>
                                          </p:val>
                                        </p:tav>
                                      </p:tavLst>
                                    </p:anim>
                                    <p:anim calcmode="lin" valueType="num">
                                      <p:cBhvr additive="base">
                                        <p:cTn id="134" dur="2000"/>
                                        <p:tgtEl>
                                          <p:spTgt spid="6"/>
                                        </p:tgtEl>
                                        <p:attrNameLst>
                                          <p:attrName>ppt_y</p:attrName>
                                        </p:attrNameLst>
                                      </p:cBhvr>
                                      <p:tavLst>
                                        <p:tav tm="0">
                                          <p:val>
                                            <p:strVal val="ppt_y"/>
                                          </p:val>
                                        </p:tav>
                                        <p:tav tm="100000">
                                          <p:val>
                                            <p:strVal val="ppt_y"/>
                                          </p:val>
                                        </p:tav>
                                      </p:tavLst>
                                    </p:anim>
                                    <p:set>
                                      <p:cBhvr>
                                        <p:cTn id="135" dur="1" fill="hold">
                                          <p:stCondLst>
                                            <p:cond delay="1999"/>
                                          </p:stCondLst>
                                        </p:cTn>
                                        <p:tgtEl>
                                          <p:spTgt spid="6"/>
                                        </p:tgtEl>
                                        <p:attrNameLst>
                                          <p:attrName>style.visibility</p:attrName>
                                        </p:attrNameLst>
                                      </p:cBhvr>
                                      <p:to>
                                        <p:strVal val="hidden"/>
                                      </p:to>
                                    </p:set>
                                  </p:childTnLst>
                                </p:cTn>
                              </p:par>
                            </p:childTnLst>
                          </p:cTn>
                        </p:par>
                        <p:par>
                          <p:cTn id="136" fill="hold">
                            <p:stCondLst>
                              <p:cond delay="5500"/>
                            </p:stCondLst>
                            <p:childTnLst>
                              <p:par>
                                <p:cTn id="137" presetID="7" presetClass="exit" presetSubtype="2" fill="hold" nodeType="afterEffect">
                                  <p:stCondLst>
                                    <p:cond delay="0"/>
                                  </p:stCondLst>
                                  <p:childTnLst>
                                    <p:anim calcmode="lin" valueType="num">
                                      <p:cBhvr additive="base">
                                        <p:cTn id="138" dur="1000"/>
                                        <p:tgtEl>
                                          <p:spTgt spid="15364"/>
                                        </p:tgtEl>
                                        <p:attrNameLst>
                                          <p:attrName>ppt_x</p:attrName>
                                        </p:attrNameLst>
                                      </p:cBhvr>
                                      <p:tavLst>
                                        <p:tav tm="0">
                                          <p:val>
                                            <p:strVal val="ppt_x"/>
                                          </p:val>
                                        </p:tav>
                                        <p:tav tm="100000">
                                          <p:val>
                                            <p:strVal val="1+ppt_w/2"/>
                                          </p:val>
                                        </p:tav>
                                      </p:tavLst>
                                    </p:anim>
                                    <p:anim calcmode="lin" valueType="num">
                                      <p:cBhvr additive="base">
                                        <p:cTn id="139" dur="1000"/>
                                        <p:tgtEl>
                                          <p:spTgt spid="15364"/>
                                        </p:tgtEl>
                                        <p:attrNameLst>
                                          <p:attrName>ppt_y</p:attrName>
                                        </p:attrNameLst>
                                      </p:cBhvr>
                                      <p:tavLst>
                                        <p:tav tm="0">
                                          <p:val>
                                            <p:strVal val="ppt_y"/>
                                          </p:val>
                                        </p:tav>
                                        <p:tav tm="100000">
                                          <p:val>
                                            <p:strVal val="ppt_y"/>
                                          </p:val>
                                        </p:tav>
                                      </p:tavLst>
                                    </p:anim>
                                    <p:set>
                                      <p:cBhvr>
                                        <p:cTn id="140" dur="1" fill="hold">
                                          <p:stCondLst>
                                            <p:cond delay="999"/>
                                          </p:stCondLst>
                                        </p:cTn>
                                        <p:tgtEl>
                                          <p:spTgt spid="15364"/>
                                        </p:tgtEl>
                                        <p:attrNameLst>
                                          <p:attrName>style.visibility</p:attrName>
                                        </p:attrNameLst>
                                      </p:cBhvr>
                                      <p:to>
                                        <p:strVal val="hidden"/>
                                      </p:to>
                                    </p:set>
                                  </p:childTnLst>
                                </p:cTn>
                              </p:par>
                              <p:par>
                                <p:cTn id="141" presetID="7" presetClass="exit" presetSubtype="8" fill="hold" nodeType="withEffect">
                                  <p:stCondLst>
                                    <p:cond delay="0"/>
                                  </p:stCondLst>
                                  <p:childTnLst>
                                    <p:anim calcmode="lin" valueType="num">
                                      <p:cBhvr additive="base">
                                        <p:cTn id="142" dur="1000"/>
                                        <p:tgtEl>
                                          <p:spTgt spid="15362"/>
                                        </p:tgtEl>
                                        <p:attrNameLst>
                                          <p:attrName>ppt_x</p:attrName>
                                        </p:attrNameLst>
                                      </p:cBhvr>
                                      <p:tavLst>
                                        <p:tav tm="0">
                                          <p:val>
                                            <p:strVal val="ppt_x"/>
                                          </p:val>
                                        </p:tav>
                                        <p:tav tm="100000">
                                          <p:val>
                                            <p:strVal val="0-ppt_w/2"/>
                                          </p:val>
                                        </p:tav>
                                      </p:tavLst>
                                    </p:anim>
                                    <p:anim calcmode="lin" valueType="num">
                                      <p:cBhvr additive="base">
                                        <p:cTn id="143" dur="1000"/>
                                        <p:tgtEl>
                                          <p:spTgt spid="15362"/>
                                        </p:tgtEl>
                                        <p:attrNameLst>
                                          <p:attrName>ppt_y</p:attrName>
                                        </p:attrNameLst>
                                      </p:cBhvr>
                                      <p:tavLst>
                                        <p:tav tm="0">
                                          <p:val>
                                            <p:strVal val="ppt_y"/>
                                          </p:val>
                                        </p:tav>
                                        <p:tav tm="100000">
                                          <p:val>
                                            <p:strVal val="ppt_y"/>
                                          </p:val>
                                        </p:tav>
                                      </p:tavLst>
                                    </p:anim>
                                    <p:set>
                                      <p:cBhvr>
                                        <p:cTn id="144" dur="1" fill="hold">
                                          <p:stCondLst>
                                            <p:cond delay="999"/>
                                          </p:stCondLst>
                                        </p:cTn>
                                        <p:tgtEl>
                                          <p:spTgt spid="153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p:bldP spid="6" grpId="1"/>
      <p:bldP spid="7" grpId="0"/>
      <p:bldP spid="7" grpId="1"/>
      <p:bldP spid="8" grpId="0"/>
      <p:bldP spid="8" grpId="1"/>
      <p:bldP spid="9" grpId="0"/>
      <p:bldP spid="12" grpId="0" animBg="1"/>
      <p:bldP spid="12" grpId="1" animBg="1"/>
      <p:bldP spid="13" grpId="0" animBg="1"/>
      <p:bldP spid="13" grpId="1" animBg="1"/>
      <p:bldP spid="14" grpId="0"/>
      <p:bldP spid="14" grpId="1"/>
      <p:bldP spid="15" grpId="0"/>
      <p:bldP spid="15" grpId="1"/>
      <p:bldP spid="16" grpId="0"/>
      <p:bldP spid="16" grpId="1"/>
      <p:bldP spid="5122" grpId="0"/>
      <p:bldP spid="5122" grpId="1"/>
      <p:bldP spid="5123" grpId="0"/>
      <p:bldP spid="5123" grpId="1"/>
      <p:bldP spid="5124" grpId="0"/>
      <p:bldP spid="512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particuliersimmobilier.fr/blog/wp-content/uploads/2009/05/073-copie1-1024x768.jpg"/>
          <p:cNvPicPr>
            <a:picLocks noChangeAspect="1" noChangeArrowheads="1"/>
          </p:cNvPicPr>
          <p:nvPr/>
        </p:nvPicPr>
        <p:blipFill>
          <a:blip r:embed="rId2" cstate="print"/>
          <a:srcRect l="11073"/>
          <a:stretch>
            <a:fillRect/>
          </a:stretch>
        </p:blipFill>
        <p:spPr bwMode="auto">
          <a:xfrm>
            <a:off x="0" y="714356"/>
            <a:ext cx="6416275" cy="5486419"/>
          </a:xfrm>
          <a:prstGeom prst="rect">
            <a:avLst/>
          </a:prstGeom>
          <a:noFill/>
        </p:spPr>
      </p:pic>
      <p:pic>
        <p:nvPicPr>
          <p:cNvPr id="16388" name="Picture 4" descr="http://stihenner.free.fr/IMG/jpg/P1010028.jpg"/>
          <p:cNvPicPr>
            <a:picLocks noChangeAspect="1" noChangeArrowheads="1"/>
          </p:cNvPicPr>
          <p:nvPr/>
        </p:nvPicPr>
        <p:blipFill>
          <a:blip r:embed="rId3" cstate="print"/>
          <a:srcRect l="20711" r="22957"/>
          <a:stretch>
            <a:fillRect/>
          </a:stretch>
        </p:blipFill>
        <p:spPr bwMode="auto">
          <a:xfrm>
            <a:off x="5072067" y="722477"/>
            <a:ext cx="4071934" cy="5421167"/>
          </a:xfrm>
          <a:prstGeom prst="rect">
            <a:avLst/>
          </a:prstGeom>
          <a:noFill/>
        </p:spPr>
      </p:pic>
      <p:sp>
        <p:nvSpPr>
          <p:cNvPr id="2" name="Rectangle 1"/>
          <p:cNvSpPr/>
          <p:nvPr/>
        </p:nvSpPr>
        <p:spPr>
          <a:xfrm>
            <a:off x="0" y="-119921"/>
            <a:ext cx="9144000" cy="8342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31706" y="35607"/>
            <a:ext cx="4747646" cy="523220"/>
          </a:xfrm>
          <a:prstGeom prst="rect">
            <a:avLst/>
          </a:prstGeom>
          <a:noFill/>
        </p:spPr>
        <p:txBody>
          <a:bodyPr wrap="none" rtlCol="0">
            <a:spAutoFit/>
          </a:bodyPr>
          <a:lstStyle/>
          <a:p>
            <a:pPr algn="ctr"/>
            <a:r>
              <a:rPr lang="fr-FR" sz="2800" b="1" i="1" u="sng" dirty="0" smtClean="0">
                <a:solidFill>
                  <a:schemeClr val="bg1"/>
                </a:solidFill>
              </a:rPr>
              <a:t>Le nucléaire et ses alternatives</a:t>
            </a:r>
            <a:endParaRPr lang="fr-FR" sz="2800" b="1" i="1" u="sng" dirty="0">
              <a:solidFill>
                <a:schemeClr val="bg1"/>
              </a:solidFill>
            </a:endParaRPr>
          </a:p>
        </p:txBody>
      </p:sp>
      <p:sp>
        <p:nvSpPr>
          <p:cNvPr id="4" name="Rectangle 3"/>
          <p:cNvSpPr/>
          <p:nvPr/>
        </p:nvSpPr>
        <p:spPr>
          <a:xfrm>
            <a:off x="0" y="6156960"/>
            <a:ext cx="9144000" cy="701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11907" y="6248708"/>
            <a:ext cx="5361469" cy="523220"/>
          </a:xfrm>
          <a:prstGeom prst="rect">
            <a:avLst/>
          </a:prstGeom>
          <a:noFill/>
        </p:spPr>
        <p:txBody>
          <a:bodyPr wrap="none" rtlCol="0">
            <a:spAutoFit/>
          </a:bodyPr>
          <a:lstStyle/>
          <a:p>
            <a:pPr algn="ctr"/>
            <a:r>
              <a:rPr lang="fr-FR" sz="2800" b="1" i="1" u="sng" dirty="0" err="1" smtClean="0">
                <a:solidFill>
                  <a:schemeClr val="bg1"/>
                </a:solidFill>
              </a:rPr>
              <a:t>Atomenergie</a:t>
            </a:r>
            <a:r>
              <a:rPr lang="fr-FR" sz="2800" b="1" i="1" u="sng" dirty="0" smtClean="0">
                <a:solidFill>
                  <a:schemeClr val="bg1"/>
                </a:solidFill>
              </a:rPr>
              <a:t> </a:t>
            </a:r>
            <a:r>
              <a:rPr lang="fr-FR" sz="2800" b="1" i="1" u="sng" dirty="0" err="1" smtClean="0">
                <a:solidFill>
                  <a:schemeClr val="bg1"/>
                </a:solidFill>
              </a:rPr>
              <a:t>und</a:t>
            </a:r>
            <a:r>
              <a:rPr lang="fr-FR" sz="2800" b="1" i="1" u="sng" dirty="0" smtClean="0">
                <a:solidFill>
                  <a:schemeClr val="bg1"/>
                </a:solidFill>
              </a:rPr>
              <a:t> </a:t>
            </a:r>
            <a:r>
              <a:rPr lang="fr-FR" sz="2800" b="1" i="1" u="sng" dirty="0" err="1" smtClean="0">
                <a:solidFill>
                  <a:schemeClr val="bg1"/>
                </a:solidFill>
              </a:rPr>
              <a:t>ihre</a:t>
            </a:r>
            <a:r>
              <a:rPr lang="fr-FR" sz="2800" b="1" i="1" u="sng" dirty="0" smtClean="0">
                <a:solidFill>
                  <a:schemeClr val="bg1"/>
                </a:solidFill>
              </a:rPr>
              <a:t> </a:t>
            </a:r>
            <a:r>
              <a:rPr lang="fr-FR" sz="2800" b="1" i="1" u="sng" dirty="0" err="1" smtClean="0">
                <a:solidFill>
                  <a:schemeClr val="bg1"/>
                </a:solidFill>
              </a:rPr>
              <a:t>Alternativen</a:t>
            </a:r>
            <a:endParaRPr lang="fr-FR" sz="2800" b="1" i="1" u="sng" dirty="0">
              <a:solidFill>
                <a:schemeClr val="bg1"/>
              </a:solidFill>
            </a:endParaRPr>
          </a:p>
        </p:txBody>
      </p:sp>
      <p:sp>
        <p:nvSpPr>
          <p:cNvPr id="6" name="ZoneTexte 5"/>
          <p:cNvSpPr txBox="1"/>
          <p:nvPr/>
        </p:nvSpPr>
        <p:spPr>
          <a:xfrm>
            <a:off x="5659542" y="6074591"/>
            <a:ext cx="3444148" cy="830997"/>
          </a:xfrm>
          <a:prstGeom prst="rect">
            <a:avLst/>
          </a:prstGeom>
          <a:noFill/>
        </p:spPr>
        <p:txBody>
          <a:bodyPr wrap="none" rtlCol="0">
            <a:spAutoFit/>
          </a:bodyPr>
          <a:lstStyle/>
          <a:p>
            <a:r>
              <a:rPr lang="fr-FR" sz="1600" b="1" i="1" u="sng" dirty="0" smtClean="0">
                <a:solidFill>
                  <a:srgbClr val="FF0000"/>
                </a:solidFill>
              </a:rPr>
              <a:t>II/ Die </a:t>
            </a:r>
            <a:r>
              <a:rPr lang="fr-FR" sz="1600" b="1" i="1" u="sng" dirty="0" err="1" smtClean="0">
                <a:solidFill>
                  <a:srgbClr val="FF0000"/>
                </a:solidFill>
              </a:rPr>
              <a:t>neue</a:t>
            </a:r>
            <a:r>
              <a:rPr lang="fr-FR" sz="1600" b="1" i="1" u="sng" dirty="0" smtClean="0">
                <a:solidFill>
                  <a:srgbClr val="FF0000"/>
                </a:solidFill>
              </a:rPr>
              <a:t> Energie: </a:t>
            </a:r>
          </a:p>
          <a:p>
            <a:r>
              <a:rPr lang="fr-FR" sz="1600" b="1" i="1" u="sng" dirty="0" smtClean="0">
                <a:solidFill>
                  <a:srgbClr val="FF0000"/>
                </a:solidFill>
              </a:rPr>
              <a:t>seine </a:t>
            </a:r>
            <a:r>
              <a:rPr lang="fr-FR" sz="1600" b="1" i="1" u="sng" dirty="0" err="1" smtClean="0">
                <a:solidFill>
                  <a:srgbClr val="FF0000"/>
                </a:solidFill>
              </a:rPr>
              <a:t>Versperchen</a:t>
            </a:r>
            <a:r>
              <a:rPr lang="fr-FR" sz="1600" b="1" i="1" u="sng" dirty="0" smtClean="0">
                <a:solidFill>
                  <a:srgbClr val="FF0000"/>
                </a:solidFill>
              </a:rPr>
              <a:t> </a:t>
            </a:r>
            <a:r>
              <a:rPr lang="fr-FR" sz="1600" b="1" i="1" u="sng" dirty="0" err="1" smtClean="0">
                <a:solidFill>
                  <a:srgbClr val="FF0000"/>
                </a:solidFill>
              </a:rPr>
              <a:t>für</a:t>
            </a:r>
            <a:r>
              <a:rPr lang="fr-FR" sz="1600" b="1" i="1" u="sng" dirty="0" smtClean="0">
                <a:solidFill>
                  <a:srgbClr val="FF0000"/>
                </a:solidFill>
              </a:rPr>
              <a:t> die </a:t>
            </a:r>
            <a:r>
              <a:rPr lang="fr-FR" sz="1600" b="1" i="1" u="sng" dirty="0" err="1" smtClean="0">
                <a:solidFill>
                  <a:srgbClr val="FF0000"/>
                </a:solidFill>
              </a:rPr>
              <a:t>Zukunft</a:t>
            </a:r>
            <a:r>
              <a:rPr lang="fr-FR" sz="1600" b="1" i="1" u="sng" dirty="0" smtClean="0">
                <a:solidFill>
                  <a:srgbClr val="FF0000"/>
                </a:solidFill>
              </a:rPr>
              <a:t> </a:t>
            </a:r>
            <a:r>
              <a:rPr lang="fr-FR" sz="1600" b="1" i="1" u="sng" dirty="0" err="1" smtClean="0">
                <a:solidFill>
                  <a:srgbClr val="FF0000"/>
                </a:solidFill>
              </a:rPr>
              <a:t>und</a:t>
            </a:r>
            <a:r>
              <a:rPr lang="fr-FR" sz="1600" b="1" i="1" u="sng" dirty="0" smtClean="0">
                <a:solidFill>
                  <a:srgbClr val="FF0000"/>
                </a:solidFill>
              </a:rPr>
              <a:t> </a:t>
            </a:r>
          </a:p>
          <a:p>
            <a:r>
              <a:rPr lang="fr-FR" sz="1600" b="1" i="1" u="sng" dirty="0" smtClean="0">
                <a:solidFill>
                  <a:srgbClr val="FF0000"/>
                </a:solidFill>
              </a:rPr>
              <a:t>seine </a:t>
            </a:r>
            <a:r>
              <a:rPr lang="fr-FR" sz="1600" b="1" i="1" u="sng" dirty="0" err="1" smtClean="0">
                <a:solidFill>
                  <a:srgbClr val="FF0000"/>
                </a:solidFill>
              </a:rPr>
              <a:t>Nachteile</a:t>
            </a:r>
            <a:r>
              <a:rPr lang="fr-FR" sz="1600" b="1" i="1" u="sng" dirty="0" smtClean="0">
                <a:solidFill>
                  <a:srgbClr val="FF0000"/>
                </a:solidFill>
              </a:rPr>
              <a:t> </a:t>
            </a:r>
            <a:r>
              <a:rPr lang="fr-FR" sz="1600" b="1" i="1" u="sng" dirty="0" err="1" smtClean="0">
                <a:solidFill>
                  <a:srgbClr val="FF0000"/>
                </a:solidFill>
              </a:rPr>
              <a:t>für</a:t>
            </a:r>
            <a:r>
              <a:rPr lang="fr-FR" sz="1600" b="1" i="1" u="sng" dirty="0" smtClean="0">
                <a:solidFill>
                  <a:srgbClr val="FF0000"/>
                </a:solidFill>
              </a:rPr>
              <a:t> die </a:t>
            </a:r>
            <a:r>
              <a:rPr lang="fr-FR" sz="1600" b="1" i="1" u="sng" dirty="0" err="1" smtClean="0">
                <a:solidFill>
                  <a:srgbClr val="FF0000"/>
                </a:solidFill>
              </a:rPr>
              <a:t>Entwiklung</a:t>
            </a:r>
            <a:endParaRPr lang="fr-FR" sz="1600" b="1" i="1" u="sng" dirty="0" smtClean="0">
              <a:solidFill>
                <a:srgbClr val="FF0000"/>
              </a:solidFill>
            </a:endParaRPr>
          </a:p>
        </p:txBody>
      </p:sp>
      <p:sp>
        <p:nvSpPr>
          <p:cNvPr id="7" name="ZoneTexte 6"/>
          <p:cNvSpPr txBox="1"/>
          <p:nvPr/>
        </p:nvSpPr>
        <p:spPr>
          <a:xfrm>
            <a:off x="6211274" y="-55418"/>
            <a:ext cx="2975238" cy="830997"/>
          </a:xfrm>
          <a:prstGeom prst="rect">
            <a:avLst/>
          </a:prstGeom>
          <a:noFill/>
        </p:spPr>
        <p:txBody>
          <a:bodyPr wrap="none" rtlCol="0">
            <a:spAutoFit/>
          </a:bodyPr>
          <a:lstStyle/>
          <a:p>
            <a:r>
              <a:rPr lang="fr-FR" sz="1600" b="1" i="1" u="sng" dirty="0" smtClean="0">
                <a:solidFill>
                  <a:srgbClr val="FF0000"/>
                </a:solidFill>
              </a:rPr>
              <a:t>II/ Les nouvelles énergies  : </a:t>
            </a:r>
          </a:p>
          <a:p>
            <a:r>
              <a:rPr lang="fr-FR" sz="1600" b="1" i="1" u="sng" dirty="0" smtClean="0">
                <a:solidFill>
                  <a:srgbClr val="FF0000"/>
                </a:solidFill>
              </a:rPr>
              <a:t>leurs promesses pour l’avenir </a:t>
            </a:r>
          </a:p>
          <a:p>
            <a:r>
              <a:rPr lang="fr-FR" sz="1600" b="1" i="1" u="sng" dirty="0" smtClean="0">
                <a:solidFill>
                  <a:srgbClr val="FF0000"/>
                </a:solidFill>
              </a:rPr>
              <a:t>et leurs freins au développement</a:t>
            </a:r>
          </a:p>
        </p:txBody>
      </p:sp>
      <p:sp>
        <p:nvSpPr>
          <p:cNvPr id="8" name="ZoneTexte 7"/>
          <p:cNvSpPr txBox="1"/>
          <p:nvPr/>
        </p:nvSpPr>
        <p:spPr>
          <a:xfrm>
            <a:off x="0" y="714356"/>
            <a:ext cx="2489656" cy="400110"/>
          </a:xfrm>
          <a:prstGeom prst="rect">
            <a:avLst/>
          </a:prstGeom>
          <a:noFill/>
        </p:spPr>
        <p:txBody>
          <a:bodyPr wrap="none" rtlCol="0">
            <a:spAutoFit/>
          </a:bodyPr>
          <a:lstStyle/>
          <a:p>
            <a:r>
              <a:rPr lang="fr-FR" sz="2000" b="1" dirty="0" smtClean="0">
                <a:solidFill>
                  <a:schemeClr val="tx1">
                    <a:lumMod val="95000"/>
                    <a:lumOff val="5000"/>
                  </a:schemeClr>
                </a:solidFill>
              </a:rPr>
              <a:t>a)  L’énergie éolienne</a:t>
            </a:r>
          </a:p>
        </p:txBody>
      </p:sp>
      <p:sp>
        <p:nvSpPr>
          <p:cNvPr id="9" name="ZoneTexte 8"/>
          <p:cNvSpPr txBox="1"/>
          <p:nvPr/>
        </p:nvSpPr>
        <p:spPr>
          <a:xfrm>
            <a:off x="7286644" y="714356"/>
            <a:ext cx="1596784" cy="400110"/>
          </a:xfrm>
          <a:prstGeom prst="rect">
            <a:avLst/>
          </a:prstGeom>
          <a:noFill/>
        </p:spPr>
        <p:txBody>
          <a:bodyPr wrap="none" rtlCol="0">
            <a:spAutoFit/>
          </a:bodyPr>
          <a:lstStyle/>
          <a:p>
            <a:r>
              <a:rPr lang="fr-FR" sz="2000" b="1" dirty="0" smtClean="0">
                <a:solidFill>
                  <a:schemeClr val="tx1">
                    <a:lumMod val="95000"/>
                    <a:lumOff val="5000"/>
                  </a:schemeClr>
                </a:solidFill>
              </a:rPr>
              <a:t>a)  </a:t>
            </a:r>
            <a:r>
              <a:rPr lang="fr-FR" sz="2000" b="1" dirty="0" err="1" smtClean="0">
                <a:solidFill>
                  <a:schemeClr val="tx1">
                    <a:lumMod val="95000"/>
                    <a:lumOff val="5000"/>
                  </a:schemeClr>
                </a:solidFill>
              </a:rPr>
              <a:t>WindKraft</a:t>
            </a:r>
            <a:endParaRPr lang="fr-FR" sz="2000" b="1" dirty="0" smtClean="0">
              <a:solidFill>
                <a:schemeClr val="tx1">
                  <a:lumMod val="95000"/>
                  <a:lumOff val="5000"/>
                </a:schemeClr>
              </a:solidFill>
            </a:endParaRPr>
          </a:p>
        </p:txBody>
      </p:sp>
      <p:sp>
        <p:nvSpPr>
          <p:cNvPr id="12" name="Rectangle 11"/>
          <p:cNvSpPr/>
          <p:nvPr/>
        </p:nvSpPr>
        <p:spPr>
          <a:xfrm>
            <a:off x="238068" y="1857364"/>
            <a:ext cx="6191320" cy="416677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279681" y="1896745"/>
            <a:ext cx="6132136" cy="4088419"/>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285720" y="1928802"/>
            <a:ext cx="6072230" cy="4247317"/>
          </a:xfrm>
          <a:prstGeom prst="rect">
            <a:avLst/>
          </a:prstGeom>
          <a:noFill/>
        </p:spPr>
        <p:txBody>
          <a:bodyPr wrap="square" rtlCol="0">
            <a:spAutoFit/>
          </a:bodyPr>
          <a:lstStyle/>
          <a:p>
            <a:r>
              <a:rPr lang="fr-FR" dirty="0" smtClean="0">
                <a:solidFill>
                  <a:schemeClr val="bg1"/>
                </a:solidFill>
              </a:rPr>
              <a:t>- Une éolienne ne peut fonctionner et être rentable que par </a:t>
            </a:r>
          </a:p>
          <a:p>
            <a:r>
              <a:rPr lang="fr-FR" dirty="0" smtClean="0">
                <a:solidFill>
                  <a:schemeClr val="bg1"/>
                </a:solidFill>
              </a:rPr>
              <a:t>un vent compris entre 29 et 90 km/h. En moyenne, une</a:t>
            </a:r>
          </a:p>
          <a:p>
            <a:r>
              <a:rPr lang="fr-FR" dirty="0" smtClean="0">
                <a:solidFill>
                  <a:schemeClr val="bg1"/>
                </a:solidFill>
              </a:rPr>
              <a:t>éolienne fonctionne à 25% de sa capacité.</a:t>
            </a:r>
          </a:p>
          <a:p>
            <a:r>
              <a:rPr lang="fr-FR" dirty="0" smtClean="0">
                <a:solidFill>
                  <a:schemeClr val="bg1"/>
                </a:solidFill>
              </a:rPr>
              <a:t>- Pour remplacer une centrale thermique, il faudrait au </a:t>
            </a:r>
          </a:p>
          <a:p>
            <a:r>
              <a:rPr lang="fr-FR" dirty="0" smtClean="0">
                <a:solidFill>
                  <a:schemeClr val="bg1"/>
                </a:solidFill>
              </a:rPr>
              <a:t>moins 2000 éoliennes dites « efficaces ».</a:t>
            </a:r>
          </a:p>
          <a:p>
            <a:pPr>
              <a:buFontTx/>
              <a:buChar char="-"/>
            </a:pPr>
            <a:r>
              <a:rPr lang="fr-FR" dirty="0" smtClean="0">
                <a:solidFill>
                  <a:schemeClr val="bg1"/>
                </a:solidFill>
              </a:rPr>
              <a:t> Plus une éolienne est  silencieuse, plus elle a de pales; or </a:t>
            </a:r>
          </a:p>
          <a:p>
            <a:r>
              <a:rPr lang="fr-FR" dirty="0" smtClean="0">
                <a:solidFill>
                  <a:schemeClr val="bg1"/>
                </a:solidFill>
              </a:rPr>
              <a:t>plus elle a de pales, moins elle est efficace.</a:t>
            </a:r>
          </a:p>
          <a:p>
            <a:pPr>
              <a:buFontTx/>
              <a:buChar char="-"/>
            </a:pPr>
            <a:r>
              <a:rPr lang="fr-FR" dirty="0" smtClean="0">
                <a:solidFill>
                  <a:schemeClr val="bg1"/>
                </a:solidFill>
              </a:rPr>
              <a:t>Le leader mondial de l’éolienne est le Danemark mais </a:t>
            </a:r>
          </a:p>
          <a:p>
            <a:r>
              <a:rPr lang="fr-FR" dirty="0" smtClean="0">
                <a:solidFill>
                  <a:schemeClr val="bg1"/>
                </a:solidFill>
              </a:rPr>
              <a:t>celui-ci n’a que 20% de son énergie provenant des </a:t>
            </a:r>
          </a:p>
          <a:p>
            <a:r>
              <a:rPr lang="fr-FR" dirty="0" smtClean="0">
                <a:solidFill>
                  <a:schemeClr val="bg1"/>
                </a:solidFill>
              </a:rPr>
              <a:t>Éoliennes.</a:t>
            </a:r>
          </a:p>
          <a:p>
            <a:pPr>
              <a:buFontTx/>
              <a:buChar char="-"/>
            </a:pPr>
            <a:r>
              <a:rPr lang="fr-FR" dirty="0" smtClean="0">
                <a:solidFill>
                  <a:schemeClr val="bg1"/>
                </a:solidFill>
              </a:rPr>
              <a:t>Les éoliennes nécessitent l’implantation d’antennes </a:t>
            </a:r>
          </a:p>
          <a:p>
            <a:r>
              <a:rPr lang="fr-FR" dirty="0" smtClean="0">
                <a:solidFill>
                  <a:schemeClr val="bg1"/>
                </a:solidFill>
              </a:rPr>
              <a:t>car elles perturbent les ondes hertziennes.</a:t>
            </a:r>
          </a:p>
          <a:p>
            <a:pPr>
              <a:buFontTx/>
              <a:buChar char="-"/>
            </a:pPr>
            <a:r>
              <a:rPr lang="fr-FR" dirty="0" smtClean="0">
                <a:solidFill>
                  <a:schemeClr val="bg1"/>
                </a:solidFill>
              </a:rPr>
              <a:t>Deux éoliennes ne peuvent être mise en proximité directe</a:t>
            </a:r>
          </a:p>
          <a:p>
            <a:pPr>
              <a:buFontTx/>
              <a:buChar char="-"/>
            </a:pPr>
            <a:r>
              <a:rPr lang="fr-FR" dirty="0" smtClean="0">
                <a:solidFill>
                  <a:schemeClr val="bg1"/>
                </a:solidFill>
              </a:rPr>
              <a:t> Une éolienne est intermittente : elle doit nécessairement être complétée par une centrale thermique</a:t>
            </a:r>
          </a:p>
        </p:txBody>
      </p:sp>
      <p:sp>
        <p:nvSpPr>
          <p:cNvPr id="16" name="Rectangle 15"/>
          <p:cNvSpPr/>
          <p:nvPr/>
        </p:nvSpPr>
        <p:spPr>
          <a:xfrm>
            <a:off x="285720" y="1928802"/>
            <a:ext cx="6072230" cy="3970318"/>
          </a:xfrm>
          <a:prstGeom prst="rect">
            <a:avLst/>
          </a:prstGeom>
        </p:spPr>
        <p:txBody>
          <a:bodyPr wrap="square">
            <a:spAutoFit/>
          </a:bodyPr>
          <a:lstStyle/>
          <a:p>
            <a:r>
              <a:rPr lang="de-DE" dirty="0" smtClean="0">
                <a:solidFill>
                  <a:schemeClr val="bg1"/>
                </a:solidFill>
              </a:rPr>
              <a:t>- Eine Windkraftanlage kann zu betreiben und so ein Wind zwischen 29 und 90 profitables km / h. Im Durchschnitt betreibt eine Windkraftanlage bei 25% ausgelastet. </a:t>
            </a:r>
            <a:br>
              <a:rPr lang="de-DE" dirty="0" smtClean="0">
                <a:solidFill>
                  <a:schemeClr val="bg1"/>
                </a:solidFill>
              </a:rPr>
            </a:br>
            <a:r>
              <a:rPr lang="de-DE" dirty="0" smtClean="0">
                <a:solidFill>
                  <a:schemeClr val="bg1"/>
                </a:solidFill>
              </a:rPr>
              <a:t>- Um ein Kraftwerk zu ersetzen, sollte es mindestens 2.000 Windkraftanlagen als "wirksam" sind. Mehr Windkraftanlage schweigt, desto größer ist die Klinge, doch hat es mehr Klingen, desto wirksamer ist sie. Der Weltmarktführer im Bereich Windenergie ist in Dänemark, aber </a:t>
            </a:r>
            <a:br>
              <a:rPr lang="de-DE" dirty="0" smtClean="0">
                <a:solidFill>
                  <a:schemeClr val="bg1"/>
                </a:solidFill>
              </a:rPr>
            </a:br>
            <a:r>
              <a:rPr lang="de-DE" dirty="0" smtClean="0">
                <a:solidFill>
                  <a:schemeClr val="bg1"/>
                </a:solidFill>
              </a:rPr>
              <a:t>es hat nur 20% seiner Energie aus Windkraftanlagen. Windenergieanlagen erfordern die Installation von Antennen, weil sie im Äther zu stören. Zwei Windkraftanlagen in unmittelbarer Nähe platziert werden. Ein Wind intermittierend ist: Es muss unbedingt durch eine thermische ergänzt werden </a:t>
            </a:r>
            <a:endParaRPr lang="fr-F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0"/>
                            </p:stCondLst>
                            <p:childTnLst>
                              <p:par>
                                <p:cTn id="14" presetID="7" presetClass="entr" presetSubtype="2" fill="hold" grpId="2"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2000" fill="hold"/>
                                        <p:tgtEl>
                                          <p:spTgt spid="7"/>
                                        </p:tgtEl>
                                        <p:attrNameLst>
                                          <p:attrName>ppt_x</p:attrName>
                                        </p:attrNameLst>
                                      </p:cBhvr>
                                      <p:tavLst>
                                        <p:tav tm="0">
                                          <p:val>
                                            <p:strVal val="1+#ppt_w/2"/>
                                          </p:val>
                                        </p:tav>
                                        <p:tav tm="100000">
                                          <p:val>
                                            <p:strVal val="#ppt_x"/>
                                          </p:val>
                                        </p:tav>
                                      </p:tavLst>
                                    </p:anim>
                                    <p:anim calcmode="lin" valueType="num">
                                      <p:cBhvr additive="base">
                                        <p:cTn id="17" dur="2000" fill="hold"/>
                                        <p:tgtEl>
                                          <p:spTgt spid="7"/>
                                        </p:tgtEl>
                                        <p:attrNameLst>
                                          <p:attrName>ppt_y</p:attrName>
                                        </p:attrNameLst>
                                      </p:cBhvr>
                                      <p:tavLst>
                                        <p:tav tm="0">
                                          <p:val>
                                            <p:strVal val="#ppt_y"/>
                                          </p:val>
                                        </p:tav>
                                        <p:tav tm="100000">
                                          <p:val>
                                            <p:strVal val="#ppt_y"/>
                                          </p:val>
                                        </p:tav>
                                      </p:tavLst>
                                    </p:anim>
                                  </p:childTnLst>
                                </p:cTn>
                              </p:par>
                              <p:par>
                                <p:cTn id="18" presetID="7" presetClass="entr" presetSubtype="2"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2000" fill="hold"/>
                                        <p:tgtEl>
                                          <p:spTgt spid="6"/>
                                        </p:tgtEl>
                                        <p:attrNameLst>
                                          <p:attrName>ppt_x</p:attrName>
                                        </p:attrNameLst>
                                      </p:cBhvr>
                                      <p:tavLst>
                                        <p:tav tm="0">
                                          <p:val>
                                            <p:strVal val="1+#ppt_w/2"/>
                                          </p:val>
                                        </p:tav>
                                        <p:tav tm="100000">
                                          <p:val>
                                            <p:strVal val="#ppt_x"/>
                                          </p:val>
                                        </p:tav>
                                      </p:tavLst>
                                    </p:anim>
                                    <p:anim calcmode="lin" valueType="num">
                                      <p:cBhvr additive="base">
                                        <p:cTn id="21" dur="2000" fill="hold"/>
                                        <p:tgtEl>
                                          <p:spTgt spid="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7"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000" fill="hold"/>
                                        <p:tgtEl>
                                          <p:spTgt spid="9"/>
                                        </p:tgtEl>
                                        <p:attrNameLst>
                                          <p:attrName>ppt_x</p:attrName>
                                        </p:attrNameLst>
                                      </p:cBhvr>
                                      <p:tavLst>
                                        <p:tav tm="0">
                                          <p:val>
                                            <p:strVal val="1+#ppt_w/2"/>
                                          </p:val>
                                        </p:tav>
                                        <p:tav tm="100000">
                                          <p:val>
                                            <p:strVal val="#ppt_x"/>
                                          </p:val>
                                        </p:tav>
                                      </p:tavLst>
                                    </p:anim>
                                    <p:anim calcmode="lin" valueType="num">
                                      <p:cBhvr additive="base">
                                        <p:cTn id="26" dur="2000" fill="hold"/>
                                        <p:tgtEl>
                                          <p:spTgt spid="9"/>
                                        </p:tgtEl>
                                        <p:attrNameLst>
                                          <p:attrName>ppt_y</p:attrName>
                                        </p:attrNameLst>
                                      </p:cBhvr>
                                      <p:tavLst>
                                        <p:tav tm="0">
                                          <p:val>
                                            <p:strVal val="#ppt_y"/>
                                          </p:val>
                                        </p:tav>
                                        <p:tav tm="100000">
                                          <p:val>
                                            <p:strVal val="#ppt_y"/>
                                          </p:val>
                                        </p:tav>
                                      </p:tavLst>
                                    </p:anim>
                                  </p:childTnLst>
                                </p:cTn>
                              </p:par>
                              <p:par>
                                <p:cTn id="27" presetID="7" presetClass="entr" presetSubtype="8"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2000" fill="hold"/>
                                        <p:tgtEl>
                                          <p:spTgt spid="8"/>
                                        </p:tgtEl>
                                        <p:attrNameLst>
                                          <p:attrName>ppt_x</p:attrName>
                                        </p:attrNameLst>
                                      </p:cBhvr>
                                      <p:tavLst>
                                        <p:tav tm="0">
                                          <p:val>
                                            <p:strVal val="0-#ppt_w/2"/>
                                          </p:val>
                                        </p:tav>
                                        <p:tav tm="100000">
                                          <p:val>
                                            <p:strVal val="#ppt_x"/>
                                          </p:val>
                                        </p:tav>
                                      </p:tavLst>
                                    </p:anim>
                                    <p:anim calcmode="lin" valueType="num">
                                      <p:cBhvr additive="base">
                                        <p:cTn id="30" dur="2000" fill="hold"/>
                                        <p:tgtEl>
                                          <p:spTgt spid="8"/>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0" fill="hold" nodeType="afterEffect">
                                  <p:stCondLst>
                                    <p:cond delay="0"/>
                                  </p:stCondLst>
                                  <p:childTnLst>
                                    <p:set>
                                      <p:cBhvr>
                                        <p:cTn id="33" dur="1" fill="hold">
                                          <p:stCondLst>
                                            <p:cond delay="0"/>
                                          </p:stCondLst>
                                        </p:cTn>
                                        <p:tgtEl>
                                          <p:spTgt spid="16386"/>
                                        </p:tgtEl>
                                        <p:attrNameLst>
                                          <p:attrName>style.visibility</p:attrName>
                                        </p:attrNameLst>
                                      </p:cBhvr>
                                      <p:to>
                                        <p:strVal val="visible"/>
                                      </p:to>
                                    </p:set>
                                    <p:anim calcmode="lin" valueType="num">
                                      <p:cBhvr>
                                        <p:cTn id="34" dur="2000" fill="hold"/>
                                        <p:tgtEl>
                                          <p:spTgt spid="16386"/>
                                        </p:tgtEl>
                                        <p:attrNameLst>
                                          <p:attrName>ppt_w</p:attrName>
                                        </p:attrNameLst>
                                      </p:cBhvr>
                                      <p:tavLst>
                                        <p:tav tm="0">
                                          <p:val>
                                            <p:fltVal val="0"/>
                                          </p:val>
                                        </p:tav>
                                        <p:tav tm="100000">
                                          <p:val>
                                            <p:strVal val="#ppt_w"/>
                                          </p:val>
                                        </p:tav>
                                      </p:tavLst>
                                    </p:anim>
                                    <p:anim calcmode="lin" valueType="num">
                                      <p:cBhvr>
                                        <p:cTn id="35" dur="2000" fill="hold"/>
                                        <p:tgtEl>
                                          <p:spTgt spid="16386"/>
                                        </p:tgtEl>
                                        <p:attrNameLst>
                                          <p:attrName>ppt_h</p:attrName>
                                        </p:attrNameLst>
                                      </p:cBhvr>
                                      <p:tavLst>
                                        <p:tav tm="0">
                                          <p:val>
                                            <p:fltVal val="0"/>
                                          </p:val>
                                        </p:tav>
                                        <p:tav tm="100000">
                                          <p:val>
                                            <p:strVal val="#ppt_h"/>
                                          </p:val>
                                        </p:tav>
                                      </p:tavLst>
                                    </p:anim>
                                    <p:animEffect transition="in" filter="fade">
                                      <p:cBhvr>
                                        <p:cTn id="36" dur="2000"/>
                                        <p:tgtEl>
                                          <p:spTgt spid="16386"/>
                                        </p:tgtEl>
                                      </p:cBhvr>
                                    </p:animEffect>
                                  </p:childTnLst>
                                </p:cTn>
                              </p:par>
                            </p:childTnLst>
                          </p:cTn>
                        </p:par>
                        <p:par>
                          <p:cTn id="37" fill="hold">
                            <p:stCondLst>
                              <p:cond delay="6000"/>
                            </p:stCondLst>
                            <p:childTnLst>
                              <p:par>
                                <p:cTn id="38" presetID="53" presetClass="entr" presetSubtype="0" fill="hold" nodeType="afterEffect">
                                  <p:stCondLst>
                                    <p:cond delay="0"/>
                                  </p:stCondLst>
                                  <p:childTnLst>
                                    <p:set>
                                      <p:cBhvr>
                                        <p:cTn id="39" dur="1" fill="hold">
                                          <p:stCondLst>
                                            <p:cond delay="0"/>
                                          </p:stCondLst>
                                        </p:cTn>
                                        <p:tgtEl>
                                          <p:spTgt spid="16388"/>
                                        </p:tgtEl>
                                        <p:attrNameLst>
                                          <p:attrName>style.visibility</p:attrName>
                                        </p:attrNameLst>
                                      </p:cBhvr>
                                      <p:to>
                                        <p:strVal val="visible"/>
                                      </p:to>
                                    </p:set>
                                    <p:anim calcmode="lin" valueType="num">
                                      <p:cBhvr>
                                        <p:cTn id="40" dur="2000" fill="hold"/>
                                        <p:tgtEl>
                                          <p:spTgt spid="16388"/>
                                        </p:tgtEl>
                                        <p:attrNameLst>
                                          <p:attrName>ppt_w</p:attrName>
                                        </p:attrNameLst>
                                      </p:cBhvr>
                                      <p:tavLst>
                                        <p:tav tm="0">
                                          <p:val>
                                            <p:fltVal val="0"/>
                                          </p:val>
                                        </p:tav>
                                        <p:tav tm="100000">
                                          <p:val>
                                            <p:strVal val="#ppt_w"/>
                                          </p:val>
                                        </p:tav>
                                      </p:tavLst>
                                    </p:anim>
                                    <p:anim calcmode="lin" valueType="num">
                                      <p:cBhvr>
                                        <p:cTn id="41" dur="2000" fill="hold"/>
                                        <p:tgtEl>
                                          <p:spTgt spid="16388"/>
                                        </p:tgtEl>
                                        <p:attrNameLst>
                                          <p:attrName>ppt_h</p:attrName>
                                        </p:attrNameLst>
                                      </p:cBhvr>
                                      <p:tavLst>
                                        <p:tav tm="0">
                                          <p:val>
                                            <p:fltVal val="0"/>
                                          </p:val>
                                        </p:tav>
                                        <p:tav tm="100000">
                                          <p:val>
                                            <p:strVal val="#ppt_h"/>
                                          </p:val>
                                        </p:tav>
                                      </p:tavLst>
                                    </p:anim>
                                    <p:animEffect transition="in" filter="fade">
                                      <p:cBhvr>
                                        <p:cTn id="42" dur="2000"/>
                                        <p:tgtEl>
                                          <p:spTgt spid="16388"/>
                                        </p:tgtEl>
                                      </p:cBhvr>
                                    </p:animEffect>
                                  </p:childTnLst>
                                </p:cTn>
                              </p:par>
                            </p:childTnLst>
                          </p:cTn>
                        </p:par>
                        <p:par>
                          <p:cTn id="43" fill="hold">
                            <p:stCondLst>
                              <p:cond delay="8000"/>
                            </p:stCondLst>
                            <p:childTnLst>
                              <p:par>
                                <p:cTn id="44" presetID="53"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2000" fill="hold"/>
                                        <p:tgtEl>
                                          <p:spTgt spid="12"/>
                                        </p:tgtEl>
                                        <p:attrNameLst>
                                          <p:attrName>ppt_w</p:attrName>
                                        </p:attrNameLst>
                                      </p:cBhvr>
                                      <p:tavLst>
                                        <p:tav tm="0">
                                          <p:val>
                                            <p:fltVal val="0"/>
                                          </p:val>
                                        </p:tav>
                                        <p:tav tm="100000">
                                          <p:val>
                                            <p:strVal val="#ppt_w"/>
                                          </p:val>
                                        </p:tav>
                                      </p:tavLst>
                                    </p:anim>
                                    <p:anim calcmode="lin" valueType="num">
                                      <p:cBhvr>
                                        <p:cTn id="47" dur="2000" fill="hold"/>
                                        <p:tgtEl>
                                          <p:spTgt spid="12"/>
                                        </p:tgtEl>
                                        <p:attrNameLst>
                                          <p:attrName>ppt_h</p:attrName>
                                        </p:attrNameLst>
                                      </p:cBhvr>
                                      <p:tavLst>
                                        <p:tav tm="0">
                                          <p:val>
                                            <p:fltVal val="0"/>
                                          </p:val>
                                        </p:tav>
                                        <p:tav tm="100000">
                                          <p:val>
                                            <p:strVal val="#ppt_h"/>
                                          </p:val>
                                        </p:tav>
                                      </p:tavLst>
                                    </p:anim>
                                    <p:animEffect transition="in" filter="fade">
                                      <p:cBhvr>
                                        <p:cTn id="48" dur="2000"/>
                                        <p:tgtEl>
                                          <p:spTgt spid="12"/>
                                        </p:tgtEl>
                                      </p:cBhvr>
                                    </p:animEffect>
                                  </p:childTnLst>
                                </p:cTn>
                              </p:par>
                            </p:childTnLst>
                          </p:cTn>
                        </p:par>
                        <p:par>
                          <p:cTn id="49" fill="hold">
                            <p:stCondLst>
                              <p:cond delay="10000"/>
                            </p:stCondLst>
                            <p:childTnLst>
                              <p:par>
                                <p:cTn id="50" presetID="4" presetClass="entr" presetSubtype="16"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ox(in)">
                                      <p:cBhvr>
                                        <p:cTn id="52" dur="1000"/>
                                        <p:tgtEl>
                                          <p:spTgt spid="13"/>
                                        </p:tgtEl>
                                      </p:cBhvr>
                                    </p:animEffect>
                                  </p:childTnLst>
                                </p:cTn>
                              </p:par>
                            </p:childTnLst>
                          </p:cTn>
                        </p:par>
                        <p:par>
                          <p:cTn id="53" fill="hold">
                            <p:stCondLst>
                              <p:cond delay="11000"/>
                            </p:stCondLst>
                            <p:childTnLst>
                              <p:par>
                                <p:cTn id="54" presetID="22" presetClass="entr" presetSubtype="1"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up)">
                                      <p:cBhvr>
                                        <p:cTn id="56" dur="10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xit" presetSubtype="0" fill="hold" grpId="1" nodeType="clickEffect">
                                  <p:stCondLst>
                                    <p:cond delay="0"/>
                                  </p:stCondLst>
                                  <p:childTnLst>
                                    <p:animEffect transition="out" filter="dissolve">
                                      <p:cBhvr>
                                        <p:cTn id="60" dur="2000"/>
                                        <p:tgtEl>
                                          <p:spTgt spid="15"/>
                                        </p:tgtEl>
                                      </p:cBhvr>
                                    </p:animEffect>
                                    <p:set>
                                      <p:cBhvr>
                                        <p:cTn id="61" dur="1" fill="hold">
                                          <p:stCondLst>
                                            <p:cond delay="1999"/>
                                          </p:stCondLst>
                                        </p:cTn>
                                        <p:tgtEl>
                                          <p:spTgt spid="15"/>
                                        </p:tgtEl>
                                        <p:attrNameLst>
                                          <p:attrName>style.visibility</p:attrName>
                                        </p:attrNameLst>
                                      </p:cBhvr>
                                      <p:to>
                                        <p:strVal val="hidden"/>
                                      </p:to>
                                    </p:set>
                                  </p:childTnLst>
                                </p:cTn>
                              </p:par>
                              <p:par>
                                <p:cTn id="62" presetID="9"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dissolve">
                                      <p:cBhvr>
                                        <p:cTn id="64" dur="20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2000"/>
                                        <p:tgtEl>
                                          <p:spTgt spid="16"/>
                                        </p:tgtEl>
                                      </p:cBhvr>
                                    </p:animEffect>
                                    <p:set>
                                      <p:cBhvr>
                                        <p:cTn id="69" dur="1" fill="hold">
                                          <p:stCondLst>
                                            <p:cond delay="1999"/>
                                          </p:stCondLst>
                                        </p:cTn>
                                        <p:tgtEl>
                                          <p:spTgt spid="16"/>
                                        </p:tgtEl>
                                        <p:attrNameLst>
                                          <p:attrName>style.visibility</p:attrName>
                                        </p:attrNameLst>
                                      </p:cBhvr>
                                      <p:to>
                                        <p:strVal val="hidden"/>
                                      </p:to>
                                    </p:set>
                                  </p:childTnLst>
                                </p:cTn>
                              </p:par>
                              <p:par>
                                <p:cTn id="70" presetID="4" presetClass="exit" presetSubtype="32" fill="hold" grpId="1" nodeType="withEffect">
                                  <p:stCondLst>
                                    <p:cond delay="0"/>
                                  </p:stCondLst>
                                  <p:childTnLst>
                                    <p:animEffect transition="out" filter="box(out)">
                                      <p:cBhvr>
                                        <p:cTn id="71" dur="1000"/>
                                        <p:tgtEl>
                                          <p:spTgt spid="13"/>
                                        </p:tgtEl>
                                      </p:cBhvr>
                                    </p:animEffect>
                                    <p:set>
                                      <p:cBhvr>
                                        <p:cTn id="72" dur="1" fill="hold">
                                          <p:stCondLst>
                                            <p:cond delay="999"/>
                                          </p:stCondLst>
                                        </p:cTn>
                                        <p:tgtEl>
                                          <p:spTgt spid="13"/>
                                        </p:tgtEl>
                                        <p:attrNameLst>
                                          <p:attrName>style.visibility</p:attrName>
                                        </p:attrNameLst>
                                      </p:cBhvr>
                                      <p:to>
                                        <p:strVal val="hidden"/>
                                      </p:to>
                                    </p:set>
                                  </p:childTnLst>
                                </p:cTn>
                              </p:par>
                            </p:childTnLst>
                          </p:cTn>
                        </p:par>
                        <p:par>
                          <p:cTn id="73" fill="hold">
                            <p:stCondLst>
                              <p:cond delay="2000"/>
                            </p:stCondLst>
                            <p:childTnLst>
                              <p:par>
                                <p:cTn id="74" presetID="53" presetClass="exit" presetSubtype="0" fill="hold" grpId="1" nodeType="afterEffect">
                                  <p:stCondLst>
                                    <p:cond delay="0"/>
                                  </p:stCondLst>
                                  <p:childTnLst>
                                    <p:anim calcmode="lin" valueType="num">
                                      <p:cBhvr>
                                        <p:cTn id="75" dur="1000"/>
                                        <p:tgtEl>
                                          <p:spTgt spid="12"/>
                                        </p:tgtEl>
                                        <p:attrNameLst>
                                          <p:attrName>ppt_w</p:attrName>
                                        </p:attrNameLst>
                                      </p:cBhvr>
                                      <p:tavLst>
                                        <p:tav tm="0">
                                          <p:val>
                                            <p:strVal val="ppt_w"/>
                                          </p:val>
                                        </p:tav>
                                        <p:tav tm="100000">
                                          <p:val>
                                            <p:fltVal val="0"/>
                                          </p:val>
                                        </p:tav>
                                      </p:tavLst>
                                    </p:anim>
                                    <p:anim calcmode="lin" valueType="num">
                                      <p:cBhvr>
                                        <p:cTn id="76" dur="1000"/>
                                        <p:tgtEl>
                                          <p:spTgt spid="12"/>
                                        </p:tgtEl>
                                        <p:attrNameLst>
                                          <p:attrName>ppt_h</p:attrName>
                                        </p:attrNameLst>
                                      </p:cBhvr>
                                      <p:tavLst>
                                        <p:tav tm="0">
                                          <p:val>
                                            <p:strVal val="ppt_h"/>
                                          </p:val>
                                        </p:tav>
                                        <p:tav tm="100000">
                                          <p:val>
                                            <p:fltVal val="0"/>
                                          </p:val>
                                        </p:tav>
                                      </p:tavLst>
                                    </p:anim>
                                    <p:animEffect transition="out" filter="fade">
                                      <p:cBhvr>
                                        <p:cTn id="77" dur="1000"/>
                                        <p:tgtEl>
                                          <p:spTgt spid="12"/>
                                        </p:tgtEl>
                                      </p:cBhvr>
                                    </p:animEffect>
                                    <p:set>
                                      <p:cBhvr>
                                        <p:cTn id="78" dur="1" fill="hold">
                                          <p:stCondLst>
                                            <p:cond delay="999"/>
                                          </p:stCondLst>
                                        </p:cTn>
                                        <p:tgtEl>
                                          <p:spTgt spid="12"/>
                                        </p:tgtEl>
                                        <p:attrNameLst>
                                          <p:attrName>style.visibility</p:attrName>
                                        </p:attrNameLst>
                                      </p:cBhvr>
                                      <p:to>
                                        <p:strVal val="hidden"/>
                                      </p:to>
                                    </p:set>
                                  </p:childTnLst>
                                </p:cTn>
                              </p:par>
                            </p:childTnLst>
                          </p:cTn>
                        </p:par>
                        <p:par>
                          <p:cTn id="79" fill="hold">
                            <p:stCondLst>
                              <p:cond delay="3000"/>
                            </p:stCondLst>
                            <p:childTnLst>
                              <p:par>
                                <p:cTn id="80" presetID="7" presetClass="exit" presetSubtype="8" fill="hold" nodeType="afterEffect">
                                  <p:stCondLst>
                                    <p:cond delay="0"/>
                                  </p:stCondLst>
                                  <p:childTnLst>
                                    <p:anim calcmode="lin" valueType="num">
                                      <p:cBhvr additive="base">
                                        <p:cTn id="81" dur="1000"/>
                                        <p:tgtEl>
                                          <p:spTgt spid="16388"/>
                                        </p:tgtEl>
                                        <p:attrNameLst>
                                          <p:attrName>ppt_x</p:attrName>
                                        </p:attrNameLst>
                                      </p:cBhvr>
                                      <p:tavLst>
                                        <p:tav tm="0">
                                          <p:val>
                                            <p:strVal val="ppt_x"/>
                                          </p:val>
                                        </p:tav>
                                        <p:tav tm="100000">
                                          <p:val>
                                            <p:strVal val="0-ppt_w/2"/>
                                          </p:val>
                                        </p:tav>
                                      </p:tavLst>
                                    </p:anim>
                                    <p:anim calcmode="lin" valueType="num">
                                      <p:cBhvr additive="base">
                                        <p:cTn id="82" dur="1000"/>
                                        <p:tgtEl>
                                          <p:spTgt spid="16388"/>
                                        </p:tgtEl>
                                        <p:attrNameLst>
                                          <p:attrName>ppt_y</p:attrName>
                                        </p:attrNameLst>
                                      </p:cBhvr>
                                      <p:tavLst>
                                        <p:tav tm="0">
                                          <p:val>
                                            <p:strVal val="ppt_y"/>
                                          </p:val>
                                        </p:tav>
                                        <p:tav tm="100000">
                                          <p:val>
                                            <p:strVal val="ppt_y"/>
                                          </p:val>
                                        </p:tav>
                                      </p:tavLst>
                                    </p:anim>
                                    <p:set>
                                      <p:cBhvr>
                                        <p:cTn id="83" dur="1" fill="hold">
                                          <p:stCondLst>
                                            <p:cond delay="999"/>
                                          </p:stCondLst>
                                        </p:cTn>
                                        <p:tgtEl>
                                          <p:spTgt spid="16388"/>
                                        </p:tgtEl>
                                        <p:attrNameLst>
                                          <p:attrName>style.visibility</p:attrName>
                                        </p:attrNameLst>
                                      </p:cBhvr>
                                      <p:to>
                                        <p:strVal val="hidden"/>
                                      </p:to>
                                    </p:set>
                                  </p:childTnLst>
                                </p:cTn>
                              </p:par>
                              <p:par>
                                <p:cTn id="84" presetID="7" presetClass="exit" presetSubtype="2" fill="hold" nodeType="withEffect">
                                  <p:stCondLst>
                                    <p:cond delay="0"/>
                                  </p:stCondLst>
                                  <p:childTnLst>
                                    <p:anim calcmode="lin" valueType="num">
                                      <p:cBhvr additive="base">
                                        <p:cTn id="85" dur="1000"/>
                                        <p:tgtEl>
                                          <p:spTgt spid="16386"/>
                                        </p:tgtEl>
                                        <p:attrNameLst>
                                          <p:attrName>ppt_x</p:attrName>
                                        </p:attrNameLst>
                                      </p:cBhvr>
                                      <p:tavLst>
                                        <p:tav tm="0">
                                          <p:val>
                                            <p:strVal val="ppt_x"/>
                                          </p:val>
                                        </p:tav>
                                        <p:tav tm="100000">
                                          <p:val>
                                            <p:strVal val="1+ppt_w/2"/>
                                          </p:val>
                                        </p:tav>
                                      </p:tavLst>
                                    </p:anim>
                                    <p:anim calcmode="lin" valueType="num">
                                      <p:cBhvr additive="base">
                                        <p:cTn id="86" dur="1000"/>
                                        <p:tgtEl>
                                          <p:spTgt spid="16386"/>
                                        </p:tgtEl>
                                        <p:attrNameLst>
                                          <p:attrName>ppt_y</p:attrName>
                                        </p:attrNameLst>
                                      </p:cBhvr>
                                      <p:tavLst>
                                        <p:tav tm="0">
                                          <p:val>
                                            <p:strVal val="ppt_y"/>
                                          </p:val>
                                        </p:tav>
                                        <p:tav tm="100000">
                                          <p:val>
                                            <p:strVal val="ppt_y"/>
                                          </p:val>
                                        </p:tav>
                                      </p:tavLst>
                                    </p:anim>
                                    <p:set>
                                      <p:cBhvr>
                                        <p:cTn id="87" dur="1" fill="hold">
                                          <p:stCondLst>
                                            <p:cond delay="999"/>
                                          </p:stCondLst>
                                        </p:cTn>
                                        <p:tgtEl>
                                          <p:spTgt spid="16386"/>
                                        </p:tgtEl>
                                        <p:attrNameLst>
                                          <p:attrName>style.visibility</p:attrName>
                                        </p:attrNameLst>
                                      </p:cBhvr>
                                      <p:to>
                                        <p:strVal val="hidden"/>
                                      </p:to>
                                    </p:set>
                                  </p:childTnLst>
                                </p:cTn>
                              </p:par>
                            </p:childTnLst>
                          </p:cTn>
                        </p:par>
                        <p:par>
                          <p:cTn id="88" fill="hold">
                            <p:stCondLst>
                              <p:cond delay="4000"/>
                            </p:stCondLst>
                            <p:childTnLst>
                              <p:par>
                                <p:cTn id="89" presetID="7" presetClass="exit" presetSubtype="2" fill="hold" grpId="1" nodeType="afterEffect">
                                  <p:stCondLst>
                                    <p:cond delay="0"/>
                                  </p:stCondLst>
                                  <p:childTnLst>
                                    <p:anim calcmode="lin" valueType="num">
                                      <p:cBhvr additive="base">
                                        <p:cTn id="90" dur="1000"/>
                                        <p:tgtEl>
                                          <p:spTgt spid="9"/>
                                        </p:tgtEl>
                                        <p:attrNameLst>
                                          <p:attrName>ppt_x</p:attrName>
                                        </p:attrNameLst>
                                      </p:cBhvr>
                                      <p:tavLst>
                                        <p:tav tm="0">
                                          <p:val>
                                            <p:strVal val="ppt_x"/>
                                          </p:val>
                                        </p:tav>
                                        <p:tav tm="100000">
                                          <p:val>
                                            <p:strVal val="1+ppt_w/2"/>
                                          </p:val>
                                        </p:tav>
                                      </p:tavLst>
                                    </p:anim>
                                    <p:anim calcmode="lin" valueType="num">
                                      <p:cBhvr additive="base">
                                        <p:cTn id="91" dur="1000"/>
                                        <p:tgtEl>
                                          <p:spTgt spid="9"/>
                                        </p:tgtEl>
                                        <p:attrNameLst>
                                          <p:attrName>ppt_y</p:attrName>
                                        </p:attrNameLst>
                                      </p:cBhvr>
                                      <p:tavLst>
                                        <p:tav tm="0">
                                          <p:val>
                                            <p:strVal val="ppt_y"/>
                                          </p:val>
                                        </p:tav>
                                        <p:tav tm="100000">
                                          <p:val>
                                            <p:strVal val="ppt_y"/>
                                          </p:val>
                                        </p:tav>
                                      </p:tavLst>
                                    </p:anim>
                                    <p:set>
                                      <p:cBhvr>
                                        <p:cTn id="92" dur="1" fill="hold">
                                          <p:stCondLst>
                                            <p:cond delay="999"/>
                                          </p:stCondLst>
                                        </p:cTn>
                                        <p:tgtEl>
                                          <p:spTgt spid="9"/>
                                        </p:tgtEl>
                                        <p:attrNameLst>
                                          <p:attrName>style.visibility</p:attrName>
                                        </p:attrNameLst>
                                      </p:cBhvr>
                                      <p:to>
                                        <p:strVal val="hidden"/>
                                      </p:to>
                                    </p:set>
                                  </p:childTnLst>
                                </p:cTn>
                              </p:par>
                              <p:par>
                                <p:cTn id="93" presetID="7" presetClass="exit" presetSubtype="8" fill="hold" grpId="1" nodeType="withEffect">
                                  <p:stCondLst>
                                    <p:cond delay="0"/>
                                  </p:stCondLst>
                                  <p:childTnLst>
                                    <p:anim calcmode="lin" valueType="num">
                                      <p:cBhvr additive="base">
                                        <p:cTn id="94" dur="1000"/>
                                        <p:tgtEl>
                                          <p:spTgt spid="8"/>
                                        </p:tgtEl>
                                        <p:attrNameLst>
                                          <p:attrName>ppt_x</p:attrName>
                                        </p:attrNameLst>
                                      </p:cBhvr>
                                      <p:tavLst>
                                        <p:tav tm="0">
                                          <p:val>
                                            <p:strVal val="ppt_x"/>
                                          </p:val>
                                        </p:tav>
                                        <p:tav tm="100000">
                                          <p:val>
                                            <p:strVal val="0-ppt_w/2"/>
                                          </p:val>
                                        </p:tav>
                                      </p:tavLst>
                                    </p:anim>
                                    <p:anim calcmode="lin" valueType="num">
                                      <p:cBhvr additive="base">
                                        <p:cTn id="95" dur="1000"/>
                                        <p:tgtEl>
                                          <p:spTgt spid="8"/>
                                        </p:tgtEl>
                                        <p:attrNameLst>
                                          <p:attrName>ppt_y</p:attrName>
                                        </p:attrNameLst>
                                      </p:cBhvr>
                                      <p:tavLst>
                                        <p:tav tm="0">
                                          <p:val>
                                            <p:strVal val="ppt_y"/>
                                          </p:val>
                                        </p:tav>
                                        <p:tav tm="100000">
                                          <p:val>
                                            <p:strVal val="ppt_y"/>
                                          </p:val>
                                        </p:tav>
                                      </p:tavLst>
                                    </p:anim>
                                    <p:set>
                                      <p:cBhvr>
                                        <p:cTn id="96"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p:bldP spid="7" grpId="2"/>
      <p:bldP spid="8" grpId="0"/>
      <p:bldP spid="8" grpId="1"/>
      <p:bldP spid="9" grpId="0"/>
      <p:bldP spid="9" grpId="1"/>
      <p:bldP spid="12" grpId="0" animBg="1"/>
      <p:bldP spid="12" grpId="1" animBg="1"/>
      <p:bldP spid="13" grpId="0" animBg="1"/>
      <p:bldP spid="13" grpId="1" animBg="1"/>
      <p:bldP spid="15" grpId="0"/>
      <p:bldP spid="15" grpId="1"/>
      <p:bldP spid="16" grpId="0"/>
      <p:bldP spid="1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9921"/>
            <a:ext cx="9144000" cy="8342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31706" y="35607"/>
            <a:ext cx="4747646" cy="523220"/>
          </a:xfrm>
          <a:prstGeom prst="rect">
            <a:avLst/>
          </a:prstGeom>
          <a:noFill/>
        </p:spPr>
        <p:txBody>
          <a:bodyPr wrap="none" rtlCol="0">
            <a:spAutoFit/>
          </a:bodyPr>
          <a:lstStyle/>
          <a:p>
            <a:pPr algn="ctr"/>
            <a:r>
              <a:rPr lang="fr-FR" sz="2800" b="1" i="1" u="sng" dirty="0" smtClean="0">
                <a:solidFill>
                  <a:schemeClr val="bg1"/>
                </a:solidFill>
              </a:rPr>
              <a:t>Le nucléaire et ses alternatives</a:t>
            </a:r>
            <a:endParaRPr lang="fr-FR" sz="2800" b="1" i="1" u="sng" dirty="0">
              <a:solidFill>
                <a:schemeClr val="bg1"/>
              </a:solidFill>
            </a:endParaRPr>
          </a:p>
        </p:txBody>
      </p:sp>
      <p:sp>
        <p:nvSpPr>
          <p:cNvPr id="4" name="Rectangle 3"/>
          <p:cNvSpPr/>
          <p:nvPr/>
        </p:nvSpPr>
        <p:spPr>
          <a:xfrm>
            <a:off x="0" y="6156960"/>
            <a:ext cx="9144000" cy="701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11907" y="6248708"/>
            <a:ext cx="5361469" cy="523220"/>
          </a:xfrm>
          <a:prstGeom prst="rect">
            <a:avLst/>
          </a:prstGeom>
          <a:noFill/>
        </p:spPr>
        <p:txBody>
          <a:bodyPr wrap="none" rtlCol="0">
            <a:spAutoFit/>
          </a:bodyPr>
          <a:lstStyle/>
          <a:p>
            <a:pPr algn="ctr"/>
            <a:r>
              <a:rPr lang="fr-FR" sz="2800" b="1" i="1" u="sng" dirty="0" err="1" smtClean="0">
                <a:solidFill>
                  <a:schemeClr val="bg1"/>
                </a:solidFill>
              </a:rPr>
              <a:t>Atomenergie</a:t>
            </a:r>
            <a:r>
              <a:rPr lang="fr-FR" sz="2800" b="1" i="1" u="sng" dirty="0" smtClean="0">
                <a:solidFill>
                  <a:schemeClr val="bg1"/>
                </a:solidFill>
              </a:rPr>
              <a:t> </a:t>
            </a:r>
            <a:r>
              <a:rPr lang="fr-FR" sz="2800" b="1" i="1" u="sng" dirty="0" err="1" smtClean="0">
                <a:solidFill>
                  <a:schemeClr val="bg1"/>
                </a:solidFill>
              </a:rPr>
              <a:t>und</a:t>
            </a:r>
            <a:r>
              <a:rPr lang="fr-FR" sz="2800" b="1" i="1" u="sng" dirty="0" smtClean="0">
                <a:solidFill>
                  <a:schemeClr val="bg1"/>
                </a:solidFill>
              </a:rPr>
              <a:t> </a:t>
            </a:r>
            <a:r>
              <a:rPr lang="fr-FR" sz="2800" b="1" i="1" u="sng" dirty="0" err="1" smtClean="0">
                <a:solidFill>
                  <a:schemeClr val="bg1"/>
                </a:solidFill>
              </a:rPr>
              <a:t>ihre</a:t>
            </a:r>
            <a:r>
              <a:rPr lang="fr-FR" sz="2800" b="1" i="1" u="sng" dirty="0" smtClean="0">
                <a:solidFill>
                  <a:schemeClr val="bg1"/>
                </a:solidFill>
              </a:rPr>
              <a:t> </a:t>
            </a:r>
            <a:r>
              <a:rPr lang="fr-FR" sz="2800" b="1" i="1" u="sng" dirty="0" err="1" smtClean="0">
                <a:solidFill>
                  <a:schemeClr val="bg1"/>
                </a:solidFill>
              </a:rPr>
              <a:t>Alternativen</a:t>
            </a:r>
            <a:endParaRPr lang="fr-FR" sz="2800" b="1" i="1" u="sng" dirty="0">
              <a:solidFill>
                <a:schemeClr val="bg1"/>
              </a:solidFill>
            </a:endParaRPr>
          </a:p>
        </p:txBody>
      </p:sp>
      <p:sp>
        <p:nvSpPr>
          <p:cNvPr id="6" name="ZoneTexte 5"/>
          <p:cNvSpPr txBox="1"/>
          <p:nvPr/>
        </p:nvSpPr>
        <p:spPr>
          <a:xfrm>
            <a:off x="5659542" y="6074591"/>
            <a:ext cx="3444148" cy="830997"/>
          </a:xfrm>
          <a:prstGeom prst="rect">
            <a:avLst/>
          </a:prstGeom>
          <a:noFill/>
        </p:spPr>
        <p:txBody>
          <a:bodyPr wrap="none" rtlCol="0">
            <a:spAutoFit/>
          </a:bodyPr>
          <a:lstStyle/>
          <a:p>
            <a:r>
              <a:rPr lang="fr-FR" sz="1600" b="1" i="1" u="sng" dirty="0" smtClean="0">
                <a:solidFill>
                  <a:srgbClr val="FF0000"/>
                </a:solidFill>
              </a:rPr>
              <a:t>II/ Die </a:t>
            </a:r>
            <a:r>
              <a:rPr lang="fr-FR" sz="1600" b="1" i="1" u="sng" dirty="0" err="1" smtClean="0">
                <a:solidFill>
                  <a:srgbClr val="FF0000"/>
                </a:solidFill>
              </a:rPr>
              <a:t>neue</a:t>
            </a:r>
            <a:r>
              <a:rPr lang="fr-FR" sz="1600" b="1" i="1" u="sng" dirty="0" smtClean="0">
                <a:solidFill>
                  <a:srgbClr val="FF0000"/>
                </a:solidFill>
              </a:rPr>
              <a:t> Energie: </a:t>
            </a:r>
          </a:p>
          <a:p>
            <a:r>
              <a:rPr lang="fr-FR" sz="1600" b="1" i="1" u="sng" dirty="0" smtClean="0">
                <a:solidFill>
                  <a:srgbClr val="FF0000"/>
                </a:solidFill>
              </a:rPr>
              <a:t>seine </a:t>
            </a:r>
            <a:r>
              <a:rPr lang="fr-FR" sz="1600" b="1" i="1" u="sng" dirty="0" err="1" smtClean="0">
                <a:solidFill>
                  <a:srgbClr val="FF0000"/>
                </a:solidFill>
              </a:rPr>
              <a:t>Versperchen</a:t>
            </a:r>
            <a:r>
              <a:rPr lang="fr-FR" sz="1600" b="1" i="1" u="sng" dirty="0" smtClean="0">
                <a:solidFill>
                  <a:srgbClr val="FF0000"/>
                </a:solidFill>
              </a:rPr>
              <a:t> </a:t>
            </a:r>
            <a:r>
              <a:rPr lang="fr-FR" sz="1600" b="1" i="1" u="sng" dirty="0" err="1" smtClean="0">
                <a:solidFill>
                  <a:srgbClr val="FF0000"/>
                </a:solidFill>
              </a:rPr>
              <a:t>für</a:t>
            </a:r>
            <a:r>
              <a:rPr lang="fr-FR" sz="1600" b="1" i="1" u="sng" dirty="0" smtClean="0">
                <a:solidFill>
                  <a:srgbClr val="FF0000"/>
                </a:solidFill>
              </a:rPr>
              <a:t> die </a:t>
            </a:r>
            <a:r>
              <a:rPr lang="fr-FR" sz="1600" b="1" i="1" u="sng" dirty="0" err="1" smtClean="0">
                <a:solidFill>
                  <a:srgbClr val="FF0000"/>
                </a:solidFill>
              </a:rPr>
              <a:t>Zukunft</a:t>
            </a:r>
            <a:r>
              <a:rPr lang="fr-FR" sz="1600" b="1" i="1" u="sng" dirty="0" smtClean="0">
                <a:solidFill>
                  <a:srgbClr val="FF0000"/>
                </a:solidFill>
              </a:rPr>
              <a:t> </a:t>
            </a:r>
            <a:r>
              <a:rPr lang="fr-FR" sz="1600" b="1" i="1" u="sng" dirty="0" err="1" smtClean="0">
                <a:solidFill>
                  <a:srgbClr val="FF0000"/>
                </a:solidFill>
              </a:rPr>
              <a:t>und</a:t>
            </a:r>
            <a:r>
              <a:rPr lang="fr-FR" sz="1600" b="1" i="1" u="sng" dirty="0" smtClean="0">
                <a:solidFill>
                  <a:srgbClr val="FF0000"/>
                </a:solidFill>
              </a:rPr>
              <a:t> </a:t>
            </a:r>
          </a:p>
          <a:p>
            <a:r>
              <a:rPr lang="fr-FR" sz="1600" b="1" i="1" u="sng" dirty="0" smtClean="0">
                <a:solidFill>
                  <a:srgbClr val="FF0000"/>
                </a:solidFill>
              </a:rPr>
              <a:t>seine </a:t>
            </a:r>
            <a:r>
              <a:rPr lang="fr-FR" sz="1600" b="1" i="1" u="sng" dirty="0" err="1" smtClean="0">
                <a:solidFill>
                  <a:srgbClr val="FF0000"/>
                </a:solidFill>
              </a:rPr>
              <a:t>Nachteile</a:t>
            </a:r>
            <a:r>
              <a:rPr lang="fr-FR" sz="1600" b="1" i="1" u="sng" dirty="0" smtClean="0">
                <a:solidFill>
                  <a:srgbClr val="FF0000"/>
                </a:solidFill>
              </a:rPr>
              <a:t> </a:t>
            </a:r>
            <a:r>
              <a:rPr lang="fr-FR" sz="1600" b="1" i="1" u="sng" dirty="0" err="1" smtClean="0">
                <a:solidFill>
                  <a:srgbClr val="FF0000"/>
                </a:solidFill>
              </a:rPr>
              <a:t>für</a:t>
            </a:r>
            <a:r>
              <a:rPr lang="fr-FR" sz="1600" b="1" i="1" u="sng" dirty="0" smtClean="0">
                <a:solidFill>
                  <a:srgbClr val="FF0000"/>
                </a:solidFill>
              </a:rPr>
              <a:t> die </a:t>
            </a:r>
            <a:r>
              <a:rPr lang="fr-FR" sz="1600" b="1" i="1" u="sng" dirty="0" err="1" smtClean="0">
                <a:solidFill>
                  <a:srgbClr val="FF0000"/>
                </a:solidFill>
              </a:rPr>
              <a:t>Entwiklung</a:t>
            </a:r>
            <a:endParaRPr lang="fr-FR" sz="1600" b="1" i="1" u="sng" dirty="0" smtClean="0">
              <a:solidFill>
                <a:srgbClr val="FF0000"/>
              </a:solidFill>
            </a:endParaRPr>
          </a:p>
        </p:txBody>
      </p:sp>
      <p:sp>
        <p:nvSpPr>
          <p:cNvPr id="7" name="ZoneTexte 6"/>
          <p:cNvSpPr txBox="1"/>
          <p:nvPr/>
        </p:nvSpPr>
        <p:spPr>
          <a:xfrm>
            <a:off x="6211274" y="-55418"/>
            <a:ext cx="2975238" cy="830997"/>
          </a:xfrm>
          <a:prstGeom prst="rect">
            <a:avLst/>
          </a:prstGeom>
          <a:noFill/>
        </p:spPr>
        <p:txBody>
          <a:bodyPr wrap="none" rtlCol="0">
            <a:spAutoFit/>
          </a:bodyPr>
          <a:lstStyle/>
          <a:p>
            <a:r>
              <a:rPr lang="fr-FR" sz="1600" b="1" i="1" u="sng" dirty="0" smtClean="0">
                <a:solidFill>
                  <a:srgbClr val="FF0000"/>
                </a:solidFill>
              </a:rPr>
              <a:t>II/ Les nouvelles énergies  : </a:t>
            </a:r>
          </a:p>
          <a:p>
            <a:r>
              <a:rPr lang="fr-FR" sz="1600" b="1" i="1" u="sng" dirty="0" smtClean="0">
                <a:solidFill>
                  <a:srgbClr val="FF0000"/>
                </a:solidFill>
              </a:rPr>
              <a:t>leurs promesses pour l’avenir </a:t>
            </a:r>
          </a:p>
          <a:p>
            <a:r>
              <a:rPr lang="fr-FR" sz="1600" b="1" i="1" u="sng" dirty="0" smtClean="0">
                <a:solidFill>
                  <a:srgbClr val="FF0000"/>
                </a:solidFill>
              </a:rPr>
              <a:t>et leurs freins au développement</a:t>
            </a:r>
          </a:p>
        </p:txBody>
      </p:sp>
      <p:pic>
        <p:nvPicPr>
          <p:cNvPr id="9" name="Image 8"/>
          <p:cNvPicPr/>
          <p:nvPr/>
        </p:nvPicPr>
        <p:blipFill>
          <a:blip r:embed="rId2" cstate="print"/>
          <a:srcRect l="8858" t="16732" r="5906" b="13287"/>
          <a:stretch>
            <a:fillRect/>
          </a:stretch>
        </p:blipFill>
        <p:spPr bwMode="auto">
          <a:xfrm>
            <a:off x="0" y="714356"/>
            <a:ext cx="9144000" cy="5357850"/>
          </a:xfrm>
          <a:prstGeom prst="rect">
            <a:avLst/>
          </a:prstGeom>
          <a:noFill/>
          <a:ln w="9525">
            <a:noFill/>
            <a:miter lim="800000"/>
            <a:headEnd/>
            <a:tailEnd/>
          </a:ln>
        </p:spPr>
      </p:pic>
      <p:cxnSp>
        <p:nvCxnSpPr>
          <p:cNvPr id="11" name="Connecteur droit avec flèche 10"/>
          <p:cNvCxnSpPr/>
          <p:nvPr/>
        </p:nvCxnSpPr>
        <p:spPr>
          <a:xfrm rot="5400000">
            <a:off x="2893207" y="3393281"/>
            <a:ext cx="642942" cy="158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rot="5400000">
            <a:off x="8394727" y="2606669"/>
            <a:ext cx="642942" cy="158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8547697" y="5503653"/>
            <a:ext cx="439544" cy="369332"/>
          </a:xfrm>
          <a:prstGeom prst="rect">
            <a:avLst/>
          </a:prstGeom>
          <a:noFill/>
        </p:spPr>
        <p:txBody>
          <a:bodyPr wrap="none" rtlCol="0">
            <a:spAutoFit/>
          </a:bodyPr>
          <a:lstStyle/>
          <a:p>
            <a:r>
              <a:rPr lang="fr-FR" b="1" i="1" dirty="0" smtClean="0">
                <a:solidFill>
                  <a:srgbClr val="FF0000"/>
                </a:solidFill>
              </a:rPr>
              <a:t>DE</a:t>
            </a:r>
            <a:endParaRPr lang="fr-FR" b="1" i="1" dirty="0">
              <a:solidFill>
                <a:srgbClr val="FF0000"/>
              </a:solidFill>
            </a:endParaRPr>
          </a:p>
        </p:txBody>
      </p:sp>
      <p:sp>
        <p:nvSpPr>
          <p:cNvPr id="14" name="ZoneTexte 13"/>
          <p:cNvSpPr txBox="1"/>
          <p:nvPr/>
        </p:nvSpPr>
        <p:spPr>
          <a:xfrm>
            <a:off x="3063724" y="5555411"/>
            <a:ext cx="369973" cy="369332"/>
          </a:xfrm>
          <a:prstGeom prst="rect">
            <a:avLst/>
          </a:prstGeom>
          <a:noFill/>
        </p:spPr>
        <p:txBody>
          <a:bodyPr wrap="none" rtlCol="0">
            <a:spAutoFit/>
          </a:bodyPr>
          <a:lstStyle/>
          <a:p>
            <a:r>
              <a:rPr lang="fr-FR" b="1" i="1" dirty="0" smtClean="0">
                <a:solidFill>
                  <a:srgbClr val="FF0000"/>
                </a:solidFill>
              </a:rPr>
              <a:t>Fr</a:t>
            </a:r>
            <a:endParaRPr lang="fr-FR"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par>
                          <p:cTn id="17" fill="hold">
                            <p:stCondLst>
                              <p:cond delay="0"/>
                            </p:stCondLst>
                            <p:childTnLst>
                              <p:par>
                                <p:cTn id="18" presetID="53"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500"/>
                            </p:stCondLst>
                            <p:childTnLst>
                              <p:par>
                                <p:cTn id="24" presetID="3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800" decel="100000"/>
                                        <p:tgtEl>
                                          <p:spTgt spid="12"/>
                                        </p:tgtEl>
                                      </p:cBhvr>
                                    </p:animEffect>
                                    <p:anim calcmode="lin" valueType="num">
                                      <p:cBhvr>
                                        <p:cTn id="27" dur="800" decel="100000" fill="hold"/>
                                        <p:tgtEl>
                                          <p:spTgt spid="12"/>
                                        </p:tgtEl>
                                        <p:attrNameLst>
                                          <p:attrName>style.rotation</p:attrName>
                                        </p:attrNameLst>
                                      </p:cBhvr>
                                      <p:tavLst>
                                        <p:tav tm="0">
                                          <p:val>
                                            <p:fltVal val="-90"/>
                                          </p:val>
                                        </p:tav>
                                        <p:tav tm="100000">
                                          <p:val>
                                            <p:fltVal val="0"/>
                                          </p:val>
                                        </p:tav>
                                      </p:tavLst>
                                    </p:anim>
                                    <p:anim calcmode="lin" valueType="num">
                                      <p:cBhvr>
                                        <p:cTn id="28" dur="800" decel="100000" fill="hold"/>
                                        <p:tgtEl>
                                          <p:spTgt spid="12"/>
                                        </p:tgtEl>
                                        <p:attrNameLst>
                                          <p:attrName>ppt_x</p:attrName>
                                        </p:attrNameLst>
                                      </p:cBhvr>
                                      <p:tavLst>
                                        <p:tav tm="0">
                                          <p:val>
                                            <p:strVal val="#ppt_x+0.4"/>
                                          </p:val>
                                        </p:tav>
                                        <p:tav tm="100000">
                                          <p:val>
                                            <p:strVal val="#ppt_x-0.05"/>
                                          </p:val>
                                        </p:tav>
                                      </p:tavLst>
                                    </p:anim>
                                    <p:anim calcmode="lin" valueType="num">
                                      <p:cBhvr>
                                        <p:cTn id="29" dur="800" decel="100000" fill="hold"/>
                                        <p:tgtEl>
                                          <p:spTgt spid="12"/>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32" fill="hold">
                            <p:stCondLst>
                              <p:cond delay="1500"/>
                            </p:stCondLst>
                            <p:childTnLst>
                              <p:par>
                                <p:cTn id="33" presetID="3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800" decel="100000"/>
                                        <p:tgtEl>
                                          <p:spTgt spid="11"/>
                                        </p:tgtEl>
                                      </p:cBhvr>
                                    </p:animEffect>
                                    <p:anim calcmode="lin" valueType="num">
                                      <p:cBhvr>
                                        <p:cTn id="36" dur="800" decel="100000" fill="hold"/>
                                        <p:tgtEl>
                                          <p:spTgt spid="11"/>
                                        </p:tgtEl>
                                        <p:attrNameLst>
                                          <p:attrName>style.rotation</p:attrName>
                                        </p:attrNameLst>
                                      </p:cBhvr>
                                      <p:tavLst>
                                        <p:tav tm="0">
                                          <p:val>
                                            <p:fltVal val="-90"/>
                                          </p:val>
                                        </p:tav>
                                        <p:tav tm="100000">
                                          <p:val>
                                            <p:fltVal val="0"/>
                                          </p:val>
                                        </p:tav>
                                      </p:tavLst>
                                    </p:anim>
                                    <p:anim calcmode="lin" valueType="num">
                                      <p:cBhvr>
                                        <p:cTn id="37" dur="800" decel="100000" fill="hold"/>
                                        <p:tgtEl>
                                          <p:spTgt spid="11"/>
                                        </p:tgtEl>
                                        <p:attrNameLst>
                                          <p:attrName>ppt_x</p:attrName>
                                        </p:attrNameLst>
                                      </p:cBhvr>
                                      <p:tavLst>
                                        <p:tav tm="0">
                                          <p:val>
                                            <p:strVal val="#ppt_x+0.4"/>
                                          </p:val>
                                        </p:tav>
                                        <p:tav tm="100000">
                                          <p:val>
                                            <p:strVal val="#ppt_x-0.05"/>
                                          </p:val>
                                        </p:tav>
                                      </p:tavLst>
                                    </p:anim>
                                    <p:anim calcmode="lin" valueType="num">
                                      <p:cBhvr>
                                        <p:cTn id="38" dur="800" decel="100000" fill="hold"/>
                                        <p:tgtEl>
                                          <p:spTgt spid="11"/>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41" fill="hold">
                            <p:stCondLst>
                              <p:cond delay="2500"/>
                            </p:stCondLst>
                            <p:childTnLst>
                              <p:par>
                                <p:cTn id="42" presetID="38" presetClass="entr" presetSubtype="0" accel="50000" fill="hold" grpId="0" nodeType="afterEffect">
                                  <p:stCondLst>
                                    <p:cond delay="0"/>
                                  </p:stCondLst>
                                  <p:iterate type="lt">
                                    <p:tmPct val="50000"/>
                                  </p:iterate>
                                  <p:childTnLst>
                                    <p:set>
                                      <p:cBhvr>
                                        <p:cTn id="43" dur="1" fill="hold">
                                          <p:stCondLst>
                                            <p:cond delay="0"/>
                                          </p:stCondLst>
                                        </p:cTn>
                                        <p:tgtEl>
                                          <p:spTgt spid="14"/>
                                        </p:tgtEl>
                                        <p:attrNameLst>
                                          <p:attrName>style.visibility</p:attrName>
                                        </p:attrNameLst>
                                      </p:cBhvr>
                                      <p:to>
                                        <p:strVal val="visible"/>
                                      </p:to>
                                    </p:set>
                                    <p:set>
                                      <p:cBhvr>
                                        <p:cTn id="44" dur="455" fill="hold">
                                          <p:stCondLst>
                                            <p:cond delay="0"/>
                                          </p:stCondLst>
                                        </p:cTn>
                                        <p:tgtEl>
                                          <p:spTgt spid="14"/>
                                        </p:tgtEl>
                                        <p:attrNameLst>
                                          <p:attrName>style.rotation</p:attrName>
                                        </p:attrNameLst>
                                      </p:cBhvr>
                                      <p:to>
                                        <p:strVal val="-45.0"/>
                                      </p:to>
                                    </p:set>
                                    <p:anim calcmode="lin" valueType="num">
                                      <p:cBhvr>
                                        <p:cTn id="45" dur="455" fill="hold">
                                          <p:stCondLst>
                                            <p:cond delay="455"/>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46" dur="455"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47" dur="156" decel="50000" autoRev="1" fill="hold">
                                          <p:stCondLst>
                                            <p:cond delay="455"/>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48" dur="136" fill="hold">
                                          <p:stCondLst>
                                            <p:cond delay="864"/>
                                          </p:stCondLst>
                                        </p:cTn>
                                        <p:tgtEl>
                                          <p:spTgt spid="14"/>
                                        </p:tgtEl>
                                        <p:attrNameLst>
                                          <p:attrName>ppt_y</p:attrName>
                                        </p:attrNameLst>
                                      </p:cBhvr>
                                      <p:tavLst>
                                        <p:tav tm="0">
                                          <p:val>
                                            <p:strVal val="#ppt_y-(0.354*#ppt_w-0.172*#ppt_h)"/>
                                          </p:val>
                                        </p:tav>
                                        <p:tav tm="100000">
                                          <p:val>
                                            <p:strVal val="#ppt_y"/>
                                          </p:val>
                                        </p:tav>
                                      </p:tavLst>
                                    </p:anim>
                                  </p:childTnLst>
                                </p:cTn>
                              </p:par>
                              <p:par>
                                <p:cTn id="49" presetID="38" presetClass="entr" presetSubtype="0" accel="50000" fill="hold" grpId="0" nodeType="withEffect">
                                  <p:stCondLst>
                                    <p:cond delay="0"/>
                                  </p:stCondLst>
                                  <p:iterate type="lt">
                                    <p:tmPct val="50000"/>
                                  </p:iterate>
                                  <p:childTnLst>
                                    <p:set>
                                      <p:cBhvr>
                                        <p:cTn id="50" dur="1" fill="hold">
                                          <p:stCondLst>
                                            <p:cond delay="0"/>
                                          </p:stCondLst>
                                        </p:cTn>
                                        <p:tgtEl>
                                          <p:spTgt spid="13"/>
                                        </p:tgtEl>
                                        <p:attrNameLst>
                                          <p:attrName>style.visibility</p:attrName>
                                        </p:attrNameLst>
                                      </p:cBhvr>
                                      <p:to>
                                        <p:strVal val="visible"/>
                                      </p:to>
                                    </p:set>
                                    <p:set>
                                      <p:cBhvr>
                                        <p:cTn id="51" dur="455" fill="hold">
                                          <p:stCondLst>
                                            <p:cond delay="0"/>
                                          </p:stCondLst>
                                        </p:cTn>
                                        <p:tgtEl>
                                          <p:spTgt spid="13"/>
                                        </p:tgtEl>
                                        <p:attrNameLst>
                                          <p:attrName>style.rotation</p:attrName>
                                        </p:attrNameLst>
                                      </p:cBhvr>
                                      <p:to>
                                        <p:strVal val="-45.0"/>
                                      </p:to>
                                    </p:set>
                                    <p:anim calcmode="lin" valueType="num">
                                      <p:cBhvr>
                                        <p:cTn id="52"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53"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54"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55"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nodeType="clickEffect">
                                  <p:stCondLst>
                                    <p:cond delay="0"/>
                                  </p:stCondLst>
                                  <p:childTnLst>
                                    <p:anim calcmode="lin" valueType="num">
                                      <p:cBhvr additive="base">
                                        <p:cTn id="59" dur="500"/>
                                        <p:tgtEl>
                                          <p:spTgt spid="12"/>
                                        </p:tgtEl>
                                        <p:attrNameLst>
                                          <p:attrName>ppt_x</p:attrName>
                                        </p:attrNameLst>
                                      </p:cBhvr>
                                      <p:tavLst>
                                        <p:tav tm="0">
                                          <p:val>
                                            <p:strVal val="ppt_x"/>
                                          </p:val>
                                        </p:tav>
                                        <p:tav tm="100000">
                                          <p:val>
                                            <p:strVal val="ppt_x"/>
                                          </p:val>
                                        </p:tav>
                                      </p:tavLst>
                                    </p:anim>
                                    <p:anim calcmode="lin" valueType="num">
                                      <p:cBhvr additive="base">
                                        <p:cTn id="60" dur="500"/>
                                        <p:tgtEl>
                                          <p:spTgt spid="12"/>
                                        </p:tgtEl>
                                        <p:attrNameLst>
                                          <p:attrName>ppt_y</p:attrName>
                                        </p:attrNameLst>
                                      </p:cBhvr>
                                      <p:tavLst>
                                        <p:tav tm="0">
                                          <p:val>
                                            <p:strVal val="ppt_y"/>
                                          </p:val>
                                        </p:tav>
                                        <p:tav tm="100000">
                                          <p:val>
                                            <p:strVal val="1+ppt_h/2"/>
                                          </p:val>
                                        </p:tav>
                                      </p:tavLst>
                                    </p:anim>
                                    <p:set>
                                      <p:cBhvr>
                                        <p:cTn id="61" dur="1" fill="hold">
                                          <p:stCondLst>
                                            <p:cond delay="499"/>
                                          </p:stCondLst>
                                        </p:cTn>
                                        <p:tgtEl>
                                          <p:spTgt spid="12"/>
                                        </p:tgtEl>
                                        <p:attrNameLst>
                                          <p:attrName>style.visibility</p:attrName>
                                        </p:attrNameLst>
                                      </p:cBhvr>
                                      <p:to>
                                        <p:strVal val="hidden"/>
                                      </p:to>
                                    </p:set>
                                  </p:childTnLst>
                                </p:cTn>
                              </p:par>
                              <p:par>
                                <p:cTn id="62" presetID="2" presetClass="exit" presetSubtype="4" fill="hold" nodeType="withEffect">
                                  <p:stCondLst>
                                    <p:cond delay="0"/>
                                  </p:stCondLst>
                                  <p:childTnLst>
                                    <p:anim calcmode="lin" valueType="num">
                                      <p:cBhvr additive="base">
                                        <p:cTn id="63" dur="500"/>
                                        <p:tgtEl>
                                          <p:spTgt spid="11"/>
                                        </p:tgtEl>
                                        <p:attrNameLst>
                                          <p:attrName>ppt_x</p:attrName>
                                        </p:attrNameLst>
                                      </p:cBhvr>
                                      <p:tavLst>
                                        <p:tav tm="0">
                                          <p:val>
                                            <p:strVal val="ppt_x"/>
                                          </p:val>
                                        </p:tav>
                                        <p:tav tm="100000">
                                          <p:val>
                                            <p:strVal val="ppt_x"/>
                                          </p:val>
                                        </p:tav>
                                      </p:tavLst>
                                    </p:anim>
                                    <p:anim calcmode="lin" valueType="num">
                                      <p:cBhvr additive="base">
                                        <p:cTn id="64" dur="500"/>
                                        <p:tgtEl>
                                          <p:spTgt spid="11"/>
                                        </p:tgtEl>
                                        <p:attrNameLst>
                                          <p:attrName>ppt_y</p:attrName>
                                        </p:attrNameLst>
                                      </p:cBhvr>
                                      <p:tavLst>
                                        <p:tav tm="0">
                                          <p:val>
                                            <p:strVal val="ppt_y"/>
                                          </p:val>
                                        </p:tav>
                                        <p:tav tm="100000">
                                          <p:val>
                                            <p:strVal val="1+ppt_h/2"/>
                                          </p:val>
                                        </p:tav>
                                      </p:tavLst>
                                    </p:anim>
                                    <p:set>
                                      <p:cBhvr>
                                        <p:cTn id="65" dur="1" fill="hold">
                                          <p:stCondLst>
                                            <p:cond delay="499"/>
                                          </p:stCondLst>
                                        </p:cTn>
                                        <p:tgtEl>
                                          <p:spTgt spid="11"/>
                                        </p:tgtEl>
                                        <p:attrNameLst>
                                          <p:attrName>style.visibility</p:attrName>
                                        </p:attrNameLst>
                                      </p:cBhvr>
                                      <p:to>
                                        <p:strVal val="hidden"/>
                                      </p:to>
                                    </p:set>
                                  </p:childTnLst>
                                </p:cTn>
                              </p:par>
                            </p:childTnLst>
                          </p:cTn>
                        </p:par>
                        <p:par>
                          <p:cTn id="66" fill="hold">
                            <p:stCondLst>
                              <p:cond delay="500"/>
                            </p:stCondLst>
                            <p:childTnLst>
                              <p:par>
                                <p:cTn id="67" presetID="58" presetClass="exit" presetSubtype="0" decel="100000" fill="hold" grpId="1" nodeType="afterEffect">
                                  <p:stCondLst>
                                    <p:cond delay="0"/>
                                  </p:stCondLst>
                                  <p:iterate type="lt">
                                    <p:tmPct val="0"/>
                                  </p:iterate>
                                  <p:childTnLst>
                                    <p:anim calcmode="lin" valueType="num">
                                      <p:cBhvr>
                                        <p:cTn id="68" dur="2000"/>
                                        <p:tgtEl>
                                          <p:spTgt spid="13"/>
                                        </p:tgtEl>
                                        <p:attrNameLst>
                                          <p:attrName>ppt_w</p:attrName>
                                        </p:attrNameLst>
                                      </p:cBhvr>
                                      <p:tavLst>
                                        <p:tav tm="0">
                                          <p:val>
                                            <p:strVal val="ppt_w"/>
                                          </p:val>
                                        </p:tav>
                                        <p:tav tm="100000">
                                          <p:val>
                                            <p:strVal val="ppt_w*2.5"/>
                                          </p:val>
                                        </p:tav>
                                      </p:tavLst>
                                    </p:anim>
                                    <p:anim calcmode="lin" valueType="num">
                                      <p:cBhvr>
                                        <p:cTn id="69" dur="2000"/>
                                        <p:tgtEl>
                                          <p:spTgt spid="13"/>
                                        </p:tgtEl>
                                        <p:attrNameLst>
                                          <p:attrName>ppt_h</p:attrName>
                                        </p:attrNameLst>
                                      </p:cBhvr>
                                      <p:tavLst>
                                        <p:tav tm="0">
                                          <p:val>
                                            <p:strVal val="ppt_h"/>
                                          </p:val>
                                        </p:tav>
                                        <p:tav tm="100000">
                                          <p:val>
                                            <p:strVal val="ppt_h*0.01"/>
                                          </p:val>
                                        </p:tav>
                                      </p:tavLst>
                                    </p:anim>
                                    <p:anim calcmode="lin" valueType="num">
                                      <p:cBhvr>
                                        <p:cTn id="70" dur="2000"/>
                                        <p:tgtEl>
                                          <p:spTgt spid="13"/>
                                        </p:tgtEl>
                                        <p:attrNameLst>
                                          <p:attrName>ppt_x</p:attrName>
                                        </p:attrNameLst>
                                      </p:cBhvr>
                                      <p:tavLst>
                                        <p:tav tm="0">
                                          <p:val>
                                            <p:strVal val="ppt_x"/>
                                          </p:val>
                                        </p:tav>
                                        <p:tav tm="100000">
                                          <p:val>
                                            <p:strVal val="ppt_x"/>
                                          </p:val>
                                        </p:tav>
                                      </p:tavLst>
                                    </p:anim>
                                    <p:anim calcmode="lin" valueType="num">
                                      <p:cBhvr>
                                        <p:cTn id="71" dur="2000"/>
                                        <p:tgtEl>
                                          <p:spTgt spid="13"/>
                                        </p:tgtEl>
                                        <p:attrNameLst>
                                          <p:attrName>ppt_y</p:attrName>
                                        </p:attrNameLst>
                                      </p:cBhvr>
                                      <p:tavLst>
                                        <p:tav tm="0">
                                          <p:val>
                                            <p:strVal val="ppt_y"/>
                                          </p:val>
                                        </p:tav>
                                        <p:tav tm="100000">
                                          <p:val>
                                            <p:strVal val="ppt_h+1"/>
                                          </p:val>
                                        </p:tav>
                                      </p:tavLst>
                                    </p:anim>
                                    <p:animEffect transition="out" filter="fade">
                                      <p:cBhvr>
                                        <p:cTn id="72" dur="2000"/>
                                        <p:tgtEl>
                                          <p:spTgt spid="13"/>
                                        </p:tgtEl>
                                      </p:cBhvr>
                                    </p:animEffect>
                                    <p:set>
                                      <p:cBhvr>
                                        <p:cTn id="73" dur="1" fill="hold">
                                          <p:stCondLst>
                                            <p:cond delay="1999"/>
                                          </p:stCondLst>
                                        </p:cTn>
                                        <p:tgtEl>
                                          <p:spTgt spid="13"/>
                                        </p:tgtEl>
                                        <p:attrNameLst>
                                          <p:attrName>style.visibility</p:attrName>
                                        </p:attrNameLst>
                                      </p:cBhvr>
                                      <p:to>
                                        <p:strVal val="hidden"/>
                                      </p:to>
                                    </p:set>
                                  </p:childTnLst>
                                </p:cTn>
                              </p:par>
                              <p:par>
                                <p:cTn id="74" presetID="58" presetClass="exit" presetSubtype="0" decel="100000" fill="hold" grpId="1" nodeType="withEffect">
                                  <p:stCondLst>
                                    <p:cond delay="0"/>
                                  </p:stCondLst>
                                  <p:iterate type="lt">
                                    <p:tmPct val="0"/>
                                  </p:iterate>
                                  <p:childTnLst>
                                    <p:anim calcmode="lin" valueType="num">
                                      <p:cBhvr>
                                        <p:cTn id="75" dur="2000"/>
                                        <p:tgtEl>
                                          <p:spTgt spid="14"/>
                                        </p:tgtEl>
                                        <p:attrNameLst>
                                          <p:attrName>ppt_w</p:attrName>
                                        </p:attrNameLst>
                                      </p:cBhvr>
                                      <p:tavLst>
                                        <p:tav tm="0">
                                          <p:val>
                                            <p:strVal val="ppt_w"/>
                                          </p:val>
                                        </p:tav>
                                        <p:tav tm="100000">
                                          <p:val>
                                            <p:strVal val="ppt_w*2.5"/>
                                          </p:val>
                                        </p:tav>
                                      </p:tavLst>
                                    </p:anim>
                                    <p:anim calcmode="lin" valueType="num">
                                      <p:cBhvr>
                                        <p:cTn id="76" dur="2000"/>
                                        <p:tgtEl>
                                          <p:spTgt spid="14"/>
                                        </p:tgtEl>
                                        <p:attrNameLst>
                                          <p:attrName>ppt_h</p:attrName>
                                        </p:attrNameLst>
                                      </p:cBhvr>
                                      <p:tavLst>
                                        <p:tav tm="0">
                                          <p:val>
                                            <p:strVal val="ppt_h"/>
                                          </p:val>
                                        </p:tav>
                                        <p:tav tm="100000">
                                          <p:val>
                                            <p:strVal val="ppt_h*0.01"/>
                                          </p:val>
                                        </p:tav>
                                      </p:tavLst>
                                    </p:anim>
                                    <p:anim calcmode="lin" valueType="num">
                                      <p:cBhvr>
                                        <p:cTn id="77" dur="2000"/>
                                        <p:tgtEl>
                                          <p:spTgt spid="14"/>
                                        </p:tgtEl>
                                        <p:attrNameLst>
                                          <p:attrName>ppt_x</p:attrName>
                                        </p:attrNameLst>
                                      </p:cBhvr>
                                      <p:tavLst>
                                        <p:tav tm="0">
                                          <p:val>
                                            <p:strVal val="ppt_x"/>
                                          </p:val>
                                        </p:tav>
                                        <p:tav tm="100000">
                                          <p:val>
                                            <p:strVal val="ppt_x"/>
                                          </p:val>
                                        </p:tav>
                                      </p:tavLst>
                                    </p:anim>
                                    <p:anim calcmode="lin" valueType="num">
                                      <p:cBhvr>
                                        <p:cTn id="78" dur="2000"/>
                                        <p:tgtEl>
                                          <p:spTgt spid="14"/>
                                        </p:tgtEl>
                                        <p:attrNameLst>
                                          <p:attrName>ppt_y</p:attrName>
                                        </p:attrNameLst>
                                      </p:cBhvr>
                                      <p:tavLst>
                                        <p:tav tm="0">
                                          <p:val>
                                            <p:strVal val="ppt_y"/>
                                          </p:val>
                                        </p:tav>
                                        <p:tav tm="100000">
                                          <p:val>
                                            <p:strVal val="ppt_h+1"/>
                                          </p:val>
                                        </p:tav>
                                      </p:tavLst>
                                    </p:anim>
                                    <p:animEffect transition="out" filter="fade">
                                      <p:cBhvr>
                                        <p:cTn id="79" dur="2000"/>
                                        <p:tgtEl>
                                          <p:spTgt spid="14"/>
                                        </p:tgtEl>
                                      </p:cBhvr>
                                    </p:animEffect>
                                    <p:set>
                                      <p:cBhvr>
                                        <p:cTn id="80" dur="1" fill="hold">
                                          <p:stCondLst>
                                            <p:cond delay="1999"/>
                                          </p:stCondLst>
                                        </p:cTn>
                                        <p:tgtEl>
                                          <p:spTgt spid="14"/>
                                        </p:tgtEl>
                                        <p:attrNameLst>
                                          <p:attrName>style.visibility</p:attrName>
                                        </p:attrNameLst>
                                      </p:cBhvr>
                                      <p:to>
                                        <p:strVal val="hidden"/>
                                      </p:to>
                                    </p:set>
                                  </p:childTnLst>
                                </p:cTn>
                              </p:par>
                            </p:childTnLst>
                          </p:cTn>
                        </p:par>
                        <p:par>
                          <p:cTn id="81" fill="hold">
                            <p:stCondLst>
                              <p:cond delay="2500"/>
                            </p:stCondLst>
                            <p:childTnLst>
                              <p:par>
                                <p:cTn id="82" presetID="37" presetClass="exit" presetSubtype="0" fill="hold" nodeType="afterEffect">
                                  <p:stCondLst>
                                    <p:cond delay="0"/>
                                  </p:stCondLst>
                                  <p:childTnLst>
                                    <p:animEffect transition="out" filter="fade">
                                      <p:cBhvr>
                                        <p:cTn id="83" dur="1000"/>
                                        <p:tgtEl>
                                          <p:spTgt spid="9"/>
                                        </p:tgtEl>
                                      </p:cBhvr>
                                    </p:animEffect>
                                    <p:anim calcmode="lin" valueType="num">
                                      <p:cBhvr>
                                        <p:cTn id="84" dur="1000"/>
                                        <p:tgtEl>
                                          <p:spTgt spid="9"/>
                                        </p:tgtEl>
                                        <p:attrNameLst>
                                          <p:attrName>ppt_x</p:attrName>
                                        </p:attrNameLst>
                                      </p:cBhvr>
                                      <p:tavLst>
                                        <p:tav tm="0">
                                          <p:val>
                                            <p:strVal val="ppt_x"/>
                                          </p:val>
                                        </p:tav>
                                        <p:tav tm="100000">
                                          <p:val>
                                            <p:strVal val="ppt_x"/>
                                          </p:val>
                                        </p:tav>
                                      </p:tavLst>
                                    </p:anim>
                                    <p:anim calcmode="lin" valueType="num">
                                      <p:cBhvr>
                                        <p:cTn id="85" dur="100" decel="100000"/>
                                        <p:tgtEl>
                                          <p:spTgt spid="9"/>
                                        </p:tgtEl>
                                        <p:attrNameLst>
                                          <p:attrName>ppt_y</p:attrName>
                                        </p:attrNameLst>
                                      </p:cBhvr>
                                      <p:tavLst>
                                        <p:tav tm="0">
                                          <p:val>
                                            <p:strVal val="ppt_y"/>
                                          </p:val>
                                        </p:tav>
                                        <p:tav tm="100000">
                                          <p:val>
                                            <p:strVal val="ppt_y-.03"/>
                                          </p:val>
                                        </p:tav>
                                      </p:tavLst>
                                    </p:anim>
                                    <p:anim calcmode="lin" valueType="num">
                                      <p:cBhvr>
                                        <p:cTn id="86" dur="900" accel="100000">
                                          <p:stCondLst>
                                            <p:cond delay="100"/>
                                          </p:stCondLst>
                                        </p:cTn>
                                        <p:tgtEl>
                                          <p:spTgt spid="9"/>
                                        </p:tgtEl>
                                        <p:attrNameLst>
                                          <p:attrName>ppt_y</p:attrName>
                                        </p:attrNameLst>
                                      </p:cBhvr>
                                      <p:tavLst>
                                        <p:tav tm="0">
                                          <p:val>
                                            <p:strVal val="ppt_y"/>
                                          </p:val>
                                        </p:tav>
                                        <p:tav tm="100000">
                                          <p:val>
                                            <p:strVal val="ppt_y+1"/>
                                          </p:val>
                                        </p:tav>
                                      </p:tavLst>
                                    </p:anim>
                                    <p:set>
                                      <p:cBhvr>
                                        <p:cTn id="87"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p:bldP spid="7" grpId="0"/>
      <p:bldP spid="13" grpId="0"/>
      <p:bldP spid="13" grpId="1"/>
      <p:bldP spid="14" grpId="0"/>
      <p:bldP spid="1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2" cstate="print"/>
          <a:stretch>
            <a:fillRect/>
          </a:stretch>
        </p:blipFill>
        <p:spPr>
          <a:xfrm>
            <a:off x="-152400" y="2057400"/>
            <a:ext cx="6350000" cy="4140200"/>
          </a:xfrm>
          <a:prstGeom prst="rect">
            <a:avLst/>
          </a:prstGeom>
        </p:spPr>
      </p:pic>
      <p:sp>
        <p:nvSpPr>
          <p:cNvPr id="2" name="Rectangle 1"/>
          <p:cNvSpPr/>
          <p:nvPr/>
        </p:nvSpPr>
        <p:spPr>
          <a:xfrm>
            <a:off x="0" y="-119921"/>
            <a:ext cx="9144000" cy="8342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0" y="6156960"/>
            <a:ext cx="9144000" cy="701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11907" y="6248708"/>
            <a:ext cx="5361469" cy="523220"/>
          </a:xfrm>
          <a:prstGeom prst="rect">
            <a:avLst/>
          </a:prstGeom>
          <a:noFill/>
        </p:spPr>
        <p:txBody>
          <a:bodyPr wrap="none" rtlCol="0">
            <a:spAutoFit/>
          </a:bodyPr>
          <a:lstStyle/>
          <a:p>
            <a:pPr algn="ctr"/>
            <a:r>
              <a:rPr lang="fr-FR" sz="2800" b="1" i="1" u="sng" dirty="0" err="1" smtClean="0">
                <a:solidFill>
                  <a:schemeClr val="bg1"/>
                </a:solidFill>
              </a:rPr>
              <a:t>Atomenergie</a:t>
            </a:r>
            <a:r>
              <a:rPr lang="fr-FR" sz="2800" b="1" i="1" u="sng" dirty="0" smtClean="0">
                <a:solidFill>
                  <a:schemeClr val="bg1"/>
                </a:solidFill>
              </a:rPr>
              <a:t> </a:t>
            </a:r>
            <a:r>
              <a:rPr lang="fr-FR" sz="2800" b="1" i="1" u="sng" dirty="0" err="1" smtClean="0">
                <a:solidFill>
                  <a:schemeClr val="bg1"/>
                </a:solidFill>
              </a:rPr>
              <a:t>und</a:t>
            </a:r>
            <a:r>
              <a:rPr lang="fr-FR" sz="2800" b="1" i="1" u="sng" dirty="0" smtClean="0">
                <a:solidFill>
                  <a:schemeClr val="bg1"/>
                </a:solidFill>
              </a:rPr>
              <a:t> </a:t>
            </a:r>
            <a:r>
              <a:rPr lang="fr-FR" sz="2800" b="1" i="1" u="sng" dirty="0" err="1" smtClean="0">
                <a:solidFill>
                  <a:schemeClr val="bg1"/>
                </a:solidFill>
              </a:rPr>
              <a:t>ihre</a:t>
            </a:r>
            <a:r>
              <a:rPr lang="fr-FR" sz="2800" b="1" i="1" u="sng" dirty="0" smtClean="0">
                <a:solidFill>
                  <a:schemeClr val="bg1"/>
                </a:solidFill>
              </a:rPr>
              <a:t> </a:t>
            </a:r>
            <a:r>
              <a:rPr lang="fr-FR" sz="2800" b="1" i="1" u="sng" dirty="0" err="1" smtClean="0">
                <a:solidFill>
                  <a:schemeClr val="bg1"/>
                </a:solidFill>
              </a:rPr>
              <a:t>Alternativen</a:t>
            </a:r>
            <a:endParaRPr lang="fr-FR" sz="2800" b="1" i="1" u="sng" dirty="0">
              <a:solidFill>
                <a:schemeClr val="bg1"/>
              </a:solidFill>
            </a:endParaRPr>
          </a:p>
        </p:txBody>
      </p:sp>
      <p:sp>
        <p:nvSpPr>
          <p:cNvPr id="5" name="ZoneTexte 4"/>
          <p:cNvSpPr txBox="1"/>
          <p:nvPr/>
        </p:nvSpPr>
        <p:spPr>
          <a:xfrm>
            <a:off x="5659542" y="6074591"/>
            <a:ext cx="3444148" cy="830997"/>
          </a:xfrm>
          <a:prstGeom prst="rect">
            <a:avLst/>
          </a:prstGeom>
          <a:noFill/>
        </p:spPr>
        <p:txBody>
          <a:bodyPr wrap="none" rtlCol="0">
            <a:spAutoFit/>
          </a:bodyPr>
          <a:lstStyle/>
          <a:p>
            <a:r>
              <a:rPr lang="fr-FR" sz="1600" b="1" i="1" u="sng" dirty="0" smtClean="0">
                <a:solidFill>
                  <a:srgbClr val="FF0000"/>
                </a:solidFill>
              </a:rPr>
              <a:t>II/ Die </a:t>
            </a:r>
            <a:r>
              <a:rPr lang="fr-FR" sz="1600" b="1" i="1" u="sng" dirty="0" err="1" smtClean="0">
                <a:solidFill>
                  <a:srgbClr val="FF0000"/>
                </a:solidFill>
              </a:rPr>
              <a:t>neue</a:t>
            </a:r>
            <a:r>
              <a:rPr lang="fr-FR" sz="1600" b="1" i="1" u="sng" dirty="0" smtClean="0">
                <a:solidFill>
                  <a:srgbClr val="FF0000"/>
                </a:solidFill>
              </a:rPr>
              <a:t> Energie: </a:t>
            </a:r>
          </a:p>
          <a:p>
            <a:r>
              <a:rPr lang="fr-FR" sz="1600" b="1" i="1" u="sng" dirty="0" smtClean="0">
                <a:solidFill>
                  <a:srgbClr val="FF0000"/>
                </a:solidFill>
              </a:rPr>
              <a:t>seine </a:t>
            </a:r>
            <a:r>
              <a:rPr lang="fr-FR" sz="1600" b="1" i="1" u="sng" dirty="0" err="1" smtClean="0">
                <a:solidFill>
                  <a:srgbClr val="FF0000"/>
                </a:solidFill>
              </a:rPr>
              <a:t>Versperchen</a:t>
            </a:r>
            <a:r>
              <a:rPr lang="fr-FR" sz="1600" b="1" i="1" u="sng" dirty="0" smtClean="0">
                <a:solidFill>
                  <a:srgbClr val="FF0000"/>
                </a:solidFill>
              </a:rPr>
              <a:t> </a:t>
            </a:r>
            <a:r>
              <a:rPr lang="fr-FR" sz="1600" b="1" i="1" u="sng" dirty="0" err="1" smtClean="0">
                <a:solidFill>
                  <a:srgbClr val="FF0000"/>
                </a:solidFill>
              </a:rPr>
              <a:t>für</a:t>
            </a:r>
            <a:r>
              <a:rPr lang="fr-FR" sz="1600" b="1" i="1" u="sng" dirty="0" smtClean="0">
                <a:solidFill>
                  <a:srgbClr val="FF0000"/>
                </a:solidFill>
              </a:rPr>
              <a:t> die </a:t>
            </a:r>
            <a:r>
              <a:rPr lang="fr-FR" sz="1600" b="1" i="1" u="sng" dirty="0" err="1" smtClean="0">
                <a:solidFill>
                  <a:srgbClr val="FF0000"/>
                </a:solidFill>
              </a:rPr>
              <a:t>Zukunft</a:t>
            </a:r>
            <a:r>
              <a:rPr lang="fr-FR" sz="1600" b="1" i="1" u="sng" dirty="0" smtClean="0">
                <a:solidFill>
                  <a:srgbClr val="FF0000"/>
                </a:solidFill>
              </a:rPr>
              <a:t> </a:t>
            </a:r>
            <a:r>
              <a:rPr lang="fr-FR" sz="1600" b="1" i="1" u="sng" dirty="0" err="1" smtClean="0">
                <a:solidFill>
                  <a:srgbClr val="FF0000"/>
                </a:solidFill>
              </a:rPr>
              <a:t>und</a:t>
            </a:r>
            <a:r>
              <a:rPr lang="fr-FR" sz="1600" b="1" i="1" u="sng" dirty="0" smtClean="0">
                <a:solidFill>
                  <a:srgbClr val="FF0000"/>
                </a:solidFill>
              </a:rPr>
              <a:t> </a:t>
            </a:r>
          </a:p>
          <a:p>
            <a:r>
              <a:rPr lang="fr-FR" sz="1600" b="1" i="1" u="sng" dirty="0" smtClean="0">
                <a:solidFill>
                  <a:srgbClr val="FF0000"/>
                </a:solidFill>
              </a:rPr>
              <a:t>seine </a:t>
            </a:r>
            <a:r>
              <a:rPr lang="fr-FR" sz="1600" b="1" i="1" u="sng" dirty="0" err="1" smtClean="0">
                <a:solidFill>
                  <a:srgbClr val="FF0000"/>
                </a:solidFill>
              </a:rPr>
              <a:t>Nachteile</a:t>
            </a:r>
            <a:r>
              <a:rPr lang="fr-FR" sz="1600" b="1" i="1" u="sng" dirty="0" smtClean="0">
                <a:solidFill>
                  <a:srgbClr val="FF0000"/>
                </a:solidFill>
              </a:rPr>
              <a:t> </a:t>
            </a:r>
            <a:r>
              <a:rPr lang="fr-FR" sz="1600" b="1" i="1" u="sng" dirty="0" err="1" smtClean="0">
                <a:solidFill>
                  <a:srgbClr val="FF0000"/>
                </a:solidFill>
              </a:rPr>
              <a:t>für</a:t>
            </a:r>
            <a:r>
              <a:rPr lang="fr-FR" sz="1600" b="1" i="1" u="sng" dirty="0" smtClean="0">
                <a:solidFill>
                  <a:srgbClr val="FF0000"/>
                </a:solidFill>
              </a:rPr>
              <a:t> die </a:t>
            </a:r>
            <a:r>
              <a:rPr lang="fr-FR" sz="1600" b="1" i="1" u="sng" dirty="0" err="1" smtClean="0">
                <a:solidFill>
                  <a:srgbClr val="FF0000"/>
                </a:solidFill>
              </a:rPr>
              <a:t>Entwiklung</a:t>
            </a:r>
            <a:endParaRPr lang="fr-FR" sz="1600" b="1" i="1" u="sng" dirty="0" smtClean="0">
              <a:solidFill>
                <a:srgbClr val="FF0000"/>
              </a:solidFill>
            </a:endParaRPr>
          </a:p>
        </p:txBody>
      </p:sp>
      <p:sp>
        <p:nvSpPr>
          <p:cNvPr id="6" name="ZoneTexte 5"/>
          <p:cNvSpPr txBox="1"/>
          <p:nvPr/>
        </p:nvSpPr>
        <p:spPr>
          <a:xfrm>
            <a:off x="6211274" y="-55418"/>
            <a:ext cx="2975238" cy="830997"/>
          </a:xfrm>
          <a:prstGeom prst="rect">
            <a:avLst/>
          </a:prstGeom>
          <a:noFill/>
        </p:spPr>
        <p:txBody>
          <a:bodyPr wrap="none" rtlCol="0">
            <a:spAutoFit/>
          </a:bodyPr>
          <a:lstStyle/>
          <a:p>
            <a:r>
              <a:rPr lang="fr-FR" sz="1600" b="1" i="1" u="sng" dirty="0" smtClean="0">
                <a:solidFill>
                  <a:srgbClr val="FF0000"/>
                </a:solidFill>
              </a:rPr>
              <a:t>II/ Les nouvelles énergies  : </a:t>
            </a:r>
          </a:p>
          <a:p>
            <a:r>
              <a:rPr lang="fr-FR" sz="1600" b="1" i="1" u="sng" dirty="0" smtClean="0">
                <a:solidFill>
                  <a:srgbClr val="FF0000"/>
                </a:solidFill>
              </a:rPr>
              <a:t>leurs promesses pour l’avenir </a:t>
            </a:r>
          </a:p>
          <a:p>
            <a:r>
              <a:rPr lang="fr-FR" sz="1600" b="1" i="1" u="sng" dirty="0" smtClean="0">
                <a:solidFill>
                  <a:srgbClr val="FF0000"/>
                </a:solidFill>
              </a:rPr>
              <a:t>et leurs freins au développement</a:t>
            </a:r>
          </a:p>
        </p:txBody>
      </p:sp>
      <p:sp>
        <p:nvSpPr>
          <p:cNvPr id="12" name="ZoneTexte 11"/>
          <p:cNvSpPr txBox="1"/>
          <p:nvPr/>
        </p:nvSpPr>
        <p:spPr>
          <a:xfrm>
            <a:off x="-31706" y="35607"/>
            <a:ext cx="4747646" cy="523220"/>
          </a:xfrm>
          <a:prstGeom prst="rect">
            <a:avLst/>
          </a:prstGeom>
          <a:noFill/>
        </p:spPr>
        <p:txBody>
          <a:bodyPr wrap="none" rtlCol="0">
            <a:spAutoFit/>
          </a:bodyPr>
          <a:lstStyle/>
          <a:p>
            <a:pPr algn="ctr"/>
            <a:r>
              <a:rPr lang="fr-FR" sz="2800" b="1" i="1" u="sng" dirty="0" smtClean="0">
                <a:solidFill>
                  <a:schemeClr val="bg1"/>
                </a:solidFill>
              </a:rPr>
              <a:t>Le nucléaire et ses alternatives</a:t>
            </a:r>
            <a:endParaRPr lang="fr-FR" sz="2800" b="1" i="1" u="sng" dirty="0">
              <a:solidFill>
                <a:schemeClr val="bg1"/>
              </a:solidFill>
            </a:endParaRPr>
          </a:p>
        </p:txBody>
      </p:sp>
      <p:pic>
        <p:nvPicPr>
          <p:cNvPr id="9" name="Image 8"/>
          <p:cNvPicPr>
            <a:picLocks noChangeAspect="1"/>
          </p:cNvPicPr>
          <p:nvPr/>
        </p:nvPicPr>
        <p:blipFill>
          <a:blip r:embed="rId3" cstate="print"/>
          <a:stretch>
            <a:fillRect/>
          </a:stretch>
        </p:blipFill>
        <p:spPr>
          <a:xfrm>
            <a:off x="3632970" y="1640224"/>
            <a:ext cx="5740400" cy="4521200"/>
          </a:xfrm>
          <a:prstGeom prst="rect">
            <a:avLst/>
          </a:prstGeom>
        </p:spPr>
      </p:pic>
      <p:pic>
        <p:nvPicPr>
          <p:cNvPr id="10" name="Image 9"/>
          <p:cNvPicPr>
            <a:picLocks noChangeAspect="1"/>
          </p:cNvPicPr>
          <p:nvPr/>
        </p:nvPicPr>
        <p:blipFill>
          <a:blip r:embed="rId4" cstate="print"/>
          <a:stretch>
            <a:fillRect/>
          </a:stretch>
        </p:blipFill>
        <p:spPr>
          <a:xfrm>
            <a:off x="-165485" y="1641764"/>
            <a:ext cx="3810000" cy="2721429"/>
          </a:xfrm>
          <a:prstGeom prst="rect">
            <a:avLst/>
          </a:prstGeom>
        </p:spPr>
      </p:pic>
      <p:sp>
        <p:nvSpPr>
          <p:cNvPr id="11" name="ZoneTexte 10"/>
          <p:cNvSpPr txBox="1"/>
          <p:nvPr/>
        </p:nvSpPr>
        <p:spPr>
          <a:xfrm>
            <a:off x="7345238" y="714356"/>
            <a:ext cx="1798762" cy="400110"/>
          </a:xfrm>
          <a:prstGeom prst="rect">
            <a:avLst/>
          </a:prstGeom>
          <a:noFill/>
        </p:spPr>
        <p:txBody>
          <a:bodyPr wrap="none" rtlCol="0">
            <a:spAutoFit/>
          </a:bodyPr>
          <a:lstStyle/>
          <a:p>
            <a:r>
              <a:rPr lang="fr-FR" sz="2000" b="1" dirty="0" smtClean="0">
                <a:solidFill>
                  <a:schemeClr val="tx1">
                    <a:lumMod val="95000"/>
                    <a:lumOff val="5000"/>
                  </a:schemeClr>
                </a:solidFill>
              </a:rPr>
              <a:t>a) Marine Kraft</a:t>
            </a:r>
          </a:p>
        </p:txBody>
      </p:sp>
      <p:sp>
        <p:nvSpPr>
          <p:cNvPr id="14" name="ZoneTexte 13"/>
          <p:cNvSpPr txBox="1"/>
          <p:nvPr/>
        </p:nvSpPr>
        <p:spPr>
          <a:xfrm>
            <a:off x="0" y="714356"/>
            <a:ext cx="2694712" cy="400110"/>
          </a:xfrm>
          <a:prstGeom prst="rect">
            <a:avLst/>
          </a:prstGeom>
          <a:noFill/>
        </p:spPr>
        <p:txBody>
          <a:bodyPr wrap="none" rtlCol="0">
            <a:spAutoFit/>
          </a:bodyPr>
          <a:lstStyle/>
          <a:p>
            <a:r>
              <a:rPr lang="fr-FR" sz="2000" b="1" dirty="0" smtClean="0">
                <a:solidFill>
                  <a:schemeClr val="tx1">
                    <a:lumMod val="95000"/>
                    <a:lumOff val="5000"/>
                  </a:schemeClr>
                </a:solidFill>
              </a:rPr>
              <a:t>a) l’énergie hydrolienne</a:t>
            </a:r>
          </a:p>
        </p:txBody>
      </p:sp>
      <p:sp>
        <p:nvSpPr>
          <p:cNvPr id="15" name="Rectangle 14"/>
          <p:cNvSpPr/>
          <p:nvPr/>
        </p:nvSpPr>
        <p:spPr>
          <a:xfrm>
            <a:off x="1387115" y="2032297"/>
            <a:ext cx="6191320" cy="416677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1428728" y="2071678"/>
            <a:ext cx="6139860" cy="4088419"/>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500166" y="2285992"/>
            <a:ext cx="1511632" cy="369332"/>
          </a:xfrm>
          <a:prstGeom prst="rect">
            <a:avLst/>
          </a:prstGeom>
          <a:noFill/>
        </p:spPr>
        <p:txBody>
          <a:bodyPr wrap="none" rtlCol="0">
            <a:spAutoFit/>
          </a:bodyPr>
          <a:lstStyle/>
          <a:p>
            <a:r>
              <a:rPr lang="fr-FR" dirty="0" smtClean="0">
                <a:solidFill>
                  <a:schemeClr val="bg1"/>
                </a:solidFill>
              </a:rPr>
              <a:t>- 100% propre</a:t>
            </a:r>
            <a:endParaRPr lang="fr-FR" dirty="0">
              <a:solidFill>
                <a:schemeClr val="bg1"/>
              </a:solidFill>
            </a:endParaRPr>
          </a:p>
        </p:txBody>
      </p:sp>
      <p:sp>
        <p:nvSpPr>
          <p:cNvPr id="18" name="ZoneTexte 17"/>
          <p:cNvSpPr txBox="1"/>
          <p:nvPr/>
        </p:nvSpPr>
        <p:spPr>
          <a:xfrm>
            <a:off x="1500166" y="3107428"/>
            <a:ext cx="3868880" cy="369332"/>
          </a:xfrm>
          <a:prstGeom prst="rect">
            <a:avLst/>
          </a:prstGeom>
          <a:noFill/>
        </p:spPr>
        <p:txBody>
          <a:bodyPr wrap="none" rtlCol="0">
            <a:spAutoFit/>
          </a:bodyPr>
          <a:lstStyle/>
          <a:p>
            <a:r>
              <a:rPr lang="fr-FR" dirty="0" smtClean="0">
                <a:solidFill>
                  <a:schemeClr val="bg1"/>
                </a:solidFill>
              </a:rPr>
              <a:t>- Beaucoup plus petite qu’une éolienne</a:t>
            </a:r>
            <a:endParaRPr lang="fr-FR" dirty="0">
              <a:solidFill>
                <a:schemeClr val="bg1"/>
              </a:solidFill>
            </a:endParaRPr>
          </a:p>
        </p:txBody>
      </p:sp>
      <p:sp>
        <p:nvSpPr>
          <p:cNvPr id="19" name="ZoneTexte 18"/>
          <p:cNvSpPr txBox="1"/>
          <p:nvPr/>
        </p:nvSpPr>
        <p:spPr>
          <a:xfrm>
            <a:off x="1500166" y="3928864"/>
            <a:ext cx="4906984" cy="646331"/>
          </a:xfrm>
          <a:prstGeom prst="rect">
            <a:avLst/>
          </a:prstGeom>
          <a:noFill/>
        </p:spPr>
        <p:txBody>
          <a:bodyPr wrap="none" rtlCol="0">
            <a:spAutoFit/>
          </a:bodyPr>
          <a:lstStyle/>
          <a:p>
            <a:pPr>
              <a:buFontTx/>
              <a:buChar char="-"/>
            </a:pPr>
            <a:r>
              <a:rPr lang="fr-FR" dirty="0" smtClean="0">
                <a:solidFill>
                  <a:schemeClr val="bg1"/>
                </a:solidFill>
              </a:rPr>
              <a:t> </a:t>
            </a:r>
            <a:r>
              <a:rPr lang="fr-FR" dirty="0" err="1" smtClean="0">
                <a:solidFill>
                  <a:schemeClr val="bg1"/>
                </a:solidFill>
              </a:rPr>
              <a:t>EdF</a:t>
            </a:r>
            <a:r>
              <a:rPr lang="fr-FR" dirty="0" smtClean="0">
                <a:solidFill>
                  <a:schemeClr val="bg1"/>
                </a:solidFill>
              </a:rPr>
              <a:t> estime à 3GW le potentiel </a:t>
            </a:r>
            <a:r>
              <a:rPr lang="fr-FR" dirty="0" err="1" smtClean="0">
                <a:solidFill>
                  <a:schemeClr val="bg1"/>
                </a:solidFill>
              </a:rPr>
              <a:t>hydrolien</a:t>
            </a:r>
            <a:r>
              <a:rPr lang="fr-FR" dirty="0" smtClean="0">
                <a:solidFill>
                  <a:schemeClr val="bg1"/>
                </a:solidFill>
              </a:rPr>
              <a:t> français </a:t>
            </a:r>
          </a:p>
          <a:p>
            <a:r>
              <a:rPr lang="fr-FR" dirty="0" smtClean="0">
                <a:solidFill>
                  <a:schemeClr val="bg1"/>
                </a:solidFill>
              </a:rPr>
              <a:t>(l’équivalent de  trois centrales nucléaires)</a:t>
            </a:r>
            <a:endParaRPr lang="fr-FR" dirty="0">
              <a:solidFill>
                <a:schemeClr val="bg1"/>
              </a:solidFill>
            </a:endParaRPr>
          </a:p>
        </p:txBody>
      </p:sp>
      <p:sp>
        <p:nvSpPr>
          <p:cNvPr id="20" name="ZoneTexte 19"/>
          <p:cNvSpPr txBox="1"/>
          <p:nvPr/>
        </p:nvSpPr>
        <p:spPr>
          <a:xfrm>
            <a:off x="1500166" y="5027299"/>
            <a:ext cx="5769400" cy="646331"/>
          </a:xfrm>
          <a:prstGeom prst="rect">
            <a:avLst/>
          </a:prstGeom>
          <a:noFill/>
        </p:spPr>
        <p:txBody>
          <a:bodyPr wrap="none" rtlCol="0">
            <a:spAutoFit/>
          </a:bodyPr>
          <a:lstStyle/>
          <a:p>
            <a:pPr>
              <a:buFontTx/>
              <a:buChar char="-"/>
            </a:pPr>
            <a:r>
              <a:rPr lang="fr-FR" dirty="0" smtClean="0">
                <a:solidFill>
                  <a:schemeClr val="bg1"/>
                </a:solidFill>
              </a:rPr>
              <a:t> Elles sont cependant très onéreuses du fait des matériaux </a:t>
            </a:r>
          </a:p>
          <a:p>
            <a:r>
              <a:rPr lang="fr-FR" dirty="0" smtClean="0">
                <a:solidFill>
                  <a:schemeClr val="bg1"/>
                </a:solidFill>
              </a:rPr>
              <a:t>employés </a:t>
            </a:r>
            <a:endParaRPr lang="fr-FR" dirty="0">
              <a:solidFill>
                <a:schemeClr val="bg1"/>
              </a:solidFill>
            </a:endParaRPr>
          </a:p>
        </p:txBody>
      </p:sp>
      <p:sp>
        <p:nvSpPr>
          <p:cNvPr id="21" name="ZoneTexte 20"/>
          <p:cNvSpPr txBox="1"/>
          <p:nvPr/>
        </p:nvSpPr>
        <p:spPr>
          <a:xfrm>
            <a:off x="1500166" y="2696710"/>
            <a:ext cx="2052357" cy="369332"/>
          </a:xfrm>
          <a:prstGeom prst="rect">
            <a:avLst/>
          </a:prstGeom>
          <a:noFill/>
        </p:spPr>
        <p:txBody>
          <a:bodyPr wrap="none" rtlCol="0">
            <a:spAutoFit/>
          </a:bodyPr>
          <a:lstStyle/>
          <a:p>
            <a:r>
              <a:rPr lang="fr-FR" dirty="0" smtClean="0">
                <a:solidFill>
                  <a:srgbClr val="FF0000"/>
                </a:solidFill>
              </a:rPr>
              <a:t>- 100% </a:t>
            </a:r>
            <a:r>
              <a:rPr lang="fr-FR" dirty="0" err="1" smtClean="0">
                <a:solidFill>
                  <a:srgbClr val="FF0000"/>
                </a:solidFill>
              </a:rPr>
              <a:t>erneuerbare</a:t>
            </a:r>
            <a:endParaRPr lang="fr-FR" dirty="0">
              <a:solidFill>
                <a:srgbClr val="FF0000"/>
              </a:solidFill>
            </a:endParaRPr>
          </a:p>
        </p:txBody>
      </p:sp>
      <p:sp>
        <p:nvSpPr>
          <p:cNvPr id="22" name="ZoneTexte 21"/>
          <p:cNvSpPr txBox="1"/>
          <p:nvPr/>
        </p:nvSpPr>
        <p:spPr>
          <a:xfrm>
            <a:off x="1500166" y="3518146"/>
            <a:ext cx="2607124" cy="369332"/>
          </a:xfrm>
          <a:prstGeom prst="rect">
            <a:avLst/>
          </a:prstGeom>
          <a:noFill/>
        </p:spPr>
        <p:txBody>
          <a:bodyPr wrap="none" rtlCol="0">
            <a:spAutoFit/>
          </a:bodyPr>
          <a:lstStyle/>
          <a:p>
            <a:r>
              <a:rPr lang="fr-FR" dirty="0" smtClean="0">
                <a:solidFill>
                  <a:srgbClr val="FF0000"/>
                </a:solidFill>
              </a:rPr>
              <a:t>- </a:t>
            </a:r>
            <a:r>
              <a:rPr lang="fr-FR" dirty="0" err="1" smtClean="0">
                <a:solidFill>
                  <a:srgbClr val="FF0000"/>
                </a:solidFill>
              </a:rPr>
              <a:t>Kleiner</a:t>
            </a:r>
            <a:r>
              <a:rPr lang="fr-FR" dirty="0" smtClean="0">
                <a:solidFill>
                  <a:srgbClr val="FF0000"/>
                </a:solidFill>
              </a:rPr>
              <a:t> </a:t>
            </a:r>
            <a:r>
              <a:rPr lang="fr-FR" dirty="0" err="1" smtClean="0">
                <a:solidFill>
                  <a:srgbClr val="FF0000"/>
                </a:solidFill>
              </a:rPr>
              <a:t>als</a:t>
            </a:r>
            <a:r>
              <a:rPr lang="fr-FR" dirty="0" smtClean="0">
                <a:solidFill>
                  <a:srgbClr val="FF0000"/>
                </a:solidFill>
              </a:rPr>
              <a:t> </a:t>
            </a:r>
            <a:r>
              <a:rPr lang="fr-FR" dirty="0" err="1" smtClean="0">
                <a:solidFill>
                  <a:srgbClr val="FF0000"/>
                </a:solidFill>
              </a:rPr>
              <a:t>ein</a:t>
            </a:r>
            <a:r>
              <a:rPr lang="fr-FR" dirty="0" smtClean="0">
                <a:solidFill>
                  <a:srgbClr val="FF0000"/>
                </a:solidFill>
              </a:rPr>
              <a:t> </a:t>
            </a:r>
            <a:r>
              <a:rPr lang="fr-FR" dirty="0" err="1" smtClean="0">
                <a:solidFill>
                  <a:srgbClr val="FF0000"/>
                </a:solidFill>
              </a:rPr>
              <a:t>Windkraft</a:t>
            </a:r>
            <a:endParaRPr lang="fr-FR" dirty="0">
              <a:solidFill>
                <a:srgbClr val="FF0000"/>
              </a:solidFill>
            </a:endParaRPr>
          </a:p>
        </p:txBody>
      </p:sp>
      <p:sp>
        <p:nvSpPr>
          <p:cNvPr id="23" name="ZoneTexte 22"/>
          <p:cNvSpPr txBox="1"/>
          <p:nvPr/>
        </p:nvSpPr>
        <p:spPr>
          <a:xfrm>
            <a:off x="1500166" y="4616581"/>
            <a:ext cx="5166927" cy="369332"/>
          </a:xfrm>
          <a:prstGeom prst="rect">
            <a:avLst/>
          </a:prstGeom>
          <a:noFill/>
        </p:spPr>
        <p:txBody>
          <a:bodyPr wrap="none" rtlCol="0">
            <a:spAutoFit/>
          </a:bodyPr>
          <a:lstStyle/>
          <a:p>
            <a:pPr>
              <a:buFontTx/>
              <a:buChar char="-"/>
            </a:pPr>
            <a:r>
              <a:rPr lang="fr-FR" dirty="0" smtClean="0">
                <a:solidFill>
                  <a:srgbClr val="FF0000"/>
                </a:solidFill>
              </a:rPr>
              <a:t> </a:t>
            </a:r>
            <a:r>
              <a:rPr lang="fr-FR" dirty="0" err="1" smtClean="0">
                <a:solidFill>
                  <a:srgbClr val="FF0000"/>
                </a:solidFill>
              </a:rPr>
              <a:t>EdF</a:t>
            </a:r>
            <a:r>
              <a:rPr lang="fr-FR" dirty="0" smtClean="0">
                <a:solidFill>
                  <a:srgbClr val="FF0000"/>
                </a:solidFill>
              </a:rPr>
              <a:t> </a:t>
            </a:r>
            <a:r>
              <a:rPr lang="fr-FR" dirty="0" err="1" smtClean="0">
                <a:solidFill>
                  <a:srgbClr val="FF0000"/>
                </a:solidFill>
              </a:rPr>
              <a:t>glaubt</a:t>
            </a:r>
            <a:r>
              <a:rPr lang="fr-FR" dirty="0" smtClean="0">
                <a:solidFill>
                  <a:srgbClr val="FF0000"/>
                </a:solidFill>
              </a:rPr>
              <a:t>, </a:t>
            </a:r>
            <a:r>
              <a:rPr lang="fr-FR" dirty="0" err="1" smtClean="0">
                <a:solidFill>
                  <a:srgbClr val="FF0000"/>
                </a:solidFill>
              </a:rPr>
              <a:t>dass</a:t>
            </a:r>
            <a:r>
              <a:rPr lang="fr-FR" dirty="0" smtClean="0">
                <a:solidFill>
                  <a:srgbClr val="FF0000"/>
                </a:solidFill>
              </a:rPr>
              <a:t> es 3GW </a:t>
            </a:r>
            <a:r>
              <a:rPr lang="fr-FR" dirty="0" err="1" smtClean="0">
                <a:solidFill>
                  <a:srgbClr val="FF0000"/>
                </a:solidFill>
              </a:rPr>
              <a:t>möglich</a:t>
            </a:r>
            <a:r>
              <a:rPr lang="fr-FR" dirty="0" smtClean="0">
                <a:solidFill>
                  <a:srgbClr val="FF0000"/>
                </a:solidFill>
              </a:rPr>
              <a:t> </a:t>
            </a:r>
            <a:r>
              <a:rPr lang="fr-FR" dirty="0" err="1" smtClean="0">
                <a:solidFill>
                  <a:srgbClr val="FF0000"/>
                </a:solidFill>
              </a:rPr>
              <a:t>ist</a:t>
            </a:r>
            <a:r>
              <a:rPr lang="fr-FR" dirty="0" smtClean="0">
                <a:solidFill>
                  <a:srgbClr val="FF0000"/>
                </a:solidFill>
              </a:rPr>
              <a:t>, </a:t>
            </a:r>
            <a:r>
              <a:rPr lang="fr-FR" dirty="0" err="1" smtClean="0">
                <a:solidFill>
                  <a:srgbClr val="FF0000"/>
                </a:solidFill>
              </a:rPr>
              <a:t>zu</a:t>
            </a:r>
            <a:r>
              <a:rPr lang="fr-FR" dirty="0" smtClean="0">
                <a:solidFill>
                  <a:srgbClr val="FF0000"/>
                </a:solidFill>
              </a:rPr>
              <a:t> </a:t>
            </a:r>
            <a:r>
              <a:rPr lang="fr-FR" dirty="0" err="1" smtClean="0">
                <a:solidFill>
                  <a:srgbClr val="FF0000"/>
                </a:solidFill>
              </a:rPr>
              <a:t>produzieren</a:t>
            </a:r>
            <a:endParaRPr lang="fr-FR" dirty="0">
              <a:solidFill>
                <a:srgbClr val="FF0000"/>
              </a:solidFill>
            </a:endParaRPr>
          </a:p>
        </p:txBody>
      </p:sp>
      <p:sp>
        <p:nvSpPr>
          <p:cNvPr id="24" name="ZoneTexte 23"/>
          <p:cNvSpPr txBox="1"/>
          <p:nvPr/>
        </p:nvSpPr>
        <p:spPr>
          <a:xfrm>
            <a:off x="1500166" y="5715016"/>
            <a:ext cx="3299429" cy="369332"/>
          </a:xfrm>
          <a:prstGeom prst="rect">
            <a:avLst/>
          </a:prstGeom>
          <a:noFill/>
        </p:spPr>
        <p:txBody>
          <a:bodyPr wrap="none" rtlCol="0">
            <a:spAutoFit/>
          </a:bodyPr>
          <a:lstStyle/>
          <a:p>
            <a:pPr>
              <a:buFontTx/>
              <a:buChar char="-"/>
            </a:pPr>
            <a:r>
              <a:rPr lang="fr-FR" dirty="0" smtClean="0">
                <a:solidFill>
                  <a:srgbClr val="FF0000"/>
                </a:solidFill>
              </a:rPr>
              <a:t> </a:t>
            </a:r>
            <a:r>
              <a:rPr lang="fr-FR" dirty="0" err="1" smtClean="0">
                <a:solidFill>
                  <a:srgbClr val="FF0000"/>
                </a:solidFill>
              </a:rPr>
              <a:t>Windkräfte</a:t>
            </a:r>
            <a:r>
              <a:rPr lang="fr-FR" dirty="0" smtClean="0">
                <a:solidFill>
                  <a:srgbClr val="FF0000"/>
                </a:solidFill>
              </a:rPr>
              <a:t> </a:t>
            </a:r>
            <a:r>
              <a:rPr lang="fr-FR" dirty="0" err="1" smtClean="0">
                <a:solidFill>
                  <a:srgbClr val="FF0000"/>
                </a:solidFill>
              </a:rPr>
              <a:t>sind</a:t>
            </a:r>
            <a:r>
              <a:rPr lang="fr-FR" dirty="0" smtClean="0">
                <a:solidFill>
                  <a:srgbClr val="FF0000"/>
                </a:solidFill>
              </a:rPr>
              <a:t> aber </a:t>
            </a:r>
            <a:r>
              <a:rPr lang="fr-FR" dirty="0" err="1" smtClean="0">
                <a:solidFill>
                  <a:srgbClr val="FF0000"/>
                </a:solidFill>
              </a:rPr>
              <a:t>sehr</a:t>
            </a:r>
            <a:r>
              <a:rPr lang="fr-FR" dirty="0" smtClean="0">
                <a:solidFill>
                  <a:srgbClr val="FF0000"/>
                </a:solidFill>
              </a:rPr>
              <a:t> </a:t>
            </a:r>
            <a:r>
              <a:rPr lang="fr-FR" dirty="0" err="1" smtClean="0">
                <a:solidFill>
                  <a:srgbClr val="FF0000"/>
                </a:solidFill>
              </a:rPr>
              <a:t>teuer</a:t>
            </a:r>
            <a:endParaRPr lang="fr-FR" dirty="0">
              <a:solidFill>
                <a:srgbClr val="FF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par>
                          <p:cTn id="17" fill="hold">
                            <p:stCondLst>
                              <p:cond delay="0"/>
                            </p:stCondLst>
                            <p:childTnLst>
                              <p:par>
                                <p:cTn id="18" presetID="7" presetClass="entr" presetSubtype="2"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2000" fill="hold"/>
                                        <p:tgtEl>
                                          <p:spTgt spid="11"/>
                                        </p:tgtEl>
                                        <p:attrNameLst>
                                          <p:attrName>ppt_x</p:attrName>
                                        </p:attrNameLst>
                                      </p:cBhvr>
                                      <p:tavLst>
                                        <p:tav tm="0">
                                          <p:val>
                                            <p:strVal val="1+#ppt_w/2"/>
                                          </p:val>
                                        </p:tav>
                                        <p:tav tm="100000">
                                          <p:val>
                                            <p:strVal val="#ppt_x"/>
                                          </p:val>
                                        </p:tav>
                                      </p:tavLst>
                                    </p:anim>
                                    <p:anim calcmode="lin" valueType="num">
                                      <p:cBhvr additive="base">
                                        <p:cTn id="21" dur="2000" fill="hold"/>
                                        <p:tgtEl>
                                          <p:spTgt spid="11"/>
                                        </p:tgtEl>
                                        <p:attrNameLst>
                                          <p:attrName>ppt_y</p:attrName>
                                        </p:attrNameLst>
                                      </p:cBhvr>
                                      <p:tavLst>
                                        <p:tav tm="0">
                                          <p:val>
                                            <p:strVal val="#ppt_y"/>
                                          </p:val>
                                        </p:tav>
                                        <p:tav tm="100000">
                                          <p:val>
                                            <p:strVal val="#ppt_y"/>
                                          </p:val>
                                        </p:tav>
                                      </p:tavLst>
                                    </p:anim>
                                  </p:childTnLst>
                                </p:cTn>
                              </p:par>
                              <p:par>
                                <p:cTn id="22" presetID="7" presetClass="entr" presetSubtype="8"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2000" fill="hold"/>
                                        <p:tgtEl>
                                          <p:spTgt spid="14"/>
                                        </p:tgtEl>
                                        <p:attrNameLst>
                                          <p:attrName>ppt_x</p:attrName>
                                        </p:attrNameLst>
                                      </p:cBhvr>
                                      <p:tavLst>
                                        <p:tav tm="0">
                                          <p:val>
                                            <p:strVal val="0-#ppt_w/2"/>
                                          </p:val>
                                        </p:tav>
                                        <p:tav tm="100000">
                                          <p:val>
                                            <p:strVal val="#ppt_x"/>
                                          </p:val>
                                        </p:tav>
                                      </p:tavLst>
                                    </p:anim>
                                    <p:anim calcmode="lin" valueType="num">
                                      <p:cBhvr additive="base">
                                        <p:cTn id="25" dur="200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par>
                          <p:cTn id="32" fill="hold">
                            <p:stCondLst>
                              <p:cond delay="2500"/>
                            </p:stCondLst>
                            <p:childTnLst>
                              <p:par>
                                <p:cTn id="33" presetID="53"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par>
                          <p:cTn id="38" fill="hold">
                            <p:stCondLst>
                              <p:cond delay="3000"/>
                            </p:stCondLst>
                            <p:childTnLst>
                              <p:par>
                                <p:cTn id="39" presetID="53"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2000" fill="hold"/>
                                        <p:tgtEl>
                                          <p:spTgt spid="10"/>
                                        </p:tgtEl>
                                        <p:attrNameLst>
                                          <p:attrName>ppt_w</p:attrName>
                                        </p:attrNameLst>
                                      </p:cBhvr>
                                      <p:tavLst>
                                        <p:tav tm="0">
                                          <p:val>
                                            <p:fltVal val="0"/>
                                          </p:val>
                                        </p:tav>
                                        <p:tav tm="100000">
                                          <p:val>
                                            <p:strVal val="#ppt_w"/>
                                          </p:val>
                                        </p:tav>
                                      </p:tavLst>
                                    </p:anim>
                                    <p:anim calcmode="lin" valueType="num">
                                      <p:cBhvr>
                                        <p:cTn id="42" dur="2000" fill="hold"/>
                                        <p:tgtEl>
                                          <p:spTgt spid="10"/>
                                        </p:tgtEl>
                                        <p:attrNameLst>
                                          <p:attrName>ppt_h</p:attrName>
                                        </p:attrNameLst>
                                      </p:cBhvr>
                                      <p:tavLst>
                                        <p:tav tm="0">
                                          <p:val>
                                            <p:fltVal val="0"/>
                                          </p:val>
                                        </p:tav>
                                        <p:tav tm="100000">
                                          <p:val>
                                            <p:strVal val="#ppt_h"/>
                                          </p:val>
                                        </p:tav>
                                      </p:tavLst>
                                    </p:anim>
                                    <p:animEffect transition="in" filter="fade">
                                      <p:cBhvr>
                                        <p:cTn id="43" dur="2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2000" fill="hold"/>
                                        <p:tgtEl>
                                          <p:spTgt spid="15"/>
                                        </p:tgtEl>
                                        <p:attrNameLst>
                                          <p:attrName>ppt_w</p:attrName>
                                        </p:attrNameLst>
                                      </p:cBhvr>
                                      <p:tavLst>
                                        <p:tav tm="0">
                                          <p:val>
                                            <p:fltVal val="0"/>
                                          </p:val>
                                        </p:tav>
                                        <p:tav tm="100000">
                                          <p:val>
                                            <p:strVal val="#ppt_w"/>
                                          </p:val>
                                        </p:tav>
                                      </p:tavLst>
                                    </p:anim>
                                    <p:anim calcmode="lin" valueType="num">
                                      <p:cBhvr>
                                        <p:cTn id="49" dur="2000" fill="hold"/>
                                        <p:tgtEl>
                                          <p:spTgt spid="15"/>
                                        </p:tgtEl>
                                        <p:attrNameLst>
                                          <p:attrName>ppt_h</p:attrName>
                                        </p:attrNameLst>
                                      </p:cBhvr>
                                      <p:tavLst>
                                        <p:tav tm="0">
                                          <p:val>
                                            <p:fltVal val="0"/>
                                          </p:val>
                                        </p:tav>
                                        <p:tav tm="100000">
                                          <p:val>
                                            <p:strVal val="#ppt_h"/>
                                          </p:val>
                                        </p:tav>
                                      </p:tavLst>
                                    </p:anim>
                                    <p:animEffect transition="in" filter="fade">
                                      <p:cBhvr>
                                        <p:cTn id="50" dur="2000"/>
                                        <p:tgtEl>
                                          <p:spTgt spid="15"/>
                                        </p:tgtEl>
                                      </p:cBhvr>
                                    </p:animEffect>
                                  </p:childTnLst>
                                </p:cTn>
                              </p:par>
                            </p:childTnLst>
                          </p:cTn>
                        </p:par>
                        <p:par>
                          <p:cTn id="51" fill="hold">
                            <p:stCondLst>
                              <p:cond delay="2000"/>
                            </p:stCondLst>
                            <p:childTnLst>
                              <p:par>
                                <p:cTn id="52" presetID="4" presetClass="entr" presetSubtype="16"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ox(in)">
                                      <p:cBhvr>
                                        <p:cTn id="54" dur="1000"/>
                                        <p:tgtEl>
                                          <p:spTgt spid="16"/>
                                        </p:tgtEl>
                                      </p:cBhvr>
                                    </p:animEffect>
                                  </p:childTnLst>
                                </p:cTn>
                              </p:par>
                            </p:childTnLst>
                          </p:cTn>
                        </p:par>
                        <p:par>
                          <p:cTn id="55" fill="hold">
                            <p:stCondLst>
                              <p:cond delay="3000"/>
                            </p:stCondLst>
                            <p:childTnLst>
                              <p:par>
                                <p:cTn id="56" presetID="5" presetClass="entr" presetSubtype="10"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checkerboard(across)">
                                      <p:cBhvr>
                                        <p:cTn id="58" dur="500"/>
                                        <p:tgtEl>
                                          <p:spTgt spid="17"/>
                                        </p:tgtEl>
                                      </p:cBhvr>
                                    </p:animEffect>
                                  </p:childTnLst>
                                </p:cTn>
                              </p:par>
                            </p:childTnLst>
                          </p:cTn>
                        </p:par>
                        <p:par>
                          <p:cTn id="59" fill="hold">
                            <p:stCondLst>
                              <p:cond delay="3500"/>
                            </p:stCondLst>
                            <p:childTnLst>
                              <p:par>
                                <p:cTn id="60" presetID="5" presetClass="entr" presetSubtype="10"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checkerboard(across)">
                                      <p:cBhvr>
                                        <p:cTn id="62" dur="500"/>
                                        <p:tgtEl>
                                          <p:spTgt spid="18"/>
                                        </p:tgtEl>
                                      </p:cBhvr>
                                    </p:animEffect>
                                  </p:childTnLst>
                                </p:cTn>
                              </p:par>
                            </p:childTnLst>
                          </p:cTn>
                        </p:par>
                        <p:par>
                          <p:cTn id="63" fill="hold">
                            <p:stCondLst>
                              <p:cond delay="4000"/>
                            </p:stCondLst>
                            <p:childTnLst>
                              <p:par>
                                <p:cTn id="64" presetID="5" presetClass="entr" presetSubtype="10"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checkerboard(across)">
                                      <p:cBhvr>
                                        <p:cTn id="66" dur="500"/>
                                        <p:tgtEl>
                                          <p:spTgt spid="19"/>
                                        </p:tgtEl>
                                      </p:cBhvr>
                                    </p:animEffect>
                                  </p:childTnLst>
                                </p:cTn>
                              </p:par>
                            </p:childTnLst>
                          </p:cTn>
                        </p:par>
                        <p:par>
                          <p:cTn id="67" fill="hold">
                            <p:stCondLst>
                              <p:cond delay="4500"/>
                            </p:stCondLst>
                            <p:childTnLst>
                              <p:par>
                                <p:cTn id="68" presetID="5" presetClass="entr" presetSubtype="10"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checkerboard(across)">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5" presetClass="entr" presetSubtype="1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checkerboard(across)">
                                      <p:cBhvr>
                                        <p:cTn id="75" dur="500"/>
                                        <p:tgtEl>
                                          <p:spTgt spid="21"/>
                                        </p:tgtEl>
                                      </p:cBhvr>
                                    </p:animEffect>
                                  </p:childTnLst>
                                </p:cTn>
                              </p:par>
                            </p:childTnLst>
                          </p:cTn>
                        </p:par>
                        <p:par>
                          <p:cTn id="76" fill="hold">
                            <p:stCondLst>
                              <p:cond delay="500"/>
                            </p:stCondLst>
                            <p:childTnLst>
                              <p:par>
                                <p:cTn id="77" presetID="5" presetClass="entr" presetSubtype="1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checkerboard(across)">
                                      <p:cBhvr>
                                        <p:cTn id="79" dur="500"/>
                                        <p:tgtEl>
                                          <p:spTgt spid="22"/>
                                        </p:tgtEl>
                                      </p:cBhvr>
                                    </p:animEffect>
                                  </p:childTnLst>
                                </p:cTn>
                              </p:par>
                            </p:childTnLst>
                          </p:cTn>
                        </p:par>
                        <p:par>
                          <p:cTn id="80" fill="hold">
                            <p:stCondLst>
                              <p:cond delay="1000"/>
                            </p:stCondLst>
                            <p:childTnLst>
                              <p:par>
                                <p:cTn id="81" presetID="5" presetClass="entr" presetSubtype="1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checkerboard(across)">
                                      <p:cBhvr>
                                        <p:cTn id="83" dur="500"/>
                                        <p:tgtEl>
                                          <p:spTgt spid="23"/>
                                        </p:tgtEl>
                                      </p:cBhvr>
                                    </p:animEffect>
                                  </p:childTnLst>
                                </p:cTn>
                              </p:par>
                            </p:childTnLst>
                          </p:cTn>
                        </p:par>
                        <p:par>
                          <p:cTn id="84" fill="hold">
                            <p:stCondLst>
                              <p:cond delay="1500"/>
                            </p:stCondLst>
                            <p:childTnLst>
                              <p:par>
                                <p:cTn id="85" presetID="5" presetClass="entr" presetSubtype="1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checkerboard(across)">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xit" presetSubtype="0" fill="hold" grpId="1" nodeType="clickEffect">
                                  <p:stCondLst>
                                    <p:cond delay="0"/>
                                  </p:stCondLst>
                                  <p:childTnLst>
                                    <p:animEffect transition="out" filter="dissolve">
                                      <p:cBhvr>
                                        <p:cTn id="91" dur="1000"/>
                                        <p:tgtEl>
                                          <p:spTgt spid="17"/>
                                        </p:tgtEl>
                                      </p:cBhvr>
                                    </p:animEffect>
                                    <p:set>
                                      <p:cBhvr>
                                        <p:cTn id="92" dur="1" fill="hold">
                                          <p:stCondLst>
                                            <p:cond delay="999"/>
                                          </p:stCondLst>
                                        </p:cTn>
                                        <p:tgtEl>
                                          <p:spTgt spid="17"/>
                                        </p:tgtEl>
                                        <p:attrNameLst>
                                          <p:attrName>style.visibility</p:attrName>
                                        </p:attrNameLst>
                                      </p:cBhvr>
                                      <p:to>
                                        <p:strVal val="hidden"/>
                                      </p:to>
                                    </p:set>
                                  </p:childTnLst>
                                </p:cTn>
                              </p:par>
                              <p:par>
                                <p:cTn id="93" presetID="9" presetClass="exit" presetSubtype="0" fill="hold" grpId="1" nodeType="withEffect">
                                  <p:stCondLst>
                                    <p:cond delay="0"/>
                                  </p:stCondLst>
                                  <p:childTnLst>
                                    <p:animEffect transition="out" filter="dissolve">
                                      <p:cBhvr>
                                        <p:cTn id="94" dur="1000"/>
                                        <p:tgtEl>
                                          <p:spTgt spid="21"/>
                                        </p:tgtEl>
                                      </p:cBhvr>
                                    </p:animEffect>
                                    <p:set>
                                      <p:cBhvr>
                                        <p:cTn id="95" dur="1" fill="hold">
                                          <p:stCondLst>
                                            <p:cond delay="999"/>
                                          </p:stCondLst>
                                        </p:cTn>
                                        <p:tgtEl>
                                          <p:spTgt spid="21"/>
                                        </p:tgtEl>
                                        <p:attrNameLst>
                                          <p:attrName>style.visibility</p:attrName>
                                        </p:attrNameLst>
                                      </p:cBhvr>
                                      <p:to>
                                        <p:strVal val="hidden"/>
                                      </p:to>
                                    </p:set>
                                  </p:childTnLst>
                                </p:cTn>
                              </p:par>
                              <p:par>
                                <p:cTn id="96" presetID="9" presetClass="exit" presetSubtype="0" fill="hold" grpId="1" nodeType="withEffect">
                                  <p:stCondLst>
                                    <p:cond delay="0"/>
                                  </p:stCondLst>
                                  <p:childTnLst>
                                    <p:animEffect transition="out" filter="dissolve">
                                      <p:cBhvr>
                                        <p:cTn id="97" dur="1000"/>
                                        <p:tgtEl>
                                          <p:spTgt spid="18"/>
                                        </p:tgtEl>
                                      </p:cBhvr>
                                    </p:animEffect>
                                    <p:set>
                                      <p:cBhvr>
                                        <p:cTn id="98" dur="1" fill="hold">
                                          <p:stCondLst>
                                            <p:cond delay="999"/>
                                          </p:stCondLst>
                                        </p:cTn>
                                        <p:tgtEl>
                                          <p:spTgt spid="18"/>
                                        </p:tgtEl>
                                        <p:attrNameLst>
                                          <p:attrName>style.visibility</p:attrName>
                                        </p:attrNameLst>
                                      </p:cBhvr>
                                      <p:to>
                                        <p:strVal val="hidden"/>
                                      </p:to>
                                    </p:set>
                                  </p:childTnLst>
                                </p:cTn>
                              </p:par>
                              <p:par>
                                <p:cTn id="99" presetID="9" presetClass="exit" presetSubtype="0" fill="hold" grpId="1" nodeType="withEffect">
                                  <p:stCondLst>
                                    <p:cond delay="0"/>
                                  </p:stCondLst>
                                  <p:childTnLst>
                                    <p:animEffect transition="out" filter="dissolve">
                                      <p:cBhvr>
                                        <p:cTn id="100" dur="1000"/>
                                        <p:tgtEl>
                                          <p:spTgt spid="22"/>
                                        </p:tgtEl>
                                      </p:cBhvr>
                                    </p:animEffect>
                                    <p:set>
                                      <p:cBhvr>
                                        <p:cTn id="101" dur="1" fill="hold">
                                          <p:stCondLst>
                                            <p:cond delay="999"/>
                                          </p:stCondLst>
                                        </p:cTn>
                                        <p:tgtEl>
                                          <p:spTgt spid="22"/>
                                        </p:tgtEl>
                                        <p:attrNameLst>
                                          <p:attrName>style.visibility</p:attrName>
                                        </p:attrNameLst>
                                      </p:cBhvr>
                                      <p:to>
                                        <p:strVal val="hidden"/>
                                      </p:to>
                                    </p:set>
                                  </p:childTnLst>
                                </p:cTn>
                              </p:par>
                              <p:par>
                                <p:cTn id="102" presetID="9" presetClass="exit" presetSubtype="0" fill="hold" grpId="1" nodeType="withEffect">
                                  <p:stCondLst>
                                    <p:cond delay="0"/>
                                  </p:stCondLst>
                                  <p:childTnLst>
                                    <p:animEffect transition="out" filter="dissolve">
                                      <p:cBhvr>
                                        <p:cTn id="103" dur="1000"/>
                                        <p:tgtEl>
                                          <p:spTgt spid="19"/>
                                        </p:tgtEl>
                                      </p:cBhvr>
                                    </p:animEffect>
                                    <p:set>
                                      <p:cBhvr>
                                        <p:cTn id="104" dur="1" fill="hold">
                                          <p:stCondLst>
                                            <p:cond delay="999"/>
                                          </p:stCondLst>
                                        </p:cTn>
                                        <p:tgtEl>
                                          <p:spTgt spid="19"/>
                                        </p:tgtEl>
                                        <p:attrNameLst>
                                          <p:attrName>style.visibility</p:attrName>
                                        </p:attrNameLst>
                                      </p:cBhvr>
                                      <p:to>
                                        <p:strVal val="hidden"/>
                                      </p:to>
                                    </p:set>
                                  </p:childTnLst>
                                </p:cTn>
                              </p:par>
                              <p:par>
                                <p:cTn id="105" presetID="9" presetClass="exit" presetSubtype="0" fill="hold" grpId="1" nodeType="withEffect">
                                  <p:stCondLst>
                                    <p:cond delay="0"/>
                                  </p:stCondLst>
                                  <p:childTnLst>
                                    <p:animEffect transition="out" filter="dissolve">
                                      <p:cBhvr>
                                        <p:cTn id="106" dur="1000"/>
                                        <p:tgtEl>
                                          <p:spTgt spid="23"/>
                                        </p:tgtEl>
                                      </p:cBhvr>
                                    </p:animEffect>
                                    <p:set>
                                      <p:cBhvr>
                                        <p:cTn id="107" dur="1" fill="hold">
                                          <p:stCondLst>
                                            <p:cond delay="999"/>
                                          </p:stCondLst>
                                        </p:cTn>
                                        <p:tgtEl>
                                          <p:spTgt spid="23"/>
                                        </p:tgtEl>
                                        <p:attrNameLst>
                                          <p:attrName>style.visibility</p:attrName>
                                        </p:attrNameLst>
                                      </p:cBhvr>
                                      <p:to>
                                        <p:strVal val="hidden"/>
                                      </p:to>
                                    </p:set>
                                  </p:childTnLst>
                                </p:cTn>
                              </p:par>
                              <p:par>
                                <p:cTn id="108" presetID="9" presetClass="exit" presetSubtype="0" fill="hold" grpId="1" nodeType="withEffect">
                                  <p:stCondLst>
                                    <p:cond delay="0"/>
                                  </p:stCondLst>
                                  <p:childTnLst>
                                    <p:animEffect transition="out" filter="dissolve">
                                      <p:cBhvr>
                                        <p:cTn id="109" dur="1000"/>
                                        <p:tgtEl>
                                          <p:spTgt spid="20"/>
                                        </p:tgtEl>
                                      </p:cBhvr>
                                    </p:animEffect>
                                    <p:set>
                                      <p:cBhvr>
                                        <p:cTn id="110" dur="1" fill="hold">
                                          <p:stCondLst>
                                            <p:cond delay="999"/>
                                          </p:stCondLst>
                                        </p:cTn>
                                        <p:tgtEl>
                                          <p:spTgt spid="20"/>
                                        </p:tgtEl>
                                        <p:attrNameLst>
                                          <p:attrName>style.visibility</p:attrName>
                                        </p:attrNameLst>
                                      </p:cBhvr>
                                      <p:to>
                                        <p:strVal val="hidden"/>
                                      </p:to>
                                    </p:set>
                                  </p:childTnLst>
                                </p:cTn>
                              </p:par>
                              <p:par>
                                <p:cTn id="111" presetID="9" presetClass="exit" presetSubtype="0" fill="hold" grpId="1" nodeType="withEffect">
                                  <p:stCondLst>
                                    <p:cond delay="0"/>
                                  </p:stCondLst>
                                  <p:childTnLst>
                                    <p:animEffect transition="out" filter="dissolve">
                                      <p:cBhvr>
                                        <p:cTn id="112" dur="1000"/>
                                        <p:tgtEl>
                                          <p:spTgt spid="24"/>
                                        </p:tgtEl>
                                      </p:cBhvr>
                                    </p:animEffect>
                                    <p:set>
                                      <p:cBhvr>
                                        <p:cTn id="113" dur="1" fill="hold">
                                          <p:stCondLst>
                                            <p:cond delay="999"/>
                                          </p:stCondLst>
                                        </p:cTn>
                                        <p:tgtEl>
                                          <p:spTgt spid="24"/>
                                        </p:tgtEl>
                                        <p:attrNameLst>
                                          <p:attrName>style.visibility</p:attrName>
                                        </p:attrNameLst>
                                      </p:cBhvr>
                                      <p:to>
                                        <p:strVal val="hidden"/>
                                      </p:to>
                                    </p:set>
                                  </p:childTnLst>
                                </p:cTn>
                              </p:par>
                            </p:childTnLst>
                          </p:cTn>
                        </p:par>
                        <p:par>
                          <p:cTn id="114" fill="hold">
                            <p:stCondLst>
                              <p:cond delay="1000"/>
                            </p:stCondLst>
                            <p:childTnLst>
                              <p:par>
                                <p:cTn id="115" presetID="4" presetClass="exit" presetSubtype="32" fill="hold" grpId="2" nodeType="afterEffect">
                                  <p:stCondLst>
                                    <p:cond delay="0"/>
                                  </p:stCondLst>
                                  <p:childTnLst>
                                    <p:animEffect transition="out" filter="box(out)">
                                      <p:cBhvr>
                                        <p:cTn id="116" dur="1000"/>
                                        <p:tgtEl>
                                          <p:spTgt spid="16"/>
                                        </p:tgtEl>
                                      </p:cBhvr>
                                    </p:animEffect>
                                    <p:set>
                                      <p:cBhvr>
                                        <p:cTn id="117" dur="1" fill="hold">
                                          <p:stCondLst>
                                            <p:cond delay="999"/>
                                          </p:stCondLst>
                                        </p:cTn>
                                        <p:tgtEl>
                                          <p:spTgt spid="16"/>
                                        </p:tgtEl>
                                        <p:attrNameLst>
                                          <p:attrName>style.visibility</p:attrName>
                                        </p:attrNameLst>
                                      </p:cBhvr>
                                      <p:to>
                                        <p:strVal val="hidden"/>
                                      </p:to>
                                    </p:set>
                                  </p:childTnLst>
                                </p:cTn>
                              </p:par>
                            </p:childTnLst>
                          </p:cTn>
                        </p:par>
                        <p:par>
                          <p:cTn id="118" fill="hold">
                            <p:stCondLst>
                              <p:cond delay="2000"/>
                            </p:stCondLst>
                            <p:childTnLst>
                              <p:par>
                                <p:cTn id="119" presetID="53" presetClass="exit" presetSubtype="0" fill="hold" grpId="2" nodeType="afterEffect">
                                  <p:stCondLst>
                                    <p:cond delay="0"/>
                                  </p:stCondLst>
                                  <p:childTnLst>
                                    <p:anim calcmode="lin" valueType="num">
                                      <p:cBhvr>
                                        <p:cTn id="120" dur="500"/>
                                        <p:tgtEl>
                                          <p:spTgt spid="15"/>
                                        </p:tgtEl>
                                        <p:attrNameLst>
                                          <p:attrName>ppt_w</p:attrName>
                                        </p:attrNameLst>
                                      </p:cBhvr>
                                      <p:tavLst>
                                        <p:tav tm="0">
                                          <p:val>
                                            <p:strVal val="ppt_w"/>
                                          </p:val>
                                        </p:tav>
                                        <p:tav tm="100000">
                                          <p:val>
                                            <p:fltVal val="0"/>
                                          </p:val>
                                        </p:tav>
                                      </p:tavLst>
                                    </p:anim>
                                    <p:anim calcmode="lin" valueType="num">
                                      <p:cBhvr>
                                        <p:cTn id="121" dur="500"/>
                                        <p:tgtEl>
                                          <p:spTgt spid="15"/>
                                        </p:tgtEl>
                                        <p:attrNameLst>
                                          <p:attrName>ppt_h</p:attrName>
                                        </p:attrNameLst>
                                      </p:cBhvr>
                                      <p:tavLst>
                                        <p:tav tm="0">
                                          <p:val>
                                            <p:strVal val="ppt_h"/>
                                          </p:val>
                                        </p:tav>
                                        <p:tav tm="100000">
                                          <p:val>
                                            <p:fltVal val="0"/>
                                          </p:val>
                                        </p:tav>
                                      </p:tavLst>
                                    </p:anim>
                                    <p:animEffect transition="out" filter="fade">
                                      <p:cBhvr>
                                        <p:cTn id="122" dur="500"/>
                                        <p:tgtEl>
                                          <p:spTgt spid="15"/>
                                        </p:tgtEl>
                                      </p:cBhvr>
                                    </p:animEffect>
                                    <p:set>
                                      <p:cBhvr>
                                        <p:cTn id="123" dur="1" fill="hold">
                                          <p:stCondLst>
                                            <p:cond delay="499"/>
                                          </p:stCondLst>
                                        </p:cTn>
                                        <p:tgtEl>
                                          <p:spTgt spid="15"/>
                                        </p:tgtEl>
                                        <p:attrNameLst>
                                          <p:attrName>style.visibility</p:attrName>
                                        </p:attrNameLst>
                                      </p:cBhvr>
                                      <p:to>
                                        <p:strVal val="hidden"/>
                                      </p:to>
                                    </p:set>
                                  </p:childTnLst>
                                </p:cTn>
                              </p:par>
                            </p:childTnLst>
                          </p:cTn>
                        </p:par>
                        <p:par>
                          <p:cTn id="124" fill="hold">
                            <p:stCondLst>
                              <p:cond delay="2500"/>
                            </p:stCondLst>
                            <p:childTnLst>
                              <p:par>
                                <p:cTn id="125" presetID="55" presetClass="exit" presetSubtype="0" fill="hold" nodeType="afterEffect">
                                  <p:stCondLst>
                                    <p:cond delay="0"/>
                                  </p:stCondLst>
                                  <p:childTnLst>
                                    <p:anim calcmode="lin" valueType="num">
                                      <p:cBhvr>
                                        <p:cTn id="126" dur="1000"/>
                                        <p:tgtEl>
                                          <p:spTgt spid="9"/>
                                        </p:tgtEl>
                                        <p:attrNameLst>
                                          <p:attrName>ppt_w</p:attrName>
                                        </p:attrNameLst>
                                      </p:cBhvr>
                                      <p:tavLst>
                                        <p:tav tm="0">
                                          <p:val>
                                            <p:strVal val="ppt_w"/>
                                          </p:val>
                                        </p:tav>
                                        <p:tav tm="100000">
                                          <p:val>
                                            <p:strVal val="ppt_w*0.70"/>
                                          </p:val>
                                        </p:tav>
                                      </p:tavLst>
                                    </p:anim>
                                    <p:anim calcmode="lin" valueType="num">
                                      <p:cBhvr>
                                        <p:cTn id="127" dur="1000"/>
                                        <p:tgtEl>
                                          <p:spTgt spid="9"/>
                                        </p:tgtEl>
                                        <p:attrNameLst>
                                          <p:attrName>ppt_h</p:attrName>
                                        </p:attrNameLst>
                                      </p:cBhvr>
                                      <p:tavLst>
                                        <p:tav tm="0">
                                          <p:val>
                                            <p:strVal val="ppt_h"/>
                                          </p:val>
                                        </p:tav>
                                        <p:tav tm="100000">
                                          <p:val>
                                            <p:strVal val="ppt_h"/>
                                          </p:val>
                                        </p:tav>
                                      </p:tavLst>
                                    </p:anim>
                                    <p:animEffect transition="out" filter="fade">
                                      <p:cBhvr>
                                        <p:cTn id="128" dur="1000"/>
                                        <p:tgtEl>
                                          <p:spTgt spid="9"/>
                                        </p:tgtEl>
                                      </p:cBhvr>
                                    </p:animEffect>
                                    <p:set>
                                      <p:cBhvr>
                                        <p:cTn id="129" dur="1" fill="hold">
                                          <p:stCondLst>
                                            <p:cond delay="999"/>
                                          </p:stCondLst>
                                        </p:cTn>
                                        <p:tgtEl>
                                          <p:spTgt spid="9"/>
                                        </p:tgtEl>
                                        <p:attrNameLst>
                                          <p:attrName>style.visibility</p:attrName>
                                        </p:attrNameLst>
                                      </p:cBhvr>
                                      <p:to>
                                        <p:strVal val="hidden"/>
                                      </p:to>
                                    </p:set>
                                  </p:childTnLst>
                                </p:cTn>
                              </p:par>
                              <p:par>
                                <p:cTn id="130" presetID="55" presetClass="exit" presetSubtype="0" fill="hold" nodeType="withEffect">
                                  <p:stCondLst>
                                    <p:cond delay="0"/>
                                  </p:stCondLst>
                                  <p:childTnLst>
                                    <p:anim calcmode="lin" valueType="num">
                                      <p:cBhvr>
                                        <p:cTn id="131" dur="1000"/>
                                        <p:tgtEl>
                                          <p:spTgt spid="10"/>
                                        </p:tgtEl>
                                        <p:attrNameLst>
                                          <p:attrName>ppt_w</p:attrName>
                                        </p:attrNameLst>
                                      </p:cBhvr>
                                      <p:tavLst>
                                        <p:tav tm="0">
                                          <p:val>
                                            <p:strVal val="ppt_w"/>
                                          </p:val>
                                        </p:tav>
                                        <p:tav tm="100000">
                                          <p:val>
                                            <p:strVal val="ppt_w*0.70"/>
                                          </p:val>
                                        </p:tav>
                                      </p:tavLst>
                                    </p:anim>
                                    <p:anim calcmode="lin" valueType="num">
                                      <p:cBhvr>
                                        <p:cTn id="132" dur="1000"/>
                                        <p:tgtEl>
                                          <p:spTgt spid="10"/>
                                        </p:tgtEl>
                                        <p:attrNameLst>
                                          <p:attrName>ppt_h</p:attrName>
                                        </p:attrNameLst>
                                      </p:cBhvr>
                                      <p:tavLst>
                                        <p:tav tm="0">
                                          <p:val>
                                            <p:strVal val="ppt_h"/>
                                          </p:val>
                                        </p:tav>
                                        <p:tav tm="100000">
                                          <p:val>
                                            <p:strVal val="ppt_h"/>
                                          </p:val>
                                        </p:tav>
                                      </p:tavLst>
                                    </p:anim>
                                    <p:animEffect transition="out" filter="fade">
                                      <p:cBhvr>
                                        <p:cTn id="133" dur="1000"/>
                                        <p:tgtEl>
                                          <p:spTgt spid="10"/>
                                        </p:tgtEl>
                                      </p:cBhvr>
                                    </p:animEffect>
                                    <p:set>
                                      <p:cBhvr>
                                        <p:cTn id="134" dur="1" fill="hold">
                                          <p:stCondLst>
                                            <p:cond delay="999"/>
                                          </p:stCondLst>
                                        </p:cTn>
                                        <p:tgtEl>
                                          <p:spTgt spid="10"/>
                                        </p:tgtEl>
                                        <p:attrNameLst>
                                          <p:attrName>style.visibility</p:attrName>
                                        </p:attrNameLst>
                                      </p:cBhvr>
                                      <p:to>
                                        <p:strVal val="hidden"/>
                                      </p:to>
                                    </p:set>
                                  </p:childTnLst>
                                </p:cTn>
                              </p:par>
                              <p:par>
                                <p:cTn id="135" presetID="55" presetClass="exit" presetSubtype="0" fill="hold" nodeType="withEffect">
                                  <p:stCondLst>
                                    <p:cond delay="0"/>
                                  </p:stCondLst>
                                  <p:childTnLst>
                                    <p:anim calcmode="lin" valueType="num">
                                      <p:cBhvr>
                                        <p:cTn id="136" dur="1000"/>
                                        <p:tgtEl>
                                          <p:spTgt spid="13"/>
                                        </p:tgtEl>
                                        <p:attrNameLst>
                                          <p:attrName>ppt_w</p:attrName>
                                        </p:attrNameLst>
                                      </p:cBhvr>
                                      <p:tavLst>
                                        <p:tav tm="0">
                                          <p:val>
                                            <p:strVal val="ppt_w"/>
                                          </p:val>
                                        </p:tav>
                                        <p:tav tm="100000">
                                          <p:val>
                                            <p:strVal val="ppt_w*0.70"/>
                                          </p:val>
                                        </p:tav>
                                      </p:tavLst>
                                    </p:anim>
                                    <p:anim calcmode="lin" valueType="num">
                                      <p:cBhvr>
                                        <p:cTn id="137" dur="1000"/>
                                        <p:tgtEl>
                                          <p:spTgt spid="13"/>
                                        </p:tgtEl>
                                        <p:attrNameLst>
                                          <p:attrName>ppt_h</p:attrName>
                                        </p:attrNameLst>
                                      </p:cBhvr>
                                      <p:tavLst>
                                        <p:tav tm="0">
                                          <p:val>
                                            <p:strVal val="ppt_h"/>
                                          </p:val>
                                        </p:tav>
                                        <p:tav tm="100000">
                                          <p:val>
                                            <p:strVal val="ppt_h"/>
                                          </p:val>
                                        </p:tav>
                                      </p:tavLst>
                                    </p:anim>
                                    <p:animEffect transition="out" filter="fade">
                                      <p:cBhvr>
                                        <p:cTn id="138" dur="1000"/>
                                        <p:tgtEl>
                                          <p:spTgt spid="13"/>
                                        </p:tgtEl>
                                      </p:cBhvr>
                                    </p:animEffect>
                                    <p:set>
                                      <p:cBhvr>
                                        <p:cTn id="139" dur="1" fill="hold">
                                          <p:stCondLst>
                                            <p:cond delay="999"/>
                                          </p:stCondLst>
                                        </p:cTn>
                                        <p:tgtEl>
                                          <p:spTgt spid="13"/>
                                        </p:tgtEl>
                                        <p:attrNameLst>
                                          <p:attrName>style.visibility</p:attrName>
                                        </p:attrNameLst>
                                      </p:cBhvr>
                                      <p:to>
                                        <p:strVal val="hidden"/>
                                      </p:to>
                                    </p:set>
                                  </p:childTnLst>
                                </p:cTn>
                              </p:par>
                            </p:childTnLst>
                          </p:cTn>
                        </p:par>
                        <p:par>
                          <p:cTn id="140" fill="hold">
                            <p:stCondLst>
                              <p:cond delay="3500"/>
                            </p:stCondLst>
                            <p:childTnLst>
                              <p:par>
                                <p:cTn id="141" presetID="7" presetClass="exit" presetSubtype="2" fill="hold" grpId="1" nodeType="afterEffect">
                                  <p:stCondLst>
                                    <p:cond delay="0"/>
                                  </p:stCondLst>
                                  <p:childTnLst>
                                    <p:anim calcmode="lin" valueType="num">
                                      <p:cBhvr additive="base">
                                        <p:cTn id="142" dur="2000"/>
                                        <p:tgtEl>
                                          <p:spTgt spid="11"/>
                                        </p:tgtEl>
                                        <p:attrNameLst>
                                          <p:attrName>ppt_x</p:attrName>
                                        </p:attrNameLst>
                                      </p:cBhvr>
                                      <p:tavLst>
                                        <p:tav tm="0">
                                          <p:val>
                                            <p:strVal val="ppt_x"/>
                                          </p:val>
                                        </p:tav>
                                        <p:tav tm="100000">
                                          <p:val>
                                            <p:strVal val="1+ppt_w/2"/>
                                          </p:val>
                                        </p:tav>
                                      </p:tavLst>
                                    </p:anim>
                                    <p:anim calcmode="lin" valueType="num">
                                      <p:cBhvr additive="base">
                                        <p:cTn id="143" dur="2000"/>
                                        <p:tgtEl>
                                          <p:spTgt spid="11"/>
                                        </p:tgtEl>
                                        <p:attrNameLst>
                                          <p:attrName>ppt_y</p:attrName>
                                        </p:attrNameLst>
                                      </p:cBhvr>
                                      <p:tavLst>
                                        <p:tav tm="0">
                                          <p:val>
                                            <p:strVal val="ppt_y"/>
                                          </p:val>
                                        </p:tav>
                                        <p:tav tm="100000">
                                          <p:val>
                                            <p:strVal val="ppt_y"/>
                                          </p:val>
                                        </p:tav>
                                      </p:tavLst>
                                    </p:anim>
                                    <p:set>
                                      <p:cBhvr>
                                        <p:cTn id="144" dur="1" fill="hold">
                                          <p:stCondLst>
                                            <p:cond delay="1999"/>
                                          </p:stCondLst>
                                        </p:cTn>
                                        <p:tgtEl>
                                          <p:spTgt spid="11"/>
                                        </p:tgtEl>
                                        <p:attrNameLst>
                                          <p:attrName>style.visibility</p:attrName>
                                        </p:attrNameLst>
                                      </p:cBhvr>
                                      <p:to>
                                        <p:strVal val="hidden"/>
                                      </p:to>
                                    </p:set>
                                  </p:childTnLst>
                                </p:cTn>
                              </p:par>
                              <p:par>
                                <p:cTn id="145" presetID="7" presetClass="exit" presetSubtype="8" fill="hold" grpId="1" nodeType="withEffect">
                                  <p:stCondLst>
                                    <p:cond delay="0"/>
                                  </p:stCondLst>
                                  <p:childTnLst>
                                    <p:anim calcmode="lin" valueType="num">
                                      <p:cBhvr additive="base">
                                        <p:cTn id="146" dur="2000"/>
                                        <p:tgtEl>
                                          <p:spTgt spid="14"/>
                                        </p:tgtEl>
                                        <p:attrNameLst>
                                          <p:attrName>ppt_x</p:attrName>
                                        </p:attrNameLst>
                                      </p:cBhvr>
                                      <p:tavLst>
                                        <p:tav tm="0">
                                          <p:val>
                                            <p:strVal val="ppt_x"/>
                                          </p:val>
                                        </p:tav>
                                        <p:tav tm="100000">
                                          <p:val>
                                            <p:strVal val="0-ppt_w/2"/>
                                          </p:val>
                                        </p:tav>
                                      </p:tavLst>
                                    </p:anim>
                                    <p:anim calcmode="lin" valueType="num">
                                      <p:cBhvr additive="base">
                                        <p:cTn id="147" dur="2000"/>
                                        <p:tgtEl>
                                          <p:spTgt spid="14"/>
                                        </p:tgtEl>
                                        <p:attrNameLst>
                                          <p:attrName>ppt_y</p:attrName>
                                        </p:attrNameLst>
                                      </p:cBhvr>
                                      <p:tavLst>
                                        <p:tav tm="0">
                                          <p:val>
                                            <p:strVal val="ppt_y"/>
                                          </p:val>
                                        </p:tav>
                                        <p:tav tm="100000">
                                          <p:val>
                                            <p:strVal val="ppt_y"/>
                                          </p:val>
                                        </p:tav>
                                      </p:tavLst>
                                    </p:anim>
                                    <p:set>
                                      <p:cBhvr>
                                        <p:cTn id="148"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12" grpId="0"/>
      <p:bldP spid="11" grpId="0"/>
      <p:bldP spid="11" grpId="1"/>
      <p:bldP spid="14" grpId="0"/>
      <p:bldP spid="14" grpId="1"/>
      <p:bldP spid="15" grpId="0" animBg="1"/>
      <p:bldP spid="15" grpId="2" animBg="1"/>
      <p:bldP spid="16" grpId="0" animBg="1"/>
      <p:bldP spid="16" grpId="2" animBg="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enviro2b.com/wp-content/uploads/2009/08/centrale-solaire_lieberose.JPG"/>
          <p:cNvPicPr>
            <a:picLocks noChangeAspect="1" noChangeArrowheads="1"/>
          </p:cNvPicPr>
          <p:nvPr/>
        </p:nvPicPr>
        <p:blipFill>
          <a:blip r:embed="rId2" cstate="print"/>
          <a:srcRect/>
          <a:stretch>
            <a:fillRect/>
          </a:stretch>
        </p:blipFill>
        <p:spPr bwMode="auto">
          <a:xfrm>
            <a:off x="285720" y="1142984"/>
            <a:ext cx="8501090" cy="5055824"/>
          </a:xfrm>
          <a:prstGeom prst="rect">
            <a:avLst/>
          </a:prstGeom>
          <a:noFill/>
        </p:spPr>
      </p:pic>
      <p:sp>
        <p:nvSpPr>
          <p:cNvPr id="2" name="Rectangle 1"/>
          <p:cNvSpPr/>
          <p:nvPr/>
        </p:nvSpPr>
        <p:spPr>
          <a:xfrm>
            <a:off x="0" y="-119921"/>
            <a:ext cx="9144000" cy="8342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0" y="6156960"/>
            <a:ext cx="9144000" cy="701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11907" y="6248708"/>
            <a:ext cx="5361469" cy="523220"/>
          </a:xfrm>
          <a:prstGeom prst="rect">
            <a:avLst/>
          </a:prstGeom>
          <a:noFill/>
        </p:spPr>
        <p:txBody>
          <a:bodyPr wrap="none" rtlCol="0">
            <a:spAutoFit/>
          </a:bodyPr>
          <a:lstStyle/>
          <a:p>
            <a:pPr algn="ctr"/>
            <a:r>
              <a:rPr lang="fr-FR" sz="2800" b="1" i="1" u="sng" dirty="0" err="1" smtClean="0">
                <a:solidFill>
                  <a:schemeClr val="bg1"/>
                </a:solidFill>
              </a:rPr>
              <a:t>Atomenergie</a:t>
            </a:r>
            <a:r>
              <a:rPr lang="fr-FR" sz="2800" b="1" i="1" u="sng" dirty="0" smtClean="0">
                <a:solidFill>
                  <a:schemeClr val="bg1"/>
                </a:solidFill>
              </a:rPr>
              <a:t> </a:t>
            </a:r>
            <a:r>
              <a:rPr lang="fr-FR" sz="2800" b="1" i="1" u="sng" dirty="0" err="1" smtClean="0">
                <a:solidFill>
                  <a:schemeClr val="bg1"/>
                </a:solidFill>
              </a:rPr>
              <a:t>und</a:t>
            </a:r>
            <a:r>
              <a:rPr lang="fr-FR" sz="2800" b="1" i="1" u="sng" dirty="0" smtClean="0">
                <a:solidFill>
                  <a:schemeClr val="bg1"/>
                </a:solidFill>
              </a:rPr>
              <a:t> </a:t>
            </a:r>
            <a:r>
              <a:rPr lang="fr-FR" sz="2800" b="1" i="1" u="sng" dirty="0" err="1" smtClean="0">
                <a:solidFill>
                  <a:schemeClr val="bg1"/>
                </a:solidFill>
              </a:rPr>
              <a:t>ihre</a:t>
            </a:r>
            <a:r>
              <a:rPr lang="fr-FR" sz="2800" b="1" i="1" u="sng" dirty="0" smtClean="0">
                <a:solidFill>
                  <a:schemeClr val="bg1"/>
                </a:solidFill>
              </a:rPr>
              <a:t> </a:t>
            </a:r>
            <a:r>
              <a:rPr lang="fr-FR" sz="2800" b="1" i="1" u="sng" dirty="0" err="1" smtClean="0">
                <a:solidFill>
                  <a:schemeClr val="bg1"/>
                </a:solidFill>
              </a:rPr>
              <a:t>Alternativen</a:t>
            </a:r>
            <a:endParaRPr lang="fr-FR" sz="2800" b="1" i="1" u="sng" dirty="0">
              <a:solidFill>
                <a:schemeClr val="bg1"/>
              </a:solidFill>
            </a:endParaRPr>
          </a:p>
        </p:txBody>
      </p:sp>
      <p:sp>
        <p:nvSpPr>
          <p:cNvPr id="5" name="ZoneTexte 4"/>
          <p:cNvSpPr txBox="1"/>
          <p:nvPr/>
        </p:nvSpPr>
        <p:spPr>
          <a:xfrm>
            <a:off x="5659542" y="6074591"/>
            <a:ext cx="3444148" cy="830997"/>
          </a:xfrm>
          <a:prstGeom prst="rect">
            <a:avLst/>
          </a:prstGeom>
          <a:noFill/>
        </p:spPr>
        <p:txBody>
          <a:bodyPr wrap="none" rtlCol="0">
            <a:spAutoFit/>
          </a:bodyPr>
          <a:lstStyle/>
          <a:p>
            <a:r>
              <a:rPr lang="fr-FR" sz="1600" b="1" i="1" u="sng" dirty="0" smtClean="0">
                <a:solidFill>
                  <a:srgbClr val="FF0000"/>
                </a:solidFill>
              </a:rPr>
              <a:t>II/ Die </a:t>
            </a:r>
            <a:r>
              <a:rPr lang="fr-FR" sz="1600" b="1" i="1" u="sng" dirty="0" err="1" smtClean="0">
                <a:solidFill>
                  <a:srgbClr val="FF0000"/>
                </a:solidFill>
              </a:rPr>
              <a:t>neue</a:t>
            </a:r>
            <a:r>
              <a:rPr lang="fr-FR" sz="1600" b="1" i="1" u="sng" dirty="0" smtClean="0">
                <a:solidFill>
                  <a:srgbClr val="FF0000"/>
                </a:solidFill>
              </a:rPr>
              <a:t> Energie: </a:t>
            </a:r>
          </a:p>
          <a:p>
            <a:r>
              <a:rPr lang="fr-FR" sz="1600" b="1" i="1" u="sng" dirty="0" smtClean="0">
                <a:solidFill>
                  <a:srgbClr val="FF0000"/>
                </a:solidFill>
              </a:rPr>
              <a:t>seine </a:t>
            </a:r>
            <a:r>
              <a:rPr lang="fr-FR" sz="1600" b="1" i="1" u="sng" dirty="0" err="1" smtClean="0">
                <a:solidFill>
                  <a:srgbClr val="FF0000"/>
                </a:solidFill>
              </a:rPr>
              <a:t>Versperchen</a:t>
            </a:r>
            <a:r>
              <a:rPr lang="fr-FR" sz="1600" b="1" i="1" u="sng" dirty="0" smtClean="0">
                <a:solidFill>
                  <a:srgbClr val="FF0000"/>
                </a:solidFill>
              </a:rPr>
              <a:t> </a:t>
            </a:r>
            <a:r>
              <a:rPr lang="fr-FR" sz="1600" b="1" i="1" u="sng" dirty="0" err="1" smtClean="0">
                <a:solidFill>
                  <a:srgbClr val="FF0000"/>
                </a:solidFill>
              </a:rPr>
              <a:t>für</a:t>
            </a:r>
            <a:r>
              <a:rPr lang="fr-FR" sz="1600" b="1" i="1" u="sng" dirty="0" smtClean="0">
                <a:solidFill>
                  <a:srgbClr val="FF0000"/>
                </a:solidFill>
              </a:rPr>
              <a:t> die </a:t>
            </a:r>
            <a:r>
              <a:rPr lang="fr-FR" sz="1600" b="1" i="1" u="sng" dirty="0" err="1" smtClean="0">
                <a:solidFill>
                  <a:srgbClr val="FF0000"/>
                </a:solidFill>
              </a:rPr>
              <a:t>Zukunft</a:t>
            </a:r>
            <a:r>
              <a:rPr lang="fr-FR" sz="1600" b="1" i="1" u="sng" dirty="0" smtClean="0">
                <a:solidFill>
                  <a:srgbClr val="FF0000"/>
                </a:solidFill>
              </a:rPr>
              <a:t> </a:t>
            </a:r>
            <a:r>
              <a:rPr lang="fr-FR" sz="1600" b="1" i="1" u="sng" dirty="0" err="1" smtClean="0">
                <a:solidFill>
                  <a:srgbClr val="FF0000"/>
                </a:solidFill>
              </a:rPr>
              <a:t>und</a:t>
            </a:r>
            <a:r>
              <a:rPr lang="fr-FR" sz="1600" b="1" i="1" u="sng" dirty="0" smtClean="0">
                <a:solidFill>
                  <a:srgbClr val="FF0000"/>
                </a:solidFill>
              </a:rPr>
              <a:t> </a:t>
            </a:r>
          </a:p>
          <a:p>
            <a:r>
              <a:rPr lang="fr-FR" sz="1600" b="1" i="1" u="sng" dirty="0" smtClean="0">
                <a:solidFill>
                  <a:srgbClr val="FF0000"/>
                </a:solidFill>
              </a:rPr>
              <a:t>seine </a:t>
            </a:r>
            <a:r>
              <a:rPr lang="fr-FR" sz="1600" b="1" i="1" u="sng" dirty="0" err="1" smtClean="0">
                <a:solidFill>
                  <a:srgbClr val="FF0000"/>
                </a:solidFill>
              </a:rPr>
              <a:t>Nachteile</a:t>
            </a:r>
            <a:r>
              <a:rPr lang="fr-FR" sz="1600" b="1" i="1" u="sng" dirty="0" smtClean="0">
                <a:solidFill>
                  <a:srgbClr val="FF0000"/>
                </a:solidFill>
              </a:rPr>
              <a:t> </a:t>
            </a:r>
            <a:r>
              <a:rPr lang="fr-FR" sz="1600" b="1" i="1" u="sng" dirty="0" err="1" smtClean="0">
                <a:solidFill>
                  <a:srgbClr val="FF0000"/>
                </a:solidFill>
              </a:rPr>
              <a:t>für</a:t>
            </a:r>
            <a:r>
              <a:rPr lang="fr-FR" sz="1600" b="1" i="1" u="sng" dirty="0" smtClean="0">
                <a:solidFill>
                  <a:srgbClr val="FF0000"/>
                </a:solidFill>
              </a:rPr>
              <a:t> die </a:t>
            </a:r>
            <a:r>
              <a:rPr lang="fr-FR" sz="1600" b="1" i="1" u="sng" dirty="0" err="1" smtClean="0">
                <a:solidFill>
                  <a:srgbClr val="FF0000"/>
                </a:solidFill>
              </a:rPr>
              <a:t>Entwiklung</a:t>
            </a:r>
            <a:endParaRPr lang="fr-FR" sz="1600" b="1" i="1" u="sng" dirty="0" smtClean="0">
              <a:solidFill>
                <a:srgbClr val="FF0000"/>
              </a:solidFill>
            </a:endParaRPr>
          </a:p>
        </p:txBody>
      </p:sp>
      <p:sp>
        <p:nvSpPr>
          <p:cNvPr id="6" name="ZoneTexte 5"/>
          <p:cNvSpPr txBox="1"/>
          <p:nvPr/>
        </p:nvSpPr>
        <p:spPr>
          <a:xfrm>
            <a:off x="6211274" y="-55418"/>
            <a:ext cx="2975238" cy="830997"/>
          </a:xfrm>
          <a:prstGeom prst="rect">
            <a:avLst/>
          </a:prstGeom>
          <a:noFill/>
        </p:spPr>
        <p:txBody>
          <a:bodyPr wrap="none" rtlCol="0">
            <a:spAutoFit/>
          </a:bodyPr>
          <a:lstStyle/>
          <a:p>
            <a:r>
              <a:rPr lang="fr-FR" sz="1600" b="1" i="1" u="sng" dirty="0" smtClean="0">
                <a:solidFill>
                  <a:srgbClr val="FF0000"/>
                </a:solidFill>
              </a:rPr>
              <a:t>II/ Les nouvelles énergies  : </a:t>
            </a:r>
          </a:p>
          <a:p>
            <a:r>
              <a:rPr lang="fr-FR" sz="1600" b="1" i="1" u="sng" dirty="0" smtClean="0">
                <a:solidFill>
                  <a:srgbClr val="FF0000"/>
                </a:solidFill>
              </a:rPr>
              <a:t>leurs promesses pour l’avenir </a:t>
            </a:r>
          </a:p>
          <a:p>
            <a:r>
              <a:rPr lang="fr-FR" sz="1600" b="1" i="1" u="sng" dirty="0" smtClean="0">
                <a:solidFill>
                  <a:srgbClr val="FF0000"/>
                </a:solidFill>
              </a:rPr>
              <a:t>et leurs freins au développement</a:t>
            </a:r>
          </a:p>
        </p:txBody>
      </p:sp>
      <p:sp>
        <p:nvSpPr>
          <p:cNvPr id="7" name="ZoneTexte 6"/>
          <p:cNvSpPr txBox="1"/>
          <p:nvPr/>
        </p:nvSpPr>
        <p:spPr>
          <a:xfrm>
            <a:off x="-31706" y="35607"/>
            <a:ext cx="4747646" cy="523220"/>
          </a:xfrm>
          <a:prstGeom prst="rect">
            <a:avLst/>
          </a:prstGeom>
          <a:noFill/>
        </p:spPr>
        <p:txBody>
          <a:bodyPr wrap="none" rtlCol="0">
            <a:spAutoFit/>
          </a:bodyPr>
          <a:lstStyle/>
          <a:p>
            <a:pPr algn="ctr"/>
            <a:r>
              <a:rPr lang="fr-FR" sz="2800" b="1" i="1" u="sng" dirty="0" smtClean="0">
                <a:solidFill>
                  <a:schemeClr val="bg1"/>
                </a:solidFill>
              </a:rPr>
              <a:t>Le nucléaire et ses alternatives</a:t>
            </a:r>
            <a:endParaRPr lang="fr-FR" sz="2800" b="1" i="1" u="sng" dirty="0">
              <a:solidFill>
                <a:schemeClr val="bg1"/>
              </a:solidFill>
            </a:endParaRPr>
          </a:p>
        </p:txBody>
      </p:sp>
      <p:sp>
        <p:nvSpPr>
          <p:cNvPr id="8" name="ZoneTexte 7"/>
          <p:cNvSpPr txBox="1"/>
          <p:nvPr/>
        </p:nvSpPr>
        <p:spPr>
          <a:xfrm>
            <a:off x="0" y="714356"/>
            <a:ext cx="2225481" cy="400110"/>
          </a:xfrm>
          <a:prstGeom prst="rect">
            <a:avLst/>
          </a:prstGeom>
          <a:noFill/>
        </p:spPr>
        <p:txBody>
          <a:bodyPr wrap="none" rtlCol="0">
            <a:spAutoFit/>
          </a:bodyPr>
          <a:lstStyle/>
          <a:p>
            <a:r>
              <a:rPr lang="fr-FR" sz="2000" b="1" dirty="0" smtClean="0">
                <a:solidFill>
                  <a:schemeClr val="tx1">
                    <a:lumMod val="95000"/>
                    <a:lumOff val="5000"/>
                  </a:schemeClr>
                </a:solidFill>
              </a:rPr>
              <a:t>b)  L’énergie solaire</a:t>
            </a:r>
          </a:p>
        </p:txBody>
      </p:sp>
      <p:sp>
        <p:nvSpPr>
          <p:cNvPr id="9" name="ZoneTexte 8"/>
          <p:cNvSpPr txBox="1"/>
          <p:nvPr/>
        </p:nvSpPr>
        <p:spPr>
          <a:xfrm>
            <a:off x="7346200" y="714356"/>
            <a:ext cx="1797800" cy="400110"/>
          </a:xfrm>
          <a:prstGeom prst="rect">
            <a:avLst/>
          </a:prstGeom>
          <a:noFill/>
        </p:spPr>
        <p:txBody>
          <a:bodyPr wrap="none" rtlCol="0">
            <a:spAutoFit/>
          </a:bodyPr>
          <a:lstStyle/>
          <a:p>
            <a:r>
              <a:rPr lang="fr-FR" sz="2000" b="1" dirty="0" smtClean="0">
                <a:solidFill>
                  <a:schemeClr val="tx1">
                    <a:lumMod val="95000"/>
                    <a:lumOff val="5000"/>
                  </a:schemeClr>
                </a:solidFill>
              </a:rPr>
              <a:t>b) </a:t>
            </a:r>
            <a:r>
              <a:rPr lang="fr-FR" sz="2000" b="1" dirty="0" err="1" smtClean="0">
                <a:solidFill>
                  <a:schemeClr val="tx1">
                    <a:lumMod val="95000"/>
                    <a:lumOff val="5000"/>
                  </a:schemeClr>
                </a:solidFill>
              </a:rPr>
              <a:t>Solarenergie</a:t>
            </a:r>
            <a:endParaRPr lang="fr-FR" sz="2000" b="1" dirty="0" smtClean="0">
              <a:solidFill>
                <a:schemeClr val="tx1">
                  <a:lumMod val="95000"/>
                  <a:lumOff val="5000"/>
                </a:schemeClr>
              </a:solidFill>
            </a:endParaRPr>
          </a:p>
        </p:txBody>
      </p:sp>
      <p:pic>
        <p:nvPicPr>
          <p:cNvPr id="1026" name="Picture 2" descr="http://www2.cnrs.fr/sites/thema/image/schema_photopile_600.jpg"/>
          <p:cNvPicPr>
            <a:picLocks noChangeAspect="1" noChangeArrowheads="1"/>
          </p:cNvPicPr>
          <p:nvPr/>
        </p:nvPicPr>
        <p:blipFill>
          <a:blip r:embed="rId3" cstate="print"/>
          <a:srcRect/>
          <a:stretch>
            <a:fillRect/>
          </a:stretch>
        </p:blipFill>
        <p:spPr bwMode="auto">
          <a:xfrm>
            <a:off x="3429000" y="2857496"/>
            <a:ext cx="5715000" cy="3286126"/>
          </a:xfrm>
          <a:prstGeom prst="rect">
            <a:avLst/>
          </a:prstGeom>
          <a:noFill/>
        </p:spPr>
      </p:pic>
      <p:pic>
        <p:nvPicPr>
          <p:cNvPr id="1028" name="Picture 4" descr="http://www.mediapart.fr/files/Solar_cell.png"/>
          <p:cNvPicPr>
            <a:picLocks noChangeAspect="1" noChangeArrowheads="1"/>
          </p:cNvPicPr>
          <p:nvPr/>
        </p:nvPicPr>
        <p:blipFill>
          <a:blip r:embed="rId4" cstate="print"/>
          <a:srcRect/>
          <a:stretch>
            <a:fillRect/>
          </a:stretch>
        </p:blipFill>
        <p:spPr bwMode="auto">
          <a:xfrm>
            <a:off x="0" y="3143248"/>
            <a:ext cx="3248025" cy="2905125"/>
          </a:xfrm>
          <a:prstGeom prst="rect">
            <a:avLst/>
          </a:prstGeom>
          <a:noFill/>
        </p:spPr>
      </p:pic>
      <p:sp>
        <p:nvSpPr>
          <p:cNvPr id="13" name="ZoneTexte 12"/>
          <p:cNvSpPr txBox="1"/>
          <p:nvPr/>
        </p:nvSpPr>
        <p:spPr>
          <a:xfrm>
            <a:off x="3071802" y="1285860"/>
            <a:ext cx="2546210" cy="369332"/>
          </a:xfrm>
          <a:prstGeom prst="rect">
            <a:avLst/>
          </a:prstGeom>
          <a:noFill/>
        </p:spPr>
        <p:txBody>
          <a:bodyPr wrap="none" rtlCol="0">
            <a:spAutoFit/>
          </a:bodyPr>
          <a:lstStyle/>
          <a:p>
            <a:r>
              <a:rPr lang="fr-FR" dirty="0" err="1" smtClean="0"/>
              <a:t>Solarkraft</a:t>
            </a:r>
            <a:r>
              <a:rPr lang="fr-FR" dirty="0" smtClean="0"/>
              <a:t> in </a:t>
            </a:r>
            <a:r>
              <a:rPr lang="fr-FR" dirty="0" err="1" smtClean="0"/>
              <a:t>Deutschland</a:t>
            </a:r>
            <a:endParaRPr lang="fr-FR" dirty="0"/>
          </a:p>
        </p:txBody>
      </p:sp>
      <p:sp>
        <p:nvSpPr>
          <p:cNvPr id="14" name="Rectangle 13"/>
          <p:cNvSpPr/>
          <p:nvPr/>
        </p:nvSpPr>
        <p:spPr>
          <a:xfrm>
            <a:off x="1387115" y="2032297"/>
            <a:ext cx="6191320" cy="416677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428728" y="2071678"/>
            <a:ext cx="6139860" cy="4088419"/>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ZoneTexte 15"/>
          <p:cNvSpPr txBox="1"/>
          <p:nvPr/>
        </p:nvSpPr>
        <p:spPr>
          <a:xfrm>
            <a:off x="1571604" y="2214554"/>
            <a:ext cx="2158155" cy="369332"/>
          </a:xfrm>
          <a:prstGeom prst="rect">
            <a:avLst/>
          </a:prstGeom>
          <a:noFill/>
        </p:spPr>
        <p:txBody>
          <a:bodyPr wrap="none" rtlCol="0">
            <a:spAutoFit/>
          </a:bodyPr>
          <a:lstStyle/>
          <a:p>
            <a:r>
              <a:rPr lang="fr-FR" dirty="0" smtClean="0">
                <a:solidFill>
                  <a:schemeClr val="bg1"/>
                </a:solidFill>
              </a:rPr>
              <a:t>- Durée de vie 35 ans</a:t>
            </a:r>
            <a:endParaRPr lang="fr-FR" dirty="0">
              <a:solidFill>
                <a:schemeClr val="bg1"/>
              </a:solidFill>
            </a:endParaRPr>
          </a:p>
        </p:txBody>
      </p:sp>
      <p:sp>
        <p:nvSpPr>
          <p:cNvPr id="17" name="ZoneTexte 16"/>
          <p:cNvSpPr txBox="1"/>
          <p:nvPr/>
        </p:nvSpPr>
        <p:spPr>
          <a:xfrm>
            <a:off x="1500166" y="2714620"/>
            <a:ext cx="6021841" cy="923330"/>
          </a:xfrm>
          <a:prstGeom prst="rect">
            <a:avLst/>
          </a:prstGeom>
          <a:noFill/>
        </p:spPr>
        <p:txBody>
          <a:bodyPr wrap="none" rtlCol="0">
            <a:spAutoFit/>
          </a:bodyPr>
          <a:lstStyle/>
          <a:p>
            <a:pPr>
              <a:buFontTx/>
              <a:buChar char="-"/>
            </a:pPr>
            <a:r>
              <a:rPr lang="fr-FR" dirty="0" smtClean="0">
                <a:solidFill>
                  <a:schemeClr val="bg1"/>
                </a:solidFill>
              </a:rPr>
              <a:t> De toutes les énergies, le KWH solaire est de loin le plus cher</a:t>
            </a:r>
          </a:p>
          <a:p>
            <a:r>
              <a:rPr lang="fr-FR" dirty="0" smtClean="0">
                <a:solidFill>
                  <a:schemeClr val="bg1"/>
                </a:solidFill>
              </a:rPr>
              <a:t>(20-25 </a:t>
            </a:r>
            <a:r>
              <a:rPr lang="fr-FR" i="1" dirty="0" smtClean="0">
                <a:solidFill>
                  <a:schemeClr val="bg1"/>
                </a:solidFill>
              </a:rPr>
              <a:t>cents</a:t>
            </a:r>
            <a:r>
              <a:rPr lang="fr-FR" dirty="0" smtClean="0">
                <a:solidFill>
                  <a:schemeClr val="bg1"/>
                </a:solidFill>
              </a:rPr>
              <a:t> pour une centrale, 40 </a:t>
            </a:r>
            <a:r>
              <a:rPr lang="fr-FR" i="1" dirty="0" smtClean="0">
                <a:solidFill>
                  <a:schemeClr val="bg1"/>
                </a:solidFill>
              </a:rPr>
              <a:t>cents</a:t>
            </a:r>
            <a:r>
              <a:rPr lang="fr-FR" dirty="0" smtClean="0">
                <a:solidFill>
                  <a:schemeClr val="bg1"/>
                </a:solidFill>
              </a:rPr>
              <a:t> pour une installation </a:t>
            </a:r>
          </a:p>
          <a:p>
            <a:r>
              <a:rPr lang="fr-FR" dirty="0" smtClean="0">
                <a:solidFill>
                  <a:schemeClr val="bg1"/>
                </a:solidFill>
              </a:rPr>
              <a:t>individuelle</a:t>
            </a:r>
            <a:endParaRPr lang="fr-FR" dirty="0">
              <a:solidFill>
                <a:schemeClr val="bg1"/>
              </a:solidFill>
            </a:endParaRPr>
          </a:p>
        </p:txBody>
      </p:sp>
      <p:sp>
        <p:nvSpPr>
          <p:cNvPr id="18" name="ZoneTexte 17"/>
          <p:cNvSpPr txBox="1"/>
          <p:nvPr/>
        </p:nvSpPr>
        <p:spPr>
          <a:xfrm>
            <a:off x="1571604" y="3857628"/>
            <a:ext cx="5347939" cy="646331"/>
          </a:xfrm>
          <a:prstGeom prst="rect">
            <a:avLst/>
          </a:prstGeom>
          <a:noFill/>
        </p:spPr>
        <p:txBody>
          <a:bodyPr wrap="none" rtlCol="0">
            <a:spAutoFit/>
          </a:bodyPr>
          <a:lstStyle/>
          <a:p>
            <a:pPr>
              <a:buFontTx/>
              <a:buChar char="-"/>
            </a:pPr>
            <a:r>
              <a:rPr lang="fr-FR" dirty="0" smtClean="0">
                <a:solidFill>
                  <a:schemeClr val="bg1"/>
                </a:solidFill>
              </a:rPr>
              <a:t> Le tiers de l’énergie solaire mondiale est produite par </a:t>
            </a:r>
          </a:p>
          <a:p>
            <a:r>
              <a:rPr lang="fr-FR" dirty="0" smtClean="0">
                <a:solidFill>
                  <a:schemeClr val="bg1"/>
                </a:solidFill>
              </a:rPr>
              <a:t>L’Allemagne (selon l’AIE)</a:t>
            </a:r>
            <a:endParaRPr lang="fr-FR" dirty="0">
              <a:solidFill>
                <a:schemeClr val="bg1"/>
              </a:solidFill>
            </a:endParaRPr>
          </a:p>
        </p:txBody>
      </p:sp>
      <p:sp>
        <p:nvSpPr>
          <p:cNvPr id="19" name="ZoneTexte 18"/>
          <p:cNvSpPr txBox="1"/>
          <p:nvPr/>
        </p:nvSpPr>
        <p:spPr>
          <a:xfrm>
            <a:off x="1571604" y="4679165"/>
            <a:ext cx="5255926" cy="646331"/>
          </a:xfrm>
          <a:prstGeom prst="rect">
            <a:avLst/>
          </a:prstGeom>
          <a:noFill/>
        </p:spPr>
        <p:txBody>
          <a:bodyPr wrap="none" rtlCol="0">
            <a:spAutoFit/>
          </a:bodyPr>
          <a:lstStyle/>
          <a:p>
            <a:pPr>
              <a:buFontTx/>
              <a:buChar char="-"/>
            </a:pPr>
            <a:r>
              <a:rPr lang="fr-FR" dirty="0" smtClean="0">
                <a:solidFill>
                  <a:schemeClr val="bg1"/>
                </a:solidFill>
              </a:rPr>
              <a:t> Rendement théorique maximal (non atteint) de 28% </a:t>
            </a:r>
          </a:p>
          <a:p>
            <a:r>
              <a:rPr lang="fr-FR" dirty="0" smtClean="0">
                <a:solidFill>
                  <a:schemeClr val="bg1"/>
                </a:solidFill>
              </a:rPr>
              <a:t>(10% pour le grand public)</a:t>
            </a:r>
          </a:p>
        </p:txBody>
      </p:sp>
      <p:sp>
        <p:nvSpPr>
          <p:cNvPr id="20" name="ZoneTexte 19"/>
          <p:cNvSpPr txBox="1"/>
          <p:nvPr/>
        </p:nvSpPr>
        <p:spPr>
          <a:xfrm>
            <a:off x="1571604" y="5500702"/>
            <a:ext cx="6028895" cy="646331"/>
          </a:xfrm>
          <a:prstGeom prst="rect">
            <a:avLst/>
          </a:prstGeom>
          <a:noFill/>
        </p:spPr>
        <p:txBody>
          <a:bodyPr wrap="none" rtlCol="0">
            <a:spAutoFit/>
          </a:bodyPr>
          <a:lstStyle/>
          <a:p>
            <a:pPr>
              <a:buFontTx/>
              <a:buChar char="-"/>
            </a:pPr>
            <a:r>
              <a:rPr lang="fr-FR" dirty="0" smtClean="0">
                <a:solidFill>
                  <a:schemeClr val="bg1"/>
                </a:solidFill>
              </a:rPr>
              <a:t> Recyclage possible mais problématique (Silicium, Cadmium,</a:t>
            </a:r>
          </a:p>
          <a:p>
            <a:r>
              <a:rPr lang="fr-FR" dirty="0" smtClean="0">
                <a:solidFill>
                  <a:schemeClr val="bg1"/>
                </a:solidFill>
              </a:rPr>
              <a:t>Phosphore…)</a:t>
            </a:r>
            <a:endParaRPr lang="fr-FR" dirty="0">
              <a:solidFill>
                <a:schemeClr val="bg1"/>
              </a:solidFill>
            </a:endParaRPr>
          </a:p>
        </p:txBody>
      </p:sp>
      <p:sp>
        <p:nvSpPr>
          <p:cNvPr id="21" name="ZoneTexte 20"/>
          <p:cNvSpPr txBox="1"/>
          <p:nvPr/>
        </p:nvSpPr>
        <p:spPr>
          <a:xfrm>
            <a:off x="1500166" y="2214554"/>
            <a:ext cx="2454711" cy="369332"/>
          </a:xfrm>
          <a:prstGeom prst="rect">
            <a:avLst/>
          </a:prstGeom>
          <a:noFill/>
        </p:spPr>
        <p:txBody>
          <a:bodyPr wrap="none" rtlCol="0">
            <a:spAutoFit/>
          </a:bodyPr>
          <a:lstStyle/>
          <a:p>
            <a:r>
              <a:rPr lang="fr-FR" dirty="0" smtClean="0">
                <a:solidFill>
                  <a:schemeClr val="bg1"/>
                </a:solidFill>
              </a:rPr>
              <a:t>- </a:t>
            </a:r>
            <a:r>
              <a:rPr lang="fr-FR" dirty="0" err="1" smtClean="0">
                <a:solidFill>
                  <a:schemeClr val="bg1"/>
                </a:solidFill>
              </a:rPr>
              <a:t>Lebensdauer</a:t>
            </a:r>
            <a:r>
              <a:rPr lang="fr-FR" dirty="0" smtClean="0">
                <a:solidFill>
                  <a:schemeClr val="bg1"/>
                </a:solidFill>
              </a:rPr>
              <a:t> : 35 </a:t>
            </a:r>
            <a:r>
              <a:rPr lang="fr-FR" dirty="0" err="1" smtClean="0">
                <a:solidFill>
                  <a:schemeClr val="bg1"/>
                </a:solidFill>
              </a:rPr>
              <a:t>jahre</a:t>
            </a:r>
            <a:endParaRPr lang="fr-FR" dirty="0">
              <a:solidFill>
                <a:schemeClr val="bg1"/>
              </a:solidFill>
            </a:endParaRPr>
          </a:p>
        </p:txBody>
      </p:sp>
      <p:sp>
        <p:nvSpPr>
          <p:cNvPr id="22" name="ZoneTexte 21"/>
          <p:cNvSpPr txBox="1"/>
          <p:nvPr/>
        </p:nvSpPr>
        <p:spPr>
          <a:xfrm>
            <a:off x="1500166" y="2969424"/>
            <a:ext cx="2648610" cy="369332"/>
          </a:xfrm>
          <a:prstGeom prst="rect">
            <a:avLst/>
          </a:prstGeom>
          <a:noFill/>
        </p:spPr>
        <p:txBody>
          <a:bodyPr wrap="none" rtlCol="0">
            <a:spAutoFit/>
          </a:bodyPr>
          <a:lstStyle/>
          <a:p>
            <a:r>
              <a:rPr lang="fr-FR" dirty="0" smtClean="0">
                <a:solidFill>
                  <a:schemeClr val="bg1"/>
                </a:solidFill>
              </a:rPr>
              <a:t>- </a:t>
            </a:r>
            <a:r>
              <a:rPr lang="fr-FR" dirty="0" err="1" smtClean="0">
                <a:solidFill>
                  <a:schemeClr val="bg1"/>
                </a:solidFill>
              </a:rPr>
              <a:t>Ihre</a:t>
            </a:r>
            <a:r>
              <a:rPr lang="fr-FR" dirty="0" smtClean="0">
                <a:solidFill>
                  <a:schemeClr val="bg1"/>
                </a:solidFill>
              </a:rPr>
              <a:t> KWH </a:t>
            </a:r>
            <a:r>
              <a:rPr lang="fr-FR" dirty="0" err="1" smtClean="0">
                <a:solidFill>
                  <a:schemeClr val="bg1"/>
                </a:solidFill>
              </a:rPr>
              <a:t>ist</a:t>
            </a:r>
            <a:r>
              <a:rPr lang="fr-FR" dirty="0" smtClean="0">
                <a:solidFill>
                  <a:schemeClr val="bg1"/>
                </a:solidFill>
              </a:rPr>
              <a:t> die </a:t>
            </a:r>
            <a:r>
              <a:rPr lang="fr-FR" dirty="0" err="1" smtClean="0">
                <a:solidFill>
                  <a:schemeClr val="bg1"/>
                </a:solidFill>
              </a:rPr>
              <a:t>teuerest</a:t>
            </a:r>
            <a:endParaRPr lang="fr-FR" dirty="0">
              <a:solidFill>
                <a:schemeClr val="bg1"/>
              </a:solidFill>
            </a:endParaRPr>
          </a:p>
        </p:txBody>
      </p:sp>
      <p:sp>
        <p:nvSpPr>
          <p:cNvPr id="26" name="ZoneTexte 25"/>
          <p:cNvSpPr txBox="1"/>
          <p:nvPr/>
        </p:nvSpPr>
        <p:spPr>
          <a:xfrm>
            <a:off x="1500166" y="3724294"/>
            <a:ext cx="5285165" cy="646331"/>
          </a:xfrm>
          <a:prstGeom prst="rect">
            <a:avLst/>
          </a:prstGeom>
          <a:noFill/>
        </p:spPr>
        <p:txBody>
          <a:bodyPr wrap="none" rtlCol="0">
            <a:spAutoFit/>
          </a:bodyPr>
          <a:lstStyle/>
          <a:p>
            <a:pPr>
              <a:buFontTx/>
              <a:buChar char="-"/>
            </a:pPr>
            <a:r>
              <a:rPr lang="de-DE" dirty="0" smtClean="0">
                <a:solidFill>
                  <a:schemeClr val="bg1"/>
                </a:solidFill>
              </a:rPr>
              <a:t>Die dritte der Global Solar </a:t>
            </a:r>
            <a:r>
              <a:rPr lang="de-DE" dirty="0" err="1" smtClean="0">
                <a:solidFill>
                  <a:schemeClr val="bg1"/>
                </a:solidFill>
              </a:rPr>
              <a:t>Energy</a:t>
            </a:r>
            <a:r>
              <a:rPr lang="de-DE" dirty="0" smtClean="0">
                <a:solidFill>
                  <a:schemeClr val="bg1"/>
                </a:solidFill>
              </a:rPr>
              <a:t> wird produziert von</a:t>
            </a:r>
            <a:br>
              <a:rPr lang="de-DE" dirty="0" smtClean="0">
                <a:solidFill>
                  <a:schemeClr val="bg1"/>
                </a:solidFill>
              </a:rPr>
            </a:br>
            <a:r>
              <a:rPr lang="de-DE" dirty="0" smtClean="0">
                <a:solidFill>
                  <a:schemeClr val="bg1"/>
                </a:solidFill>
              </a:rPr>
              <a:t>Deutschland (nach IEA)</a:t>
            </a:r>
            <a:endParaRPr lang="fr-FR" dirty="0">
              <a:solidFill>
                <a:schemeClr val="bg1"/>
              </a:solidFill>
            </a:endParaRPr>
          </a:p>
        </p:txBody>
      </p:sp>
      <p:sp>
        <p:nvSpPr>
          <p:cNvPr id="27" name="ZoneTexte 26"/>
          <p:cNvSpPr txBox="1"/>
          <p:nvPr/>
        </p:nvSpPr>
        <p:spPr>
          <a:xfrm>
            <a:off x="1500166" y="4756163"/>
            <a:ext cx="2521909" cy="369332"/>
          </a:xfrm>
          <a:prstGeom prst="rect">
            <a:avLst/>
          </a:prstGeom>
          <a:noFill/>
        </p:spPr>
        <p:txBody>
          <a:bodyPr wrap="none" rtlCol="0">
            <a:spAutoFit/>
          </a:bodyPr>
          <a:lstStyle/>
          <a:p>
            <a:pPr>
              <a:buFontTx/>
              <a:buChar char="-"/>
            </a:pPr>
            <a:r>
              <a:rPr lang="fr-FR" dirty="0" smtClean="0">
                <a:solidFill>
                  <a:schemeClr val="bg1"/>
                </a:solidFill>
              </a:rPr>
              <a:t> </a:t>
            </a:r>
            <a:r>
              <a:rPr lang="fr-FR" dirty="0" err="1" smtClean="0">
                <a:solidFill>
                  <a:schemeClr val="bg1"/>
                </a:solidFill>
              </a:rPr>
              <a:t>Theorische</a:t>
            </a:r>
            <a:r>
              <a:rPr lang="fr-FR" dirty="0" smtClean="0">
                <a:solidFill>
                  <a:schemeClr val="bg1"/>
                </a:solidFill>
              </a:rPr>
              <a:t> </a:t>
            </a:r>
            <a:r>
              <a:rPr lang="fr-FR" dirty="0" err="1" smtClean="0">
                <a:solidFill>
                  <a:schemeClr val="bg1"/>
                </a:solidFill>
              </a:rPr>
              <a:t>Ertrag</a:t>
            </a:r>
            <a:r>
              <a:rPr lang="fr-FR" dirty="0" smtClean="0">
                <a:solidFill>
                  <a:schemeClr val="bg1"/>
                </a:solidFill>
              </a:rPr>
              <a:t> : 28%</a:t>
            </a:r>
          </a:p>
        </p:txBody>
      </p:sp>
      <p:sp>
        <p:nvSpPr>
          <p:cNvPr id="28" name="ZoneTexte 27"/>
          <p:cNvSpPr txBox="1"/>
          <p:nvPr/>
        </p:nvSpPr>
        <p:spPr>
          <a:xfrm>
            <a:off x="1500166" y="5511032"/>
            <a:ext cx="5758308" cy="646331"/>
          </a:xfrm>
          <a:prstGeom prst="rect">
            <a:avLst/>
          </a:prstGeom>
          <a:noFill/>
        </p:spPr>
        <p:txBody>
          <a:bodyPr wrap="none" rtlCol="0">
            <a:spAutoFit/>
          </a:bodyPr>
          <a:lstStyle/>
          <a:p>
            <a:pPr>
              <a:buFontTx/>
              <a:buChar char="-"/>
            </a:pPr>
            <a:r>
              <a:rPr lang="de-DE" dirty="0" smtClean="0">
                <a:solidFill>
                  <a:schemeClr val="bg1"/>
                </a:solidFill>
              </a:rPr>
              <a:t>Recycling möglich, aber problematisch (Silizium, Cadmium,</a:t>
            </a:r>
            <a:br>
              <a:rPr lang="de-DE" dirty="0" smtClean="0">
                <a:solidFill>
                  <a:schemeClr val="bg1"/>
                </a:solidFill>
              </a:rPr>
            </a:br>
            <a:r>
              <a:rPr lang="de-DE" dirty="0" smtClean="0">
                <a:solidFill>
                  <a:schemeClr val="bg1"/>
                </a:solidFill>
              </a:rPr>
              <a:t>Phosphor ...)</a:t>
            </a:r>
            <a:endParaRPr lang="fr-F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0"/>
                            </p:stCondLst>
                            <p:childTnLst>
                              <p:par>
                                <p:cTn id="18" presetID="7"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000" fill="hold"/>
                                        <p:tgtEl>
                                          <p:spTgt spid="8"/>
                                        </p:tgtEl>
                                        <p:attrNameLst>
                                          <p:attrName>ppt_x</p:attrName>
                                        </p:attrNameLst>
                                      </p:cBhvr>
                                      <p:tavLst>
                                        <p:tav tm="0">
                                          <p:val>
                                            <p:strVal val="0-#ppt_w/2"/>
                                          </p:val>
                                        </p:tav>
                                        <p:tav tm="100000">
                                          <p:val>
                                            <p:strVal val="#ppt_x"/>
                                          </p:val>
                                        </p:tav>
                                      </p:tavLst>
                                    </p:anim>
                                    <p:anim calcmode="lin" valueType="num">
                                      <p:cBhvr additive="base">
                                        <p:cTn id="21" dur="1000" fill="hold"/>
                                        <p:tgtEl>
                                          <p:spTgt spid="8"/>
                                        </p:tgtEl>
                                        <p:attrNameLst>
                                          <p:attrName>ppt_y</p:attrName>
                                        </p:attrNameLst>
                                      </p:cBhvr>
                                      <p:tavLst>
                                        <p:tav tm="0">
                                          <p:val>
                                            <p:strVal val="#ppt_y"/>
                                          </p:val>
                                        </p:tav>
                                        <p:tav tm="100000">
                                          <p:val>
                                            <p:strVal val="#ppt_y"/>
                                          </p:val>
                                        </p:tav>
                                      </p:tavLst>
                                    </p:anim>
                                  </p:childTnLst>
                                </p:cTn>
                              </p:par>
                              <p:par>
                                <p:cTn id="22" presetID="7"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1+#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030"/>
                                        </p:tgtEl>
                                        <p:attrNameLst>
                                          <p:attrName>style.visibility</p:attrName>
                                        </p:attrNameLst>
                                      </p:cBhvr>
                                      <p:to>
                                        <p:strVal val="visible"/>
                                      </p:to>
                                    </p:set>
                                    <p:animEffect transition="in" filter="fade">
                                      <p:cBhvr>
                                        <p:cTn id="29" dur="2000"/>
                                        <p:tgtEl>
                                          <p:spTgt spid="1030"/>
                                        </p:tgtEl>
                                      </p:cBhvr>
                                    </p:animEffect>
                                  </p:childTnLst>
                                </p:cTn>
                              </p:par>
                            </p:childTnLst>
                          </p:cTn>
                        </p:par>
                        <p:par>
                          <p:cTn id="30" fill="hold">
                            <p:stCondLst>
                              <p:cond delay="3000"/>
                            </p:stCondLst>
                            <p:childTnLst>
                              <p:par>
                                <p:cTn id="31" presetID="4" presetClass="entr" presetSubtype="32"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ox(out)">
                                      <p:cBhvr>
                                        <p:cTn id="33" dur="1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1026"/>
                                        </p:tgtEl>
                                        <p:attrNameLst>
                                          <p:attrName>style.visibility</p:attrName>
                                        </p:attrNameLst>
                                      </p:cBhvr>
                                      <p:to>
                                        <p:strVal val="visible"/>
                                      </p:to>
                                    </p:set>
                                    <p:anim calcmode="lin" valueType="num">
                                      <p:cBhvr>
                                        <p:cTn id="38" dur="500" fill="hold"/>
                                        <p:tgtEl>
                                          <p:spTgt spid="1026"/>
                                        </p:tgtEl>
                                        <p:attrNameLst>
                                          <p:attrName>ppt_w</p:attrName>
                                        </p:attrNameLst>
                                      </p:cBhvr>
                                      <p:tavLst>
                                        <p:tav tm="0">
                                          <p:val>
                                            <p:fltVal val="0"/>
                                          </p:val>
                                        </p:tav>
                                        <p:tav tm="100000">
                                          <p:val>
                                            <p:strVal val="#ppt_w"/>
                                          </p:val>
                                        </p:tav>
                                      </p:tavLst>
                                    </p:anim>
                                    <p:anim calcmode="lin" valueType="num">
                                      <p:cBhvr>
                                        <p:cTn id="39" dur="500" fill="hold"/>
                                        <p:tgtEl>
                                          <p:spTgt spid="1026"/>
                                        </p:tgtEl>
                                        <p:attrNameLst>
                                          <p:attrName>ppt_h</p:attrName>
                                        </p:attrNameLst>
                                      </p:cBhvr>
                                      <p:tavLst>
                                        <p:tav tm="0">
                                          <p:val>
                                            <p:fltVal val="0"/>
                                          </p:val>
                                        </p:tav>
                                        <p:tav tm="100000">
                                          <p:val>
                                            <p:strVal val="#ppt_h"/>
                                          </p:val>
                                        </p:tav>
                                      </p:tavLst>
                                    </p:anim>
                                    <p:animEffect transition="in" filter="fade">
                                      <p:cBhvr>
                                        <p:cTn id="40" dur="500"/>
                                        <p:tgtEl>
                                          <p:spTgt spid="1026"/>
                                        </p:tgtEl>
                                      </p:cBhvr>
                                    </p:animEffect>
                                  </p:childTnLst>
                                </p:cTn>
                              </p:par>
                            </p:childTnLst>
                          </p:cTn>
                        </p:par>
                        <p:par>
                          <p:cTn id="41" fill="hold">
                            <p:stCondLst>
                              <p:cond delay="500"/>
                            </p:stCondLst>
                            <p:childTnLst>
                              <p:par>
                                <p:cTn id="42" presetID="53" presetClass="entr" presetSubtype="0" fill="hold" nodeType="afterEffect">
                                  <p:stCondLst>
                                    <p:cond delay="0"/>
                                  </p:stCondLst>
                                  <p:childTnLst>
                                    <p:set>
                                      <p:cBhvr>
                                        <p:cTn id="43" dur="1" fill="hold">
                                          <p:stCondLst>
                                            <p:cond delay="0"/>
                                          </p:stCondLst>
                                        </p:cTn>
                                        <p:tgtEl>
                                          <p:spTgt spid="1028"/>
                                        </p:tgtEl>
                                        <p:attrNameLst>
                                          <p:attrName>style.visibility</p:attrName>
                                        </p:attrNameLst>
                                      </p:cBhvr>
                                      <p:to>
                                        <p:strVal val="visible"/>
                                      </p:to>
                                    </p:set>
                                    <p:anim calcmode="lin" valueType="num">
                                      <p:cBhvr>
                                        <p:cTn id="44" dur="500" fill="hold"/>
                                        <p:tgtEl>
                                          <p:spTgt spid="1028"/>
                                        </p:tgtEl>
                                        <p:attrNameLst>
                                          <p:attrName>ppt_w</p:attrName>
                                        </p:attrNameLst>
                                      </p:cBhvr>
                                      <p:tavLst>
                                        <p:tav tm="0">
                                          <p:val>
                                            <p:fltVal val="0"/>
                                          </p:val>
                                        </p:tav>
                                        <p:tav tm="100000">
                                          <p:val>
                                            <p:strVal val="#ppt_w"/>
                                          </p:val>
                                        </p:tav>
                                      </p:tavLst>
                                    </p:anim>
                                    <p:anim calcmode="lin" valueType="num">
                                      <p:cBhvr>
                                        <p:cTn id="45" dur="500" fill="hold"/>
                                        <p:tgtEl>
                                          <p:spTgt spid="1028"/>
                                        </p:tgtEl>
                                        <p:attrNameLst>
                                          <p:attrName>ppt_h</p:attrName>
                                        </p:attrNameLst>
                                      </p:cBhvr>
                                      <p:tavLst>
                                        <p:tav tm="0">
                                          <p:val>
                                            <p:fltVal val="0"/>
                                          </p:val>
                                        </p:tav>
                                        <p:tav tm="100000">
                                          <p:val>
                                            <p:strVal val="#ppt_h"/>
                                          </p:val>
                                        </p:tav>
                                      </p:tavLst>
                                    </p:anim>
                                    <p:animEffect transition="in" filter="fade">
                                      <p:cBhvr>
                                        <p:cTn id="46" dur="500"/>
                                        <p:tgtEl>
                                          <p:spTgt spid="102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2000" fill="hold"/>
                                        <p:tgtEl>
                                          <p:spTgt spid="14"/>
                                        </p:tgtEl>
                                        <p:attrNameLst>
                                          <p:attrName>ppt_w</p:attrName>
                                        </p:attrNameLst>
                                      </p:cBhvr>
                                      <p:tavLst>
                                        <p:tav tm="0">
                                          <p:val>
                                            <p:fltVal val="0"/>
                                          </p:val>
                                        </p:tav>
                                        <p:tav tm="100000">
                                          <p:val>
                                            <p:strVal val="#ppt_w"/>
                                          </p:val>
                                        </p:tav>
                                      </p:tavLst>
                                    </p:anim>
                                    <p:anim calcmode="lin" valueType="num">
                                      <p:cBhvr>
                                        <p:cTn id="52" dur="2000" fill="hold"/>
                                        <p:tgtEl>
                                          <p:spTgt spid="14"/>
                                        </p:tgtEl>
                                        <p:attrNameLst>
                                          <p:attrName>ppt_h</p:attrName>
                                        </p:attrNameLst>
                                      </p:cBhvr>
                                      <p:tavLst>
                                        <p:tav tm="0">
                                          <p:val>
                                            <p:fltVal val="0"/>
                                          </p:val>
                                        </p:tav>
                                        <p:tav tm="100000">
                                          <p:val>
                                            <p:strVal val="#ppt_h"/>
                                          </p:val>
                                        </p:tav>
                                      </p:tavLst>
                                    </p:anim>
                                    <p:animEffect transition="in" filter="fade">
                                      <p:cBhvr>
                                        <p:cTn id="53" dur="2000"/>
                                        <p:tgtEl>
                                          <p:spTgt spid="14"/>
                                        </p:tgtEl>
                                      </p:cBhvr>
                                    </p:animEffect>
                                  </p:childTnLst>
                                </p:cTn>
                              </p:par>
                            </p:childTnLst>
                          </p:cTn>
                        </p:par>
                        <p:par>
                          <p:cTn id="54" fill="hold">
                            <p:stCondLst>
                              <p:cond delay="2000"/>
                            </p:stCondLst>
                            <p:childTnLst>
                              <p:par>
                                <p:cTn id="55" presetID="4" presetClass="entr" presetSubtype="16"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ox(in)">
                                      <p:cBhvr>
                                        <p:cTn id="57" dur="1000"/>
                                        <p:tgtEl>
                                          <p:spTgt spid="15"/>
                                        </p:tgtEl>
                                      </p:cBhvr>
                                    </p:animEffect>
                                  </p:childTnLst>
                                </p:cTn>
                              </p:par>
                            </p:childTnLst>
                          </p:cTn>
                        </p:par>
                        <p:par>
                          <p:cTn id="58" fill="hold">
                            <p:stCondLst>
                              <p:cond delay="3000"/>
                            </p:stCondLst>
                            <p:childTnLst>
                              <p:par>
                                <p:cTn id="59" presetID="43" presetClass="entr" presetSubtype="0" fill="hold" grpId="0" nodeType="afterEffect">
                                  <p:stCondLst>
                                    <p:cond delay="0"/>
                                  </p:stCondLst>
                                  <p:iterate type="lt">
                                    <p:tmPct val="0"/>
                                  </p:iterate>
                                  <p:childTnLst>
                                    <p:set>
                                      <p:cBhvr>
                                        <p:cTn id="60" dur="1" fill="hold">
                                          <p:stCondLst>
                                            <p:cond delay="0"/>
                                          </p:stCondLst>
                                        </p:cTn>
                                        <p:tgtEl>
                                          <p:spTgt spid="16"/>
                                        </p:tgtEl>
                                        <p:attrNameLst>
                                          <p:attrName>style.visibility</p:attrName>
                                        </p:attrNameLst>
                                      </p:cBhvr>
                                      <p:to>
                                        <p:strVal val="visible"/>
                                      </p:to>
                                    </p:set>
                                    <p:animEffect transition="in" filter="fade">
                                      <p:cBhvr>
                                        <p:cTn id="61" dur="100"/>
                                        <p:tgtEl>
                                          <p:spTgt spid="16"/>
                                        </p:tgtEl>
                                      </p:cBhvr>
                                    </p:animEffect>
                                    <p:anim calcmode="lin" valueType="num">
                                      <p:cBhvr>
                                        <p:cTn id="62" dur="400" fill="hold"/>
                                        <p:tgtEl>
                                          <p:spTgt spid="16"/>
                                        </p:tgtEl>
                                        <p:attrNameLst>
                                          <p:attrName>ppt_x</p:attrName>
                                        </p:attrNameLst>
                                      </p:cBhvr>
                                      <p:tavLst>
                                        <p:tav tm="0">
                                          <p:val>
                                            <p:strVal val="#ppt_x"/>
                                          </p:val>
                                        </p:tav>
                                        <p:tav tm="100000">
                                          <p:val>
                                            <p:strVal val="#ppt_x"/>
                                          </p:val>
                                        </p:tav>
                                      </p:tavLst>
                                    </p:anim>
                                    <p:anim calcmode="lin" valueType="num">
                                      <p:cBhvr>
                                        <p:cTn id="63" dur="400" fill="hold"/>
                                        <p:tgtEl>
                                          <p:spTgt spid="16"/>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1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1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66" presetID="43" presetClass="entr" presetSubtype="0" fill="hold" grpId="0" nodeType="withEffect">
                                  <p:stCondLst>
                                    <p:cond delay="0"/>
                                  </p:stCondLst>
                                  <p:iterate type="lt">
                                    <p:tmPct val="0"/>
                                  </p:iterate>
                                  <p:childTnLst>
                                    <p:set>
                                      <p:cBhvr>
                                        <p:cTn id="67" dur="1" fill="hold">
                                          <p:stCondLst>
                                            <p:cond delay="0"/>
                                          </p:stCondLst>
                                        </p:cTn>
                                        <p:tgtEl>
                                          <p:spTgt spid="17"/>
                                        </p:tgtEl>
                                        <p:attrNameLst>
                                          <p:attrName>style.visibility</p:attrName>
                                        </p:attrNameLst>
                                      </p:cBhvr>
                                      <p:to>
                                        <p:strVal val="visible"/>
                                      </p:to>
                                    </p:set>
                                    <p:animEffect transition="in" filter="fade">
                                      <p:cBhvr>
                                        <p:cTn id="68" dur="100"/>
                                        <p:tgtEl>
                                          <p:spTgt spid="17"/>
                                        </p:tgtEl>
                                      </p:cBhvr>
                                    </p:animEffect>
                                    <p:anim calcmode="lin" valueType="num">
                                      <p:cBhvr>
                                        <p:cTn id="69" dur="400" fill="hold"/>
                                        <p:tgtEl>
                                          <p:spTgt spid="17"/>
                                        </p:tgtEl>
                                        <p:attrNameLst>
                                          <p:attrName>ppt_x</p:attrName>
                                        </p:attrNameLst>
                                      </p:cBhvr>
                                      <p:tavLst>
                                        <p:tav tm="0">
                                          <p:val>
                                            <p:strVal val="#ppt_x"/>
                                          </p:val>
                                        </p:tav>
                                        <p:tav tm="100000">
                                          <p:val>
                                            <p:strVal val="#ppt_x"/>
                                          </p:val>
                                        </p:tav>
                                      </p:tavLst>
                                    </p:anim>
                                    <p:anim calcmode="lin" valueType="num">
                                      <p:cBhvr>
                                        <p:cTn id="70" dur="400" fill="hold"/>
                                        <p:tgtEl>
                                          <p:spTgt spid="17"/>
                                        </p:tgtEl>
                                        <p:attrNameLst>
                                          <p:attrName>ppt_y</p:attrName>
                                        </p:attrNameLst>
                                      </p:cBhvr>
                                      <p:tavLst>
                                        <p:tav tm="0">
                                          <p:val>
                                            <p:strVal val="#ppt_y+0.31"/>
                                          </p:val>
                                        </p:tav>
                                        <p:tav tm="100000">
                                          <p:val>
                                            <p:strVal val="#ppt_y+0.31"/>
                                          </p:val>
                                        </p:tav>
                                      </p:tavLst>
                                    </p:anim>
                                    <p:anim calcmode="lin" valueType="num">
                                      <p:cBhvr>
                                        <p:cTn id="71" dur="600" decel="50000" fill="hold">
                                          <p:stCondLst>
                                            <p:cond delay="400"/>
                                          </p:stCondLst>
                                        </p:cTn>
                                        <p:tgtEl>
                                          <p:spTgt spid="1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2" dur="600" decel="50000" fill="hold">
                                          <p:stCondLst>
                                            <p:cond delay="400"/>
                                          </p:stCondLst>
                                        </p:cTn>
                                        <p:tgtEl>
                                          <p:spTgt spid="1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73" presetID="43" presetClass="entr" presetSubtype="0" fill="hold" grpId="0" nodeType="withEffect">
                                  <p:stCondLst>
                                    <p:cond delay="0"/>
                                  </p:stCondLst>
                                  <p:iterate type="lt">
                                    <p:tmPct val="0"/>
                                  </p:iterate>
                                  <p:childTnLst>
                                    <p:set>
                                      <p:cBhvr>
                                        <p:cTn id="74" dur="1" fill="hold">
                                          <p:stCondLst>
                                            <p:cond delay="0"/>
                                          </p:stCondLst>
                                        </p:cTn>
                                        <p:tgtEl>
                                          <p:spTgt spid="18"/>
                                        </p:tgtEl>
                                        <p:attrNameLst>
                                          <p:attrName>style.visibility</p:attrName>
                                        </p:attrNameLst>
                                      </p:cBhvr>
                                      <p:to>
                                        <p:strVal val="visible"/>
                                      </p:to>
                                    </p:set>
                                    <p:animEffect transition="in" filter="fade">
                                      <p:cBhvr>
                                        <p:cTn id="75" dur="100"/>
                                        <p:tgtEl>
                                          <p:spTgt spid="18"/>
                                        </p:tgtEl>
                                      </p:cBhvr>
                                    </p:animEffect>
                                    <p:anim calcmode="lin" valueType="num">
                                      <p:cBhvr>
                                        <p:cTn id="76" dur="400" fill="hold"/>
                                        <p:tgtEl>
                                          <p:spTgt spid="18"/>
                                        </p:tgtEl>
                                        <p:attrNameLst>
                                          <p:attrName>ppt_x</p:attrName>
                                        </p:attrNameLst>
                                      </p:cBhvr>
                                      <p:tavLst>
                                        <p:tav tm="0">
                                          <p:val>
                                            <p:strVal val="#ppt_x"/>
                                          </p:val>
                                        </p:tav>
                                        <p:tav tm="100000">
                                          <p:val>
                                            <p:strVal val="#ppt_x"/>
                                          </p:val>
                                        </p:tav>
                                      </p:tavLst>
                                    </p:anim>
                                    <p:anim calcmode="lin" valueType="num">
                                      <p:cBhvr>
                                        <p:cTn id="77" dur="400" fill="hold"/>
                                        <p:tgtEl>
                                          <p:spTgt spid="18"/>
                                        </p:tgtEl>
                                        <p:attrNameLst>
                                          <p:attrName>ppt_y</p:attrName>
                                        </p:attrNameLst>
                                      </p:cBhvr>
                                      <p:tavLst>
                                        <p:tav tm="0">
                                          <p:val>
                                            <p:strVal val="#ppt_y+0.31"/>
                                          </p:val>
                                        </p:tav>
                                        <p:tav tm="100000">
                                          <p:val>
                                            <p:strVal val="#ppt_y+0.31"/>
                                          </p:val>
                                        </p:tav>
                                      </p:tavLst>
                                    </p:anim>
                                    <p:anim calcmode="lin" valueType="num">
                                      <p:cBhvr>
                                        <p:cTn id="78" dur="600" decel="50000" fill="hold">
                                          <p:stCondLst>
                                            <p:cond delay="400"/>
                                          </p:stCondLst>
                                        </p:cTn>
                                        <p:tgtEl>
                                          <p:spTgt spid="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9" dur="600" decel="50000" fill="hold">
                                          <p:stCondLst>
                                            <p:cond delay="400"/>
                                          </p:stCondLst>
                                        </p:cTn>
                                        <p:tgtEl>
                                          <p:spTgt spid="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80" presetID="43" presetClass="entr" presetSubtype="0" fill="hold" grpId="0" nodeType="withEffect">
                                  <p:stCondLst>
                                    <p:cond delay="0"/>
                                  </p:stCondLst>
                                  <p:iterate type="lt">
                                    <p:tmPct val="0"/>
                                  </p:iterate>
                                  <p:childTnLst>
                                    <p:set>
                                      <p:cBhvr>
                                        <p:cTn id="81" dur="1" fill="hold">
                                          <p:stCondLst>
                                            <p:cond delay="0"/>
                                          </p:stCondLst>
                                        </p:cTn>
                                        <p:tgtEl>
                                          <p:spTgt spid="19"/>
                                        </p:tgtEl>
                                        <p:attrNameLst>
                                          <p:attrName>style.visibility</p:attrName>
                                        </p:attrNameLst>
                                      </p:cBhvr>
                                      <p:to>
                                        <p:strVal val="visible"/>
                                      </p:to>
                                    </p:set>
                                    <p:animEffect transition="in" filter="fade">
                                      <p:cBhvr>
                                        <p:cTn id="82" dur="100"/>
                                        <p:tgtEl>
                                          <p:spTgt spid="19"/>
                                        </p:tgtEl>
                                      </p:cBhvr>
                                    </p:animEffect>
                                    <p:anim calcmode="lin" valueType="num">
                                      <p:cBhvr>
                                        <p:cTn id="83" dur="400" fill="hold"/>
                                        <p:tgtEl>
                                          <p:spTgt spid="19"/>
                                        </p:tgtEl>
                                        <p:attrNameLst>
                                          <p:attrName>ppt_x</p:attrName>
                                        </p:attrNameLst>
                                      </p:cBhvr>
                                      <p:tavLst>
                                        <p:tav tm="0">
                                          <p:val>
                                            <p:strVal val="#ppt_x"/>
                                          </p:val>
                                        </p:tav>
                                        <p:tav tm="100000">
                                          <p:val>
                                            <p:strVal val="#ppt_x"/>
                                          </p:val>
                                        </p:tav>
                                      </p:tavLst>
                                    </p:anim>
                                    <p:anim calcmode="lin" valueType="num">
                                      <p:cBhvr>
                                        <p:cTn id="84" dur="400" fill="hold"/>
                                        <p:tgtEl>
                                          <p:spTgt spid="19"/>
                                        </p:tgtEl>
                                        <p:attrNameLst>
                                          <p:attrName>ppt_y</p:attrName>
                                        </p:attrNameLst>
                                      </p:cBhvr>
                                      <p:tavLst>
                                        <p:tav tm="0">
                                          <p:val>
                                            <p:strVal val="#ppt_y+0.31"/>
                                          </p:val>
                                        </p:tav>
                                        <p:tav tm="100000">
                                          <p:val>
                                            <p:strVal val="#ppt_y+0.31"/>
                                          </p:val>
                                        </p:tav>
                                      </p:tavLst>
                                    </p:anim>
                                    <p:anim calcmode="lin" valueType="num">
                                      <p:cBhvr>
                                        <p:cTn id="85" dur="600" decel="50000" fill="hold">
                                          <p:stCondLst>
                                            <p:cond delay="400"/>
                                          </p:stCondLst>
                                        </p:cTn>
                                        <p:tgtEl>
                                          <p:spTgt spid="1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6" dur="600" decel="50000" fill="hold">
                                          <p:stCondLst>
                                            <p:cond delay="400"/>
                                          </p:stCondLst>
                                        </p:cTn>
                                        <p:tgtEl>
                                          <p:spTgt spid="1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87" presetID="43" presetClass="entr" presetSubtype="0" fill="hold" grpId="0" nodeType="withEffect">
                                  <p:stCondLst>
                                    <p:cond delay="0"/>
                                  </p:stCondLst>
                                  <p:iterate type="lt">
                                    <p:tmPct val="0"/>
                                  </p:iterate>
                                  <p:childTnLst>
                                    <p:set>
                                      <p:cBhvr>
                                        <p:cTn id="88" dur="1" fill="hold">
                                          <p:stCondLst>
                                            <p:cond delay="0"/>
                                          </p:stCondLst>
                                        </p:cTn>
                                        <p:tgtEl>
                                          <p:spTgt spid="20"/>
                                        </p:tgtEl>
                                        <p:attrNameLst>
                                          <p:attrName>style.visibility</p:attrName>
                                        </p:attrNameLst>
                                      </p:cBhvr>
                                      <p:to>
                                        <p:strVal val="visible"/>
                                      </p:to>
                                    </p:set>
                                    <p:animEffect transition="in" filter="fade">
                                      <p:cBhvr>
                                        <p:cTn id="89" dur="100"/>
                                        <p:tgtEl>
                                          <p:spTgt spid="20"/>
                                        </p:tgtEl>
                                      </p:cBhvr>
                                    </p:animEffect>
                                    <p:anim calcmode="lin" valueType="num">
                                      <p:cBhvr>
                                        <p:cTn id="90" dur="400" fill="hold"/>
                                        <p:tgtEl>
                                          <p:spTgt spid="20"/>
                                        </p:tgtEl>
                                        <p:attrNameLst>
                                          <p:attrName>ppt_x</p:attrName>
                                        </p:attrNameLst>
                                      </p:cBhvr>
                                      <p:tavLst>
                                        <p:tav tm="0">
                                          <p:val>
                                            <p:strVal val="#ppt_x"/>
                                          </p:val>
                                        </p:tav>
                                        <p:tav tm="100000">
                                          <p:val>
                                            <p:strVal val="#ppt_x"/>
                                          </p:val>
                                        </p:tav>
                                      </p:tavLst>
                                    </p:anim>
                                    <p:anim calcmode="lin" valueType="num">
                                      <p:cBhvr>
                                        <p:cTn id="91" dur="400" fill="hold"/>
                                        <p:tgtEl>
                                          <p:spTgt spid="20"/>
                                        </p:tgtEl>
                                        <p:attrNameLst>
                                          <p:attrName>ppt_y</p:attrName>
                                        </p:attrNameLst>
                                      </p:cBhvr>
                                      <p:tavLst>
                                        <p:tav tm="0">
                                          <p:val>
                                            <p:strVal val="#ppt_y+0.31"/>
                                          </p:val>
                                        </p:tav>
                                        <p:tav tm="100000">
                                          <p:val>
                                            <p:strVal val="#ppt_y+0.31"/>
                                          </p:val>
                                        </p:tav>
                                      </p:tavLst>
                                    </p:anim>
                                    <p:anim calcmode="lin" valueType="num">
                                      <p:cBhvr>
                                        <p:cTn id="92" dur="600" decel="50000" fill="hold">
                                          <p:stCondLst>
                                            <p:cond delay="400"/>
                                          </p:stCondLst>
                                        </p:cTn>
                                        <p:tgtEl>
                                          <p:spTgt spid="2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3" dur="600" decel="50000" fill="hold">
                                          <p:stCondLst>
                                            <p:cond delay="400"/>
                                          </p:stCondLst>
                                        </p:cTn>
                                        <p:tgtEl>
                                          <p:spTgt spid="2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55" presetClass="exit" presetSubtype="0" fill="hold" grpId="1" nodeType="clickEffect">
                                  <p:stCondLst>
                                    <p:cond delay="0"/>
                                  </p:stCondLst>
                                  <p:iterate type="lt">
                                    <p:tmPct val="0"/>
                                  </p:iterate>
                                  <p:childTnLst>
                                    <p:anim calcmode="lin" valueType="num">
                                      <p:cBhvr>
                                        <p:cTn id="97" dur="1000"/>
                                        <p:tgtEl>
                                          <p:spTgt spid="16"/>
                                        </p:tgtEl>
                                        <p:attrNameLst>
                                          <p:attrName>ppt_w</p:attrName>
                                        </p:attrNameLst>
                                      </p:cBhvr>
                                      <p:tavLst>
                                        <p:tav tm="0">
                                          <p:val>
                                            <p:strVal val="ppt_w"/>
                                          </p:val>
                                        </p:tav>
                                        <p:tav tm="100000">
                                          <p:val>
                                            <p:strVal val="ppt_w*0.70"/>
                                          </p:val>
                                        </p:tav>
                                      </p:tavLst>
                                    </p:anim>
                                    <p:anim calcmode="lin" valueType="num">
                                      <p:cBhvr>
                                        <p:cTn id="98" dur="1000"/>
                                        <p:tgtEl>
                                          <p:spTgt spid="16"/>
                                        </p:tgtEl>
                                        <p:attrNameLst>
                                          <p:attrName>ppt_h</p:attrName>
                                        </p:attrNameLst>
                                      </p:cBhvr>
                                      <p:tavLst>
                                        <p:tav tm="0">
                                          <p:val>
                                            <p:strVal val="ppt_h"/>
                                          </p:val>
                                        </p:tav>
                                        <p:tav tm="100000">
                                          <p:val>
                                            <p:strVal val="ppt_h"/>
                                          </p:val>
                                        </p:tav>
                                      </p:tavLst>
                                    </p:anim>
                                    <p:animEffect transition="out" filter="fade">
                                      <p:cBhvr>
                                        <p:cTn id="99" dur="1000"/>
                                        <p:tgtEl>
                                          <p:spTgt spid="16"/>
                                        </p:tgtEl>
                                      </p:cBhvr>
                                    </p:animEffect>
                                    <p:set>
                                      <p:cBhvr>
                                        <p:cTn id="100" dur="1" fill="hold">
                                          <p:stCondLst>
                                            <p:cond delay="999"/>
                                          </p:stCondLst>
                                        </p:cTn>
                                        <p:tgtEl>
                                          <p:spTgt spid="16"/>
                                        </p:tgtEl>
                                        <p:attrNameLst>
                                          <p:attrName>style.visibility</p:attrName>
                                        </p:attrNameLst>
                                      </p:cBhvr>
                                      <p:to>
                                        <p:strVal val="hidden"/>
                                      </p:to>
                                    </p:set>
                                  </p:childTnLst>
                                </p:cTn>
                              </p:par>
                              <p:par>
                                <p:cTn id="101" presetID="55" presetClass="exit" presetSubtype="0" fill="hold" grpId="1" nodeType="withEffect">
                                  <p:stCondLst>
                                    <p:cond delay="0"/>
                                  </p:stCondLst>
                                  <p:iterate type="lt">
                                    <p:tmPct val="0"/>
                                  </p:iterate>
                                  <p:childTnLst>
                                    <p:anim calcmode="lin" valueType="num">
                                      <p:cBhvr>
                                        <p:cTn id="102" dur="1000"/>
                                        <p:tgtEl>
                                          <p:spTgt spid="17"/>
                                        </p:tgtEl>
                                        <p:attrNameLst>
                                          <p:attrName>ppt_w</p:attrName>
                                        </p:attrNameLst>
                                      </p:cBhvr>
                                      <p:tavLst>
                                        <p:tav tm="0">
                                          <p:val>
                                            <p:strVal val="ppt_w"/>
                                          </p:val>
                                        </p:tav>
                                        <p:tav tm="100000">
                                          <p:val>
                                            <p:strVal val="ppt_w*0.70"/>
                                          </p:val>
                                        </p:tav>
                                      </p:tavLst>
                                    </p:anim>
                                    <p:anim calcmode="lin" valueType="num">
                                      <p:cBhvr>
                                        <p:cTn id="103" dur="1000"/>
                                        <p:tgtEl>
                                          <p:spTgt spid="17"/>
                                        </p:tgtEl>
                                        <p:attrNameLst>
                                          <p:attrName>ppt_h</p:attrName>
                                        </p:attrNameLst>
                                      </p:cBhvr>
                                      <p:tavLst>
                                        <p:tav tm="0">
                                          <p:val>
                                            <p:strVal val="ppt_h"/>
                                          </p:val>
                                        </p:tav>
                                        <p:tav tm="100000">
                                          <p:val>
                                            <p:strVal val="ppt_h"/>
                                          </p:val>
                                        </p:tav>
                                      </p:tavLst>
                                    </p:anim>
                                    <p:animEffect transition="out" filter="fade">
                                      <p:cBhvr>
                                        <p:cTn id="104" dur="1000"/>
                                        <p:tgtEl>
                                          <p:spTgt spid="17"/>
                                        </p:tgtEl>
                                      </p:cBhvr>
                                    </p:animEffect>
                                    <p:set>
                                      <p:cBhvr>
                                        <p:cTn id="105" dur="1" fill="hold">
                                          <p:stCondLst>
                                            <p:cond delay="999"/>
                                          </p:stCondLst>
                                        </p:cTn>
                                        <p:tgtEl>
                                          <p:spTgt spid="17"/>
                                        </p:tgtEl>
                                        <p:attrNameLst>
                                          <p:attrName>style.visibility</p:attrName>
                                        </p:attrNameLst>
                                      </p:cBhvr>
                                      <p:to>
                                        <p:strVal val="hidden"/>
                                      </p:to>
                                    </p:set>
                                  </p:childTnLst>
                                </p:cTn>
                              </p:par>
                              <p:par>
                                <p:cTn id="106" presetID="55" presetClass="exit" presetSubtype="0" fill="hold" grpId="1" nodeType="withEffect">
                                  <p:stCondLst>
                                    <p:cond delay="0"/>
                                  </p:stCondLst>
                                  <p:iterate type="lt">
                                    <p:tmPct val="0"/>
                                  </p:iterate>
                                  <p:childTnLst>
                                    <p:anim calcmode="lin" valueType="num">
                                      <p:cBhvr>
                                        <p:cTn id="107" dur="1000"/>
                                        <p:tgtEl>
                                          <p:spTgt spid="18"/>
                                        </p:tgtEl>
                                        <p:attrNameLst>
                                          <p:attrName>ppt_w</p:attrName>
                                        </p:attrNameLst>
                                      </p:cBhvr>
                                      <p:tavLst>
                                        <p:tav tm="0">
                                          <p:val>
                                            <p:strVal val="ppt_w"/>
                                          </p:val>
                                        </p:tav>
                                        <p:tav tm="100000">
                                          <p:val>
                                            <p:strVal val="ppt_w*0.70"/>
                                          </p:val>
                                        </p:tav>
                                      </p:tavLst>
                                    </p:anim>
                                    <p:anim calcmode="lin" valueType="num">
                                      <p:cBhvr>
                                        <p:cTn id="108" dur="1000"/>
                                        <p:tgtEl>
                                          <p:spTgt spid="18"/>
                                        </p:tgtEl>
                                        <p:attrNameLst>
                                          <p:attrName>ppt_h</p:attrName>
                                        </p:attrNameLst>
                                      </p:cBhvr>
                                      <p:tavLst>
                                        <p:tav tm="0">
                                          <p:val>
                                            <p:strVal val="ppt_h"/>
                                          </p:val>
                                        </p:tav>
                                        <p:tav tm="100000">
                                          <p:val>
                                            <p:strVal val="ppt_h"/>
                                          </p:val>
                                        </p:tav>
                                      </p:tavLst>
                                    </p:anim>
                                    <p:animEffect transition="out" filter="fade">
                                      <p:cBhvr>
                                        <p:cTn id="109" dur="1000"/>
                                        <p:tgtEl>
                                          <p:spTgt spid="18"/>
                                        </p:tgtEl>
                                      </p:cBhvr>
                                    </p:animEffect>
                                    <p:set>
                                      <p:cBhvr>
                                        <p:cTn id="110" dur="1" fill="hold">
                                          <p:stCondLst>
                                            <p:cond delay="999"/>
                                          </p:stCondLst>
                                        </p:cTn>
                                        <p:tgtEl>
                                          <p:spTgt spid="18"/>
                                        </p:tgtEl>
                                        <p:attrNameLst>
                                          <p:attrName>style.visibility</p:attrName>
                                        </p:attrNameLst>
                                      </p:cBhvr>
                                      <p:to>
                                        <p:strVal val="hidden"/>
                                      </p:to>
                                    </p:set>
                                  </p:childTnLst>
                                </p:cTn>
                              </p:par>
                              <p:par>
                                <p:cTn id="111" presetID="55" presetClass="exit" presetSubtype="0" fill="hold" grpId="1" nodeType="withEffect">
                                  <p:stCondLst>
                                    <p:cond delay="0"/>
                                  </p:stCondLst>
                                  <p:iterate type="lt">
                                    <p:tmPct val="0"/>
                                  </p:iterate>
                                  <p:childTnLst>
                                    <p:anim calcmode="lin" valueType="num">
                                      <p:cBhvr>
                                        <p:cTn id="112" dur="1000"/>
                                        <p:tgtEl>
                                          <p:spTgt spid="19"/>
                                        </p:tgtEl>
                                        <p:attrNameLst>
                                          <p:attrName>ppt_w</p:attrName>
                                        </p:attrNameLst>
                                      </p:cBhvr>
                                      <p:tavLst>
                                        <p:tav tm="0">
                                          <p:val>
                                            <p:strVal val="ppt_w"/>
                                          </p:val>
                                        </p:tav>
                                        <p:tav tm="100000">
                                          <p:val>
                                            <p:strVal val="ppt_w*0.70"/>
                                          </p:val>
                                        </p:tav>
                                      </p:tavLst>
                                    </p:anim>
                                    <p:anim calcmode="lin" valueType="num">
                                      <p:cBhvr>
                                        <p:cTn id="113" dur="1000"/>
                                        <p:tgtEl>
                                          <p:spTgt spid="19"/>
                                        </p:tgtEl>
                                        <p:attrNameLst>
                                          <p:attrName>ppt_h</p:attrName>
                                        </p:attrNameLst>
                                      </p:cBhvr>
                                      <p:tavLst>
                                        <p:tav tm="0">
                                          <p:val>
                                            <p:strVal val="ppt_h"/>
                                          </p:val>
                                        </p:tav>
                                        <p:tav tm="100000">
                                          <p:val>
                                            <p:strVal val="ppt_h"/>
                                          </p:val>
                                        </p:tav>
                                      </p:tavLst>
                                    </p:anim>
                                    <p:animEffect transition="out" filter="fade">
                                      <p:cBhvr>
                                        <p:cTn id="114" dur="1000"/>
                                        <p:tgtEl>
                                          <p:spTgt spid="19"/>
                                        </p:tgtEl>
                                      </p:cBhvr>
                                    </p:animEffect>
                                    <p:set>
                                      <p:cBhvr>
                                        <p:cTn id="115" dur="1" fill="hold">
                                          <p:stCondLst>
                                            <p:cond delay="999"/>
                                          </p:stCondLst>
                                        </p:cTn>
                                        <p:tgtEl>
                                          <p:spTgt spid="19"/>
                                        </p:tgtEl>
                                        <p:attrNameLst>
                                          <p:attrName>style.visibility</p:attrName>
                                        </p:attrNameLst>
                                      </p:cBhvr>
                                      <p:to>
                                        <p:strVal val="hidden"/>
                                      </p:to>
                                    </p:set>
                                  </p:childTnLst>
                                </p:cTn>
                              </p:par>
                              <p:par>
                                <p:cTn id="116" presetID="55" presetClass="exit" presetSubtype="0" fill="hold" grpId="1" nodeType="withEffect">
                                  <p:stCondLst>
                                    <p:cond delay="0"/>
                                  </p:stCondLst>
                                  <p:iterate type="lt">
                                    <p:tmPct val="0"/>
                                  </p:iterate>
                                  <p:childTnLst>
                                    <p:anim calcmode="lin" valueType="num">
                                      <p:cBhvr>
                                        <p:cTn id="117" dur="1000"/>
                                        <p:tgtEl>
                                          <p:spTgt spid="20"/>
                                        </p:tgtEl>
                                        <p:attrNameLst>
                                          <p:attrName>ppt_w</p:attrName>
                                        </p:attrNameLst>
                                      </p:cBhvr>
                                      <p:tavLst>
                                        <p:tav tm="0">
                                          <p:val>
                                            <p:strVal val="ppt_w"/>
                                          </p:val>
                                        </p:tav>
                                        <p:tav tm="100000">
                                          <p:val>
                                            <p:strVal val="ppt_w*0.70"/>
                                          </p:val>
                                        </p:tav>
                                      </p:tavLst>
                                    </p:anim>
                                    <p:anim calcmode="lin" valueType="num">
                                      <p:cBhvr>
                                        <p:cTn id="118" dur="1000"/>
                                        <p:tgtEl>
                                          <p:spTgt spid="20"/>
                                        </p:tgtEl>
                                        <p:attrNameLst>
                                          <p:attrName>ppt_h</p:attrName>
                                        </p:attrNameLst>
                                      </p:cBhvr>
                                      <p:tavLst>
                                        <p:tav tm="0">
                                          <p:val>
                                            <p:strVal val="ppt_h"/>
                                          </p:val>
                                        </p:tav>
                                        <p:tav tm="100000">
                                          <p:val>
                                            <p:strVal val="ppt_h"/>
                                          </p:val>
                                        </p:tav>
                                      </p:tavLst>
                                    </p:anim>
                                    <p:animEffect transition="out" filter="fade">
                                      <p:cBhvr>
                                        <p:cTn id="119" dur="1000"/>
                                        <p:tgtEl>
                                          <p:spTgt spid="20"/>
                                        </p:tgtEl>
                                      </p:cBhvr>
                                    </p:animEffect>
                                    <p:set>
                                      <p:cBhvr>
                                        <p:cTn id="120" dur="1" fill="hold">
                                          <p:stCondLst>
                                            <p:cond delay="999"/>
                                          </p:stCondLst>
                                        </p:cTn>
                                        <p:tgtEl>
                                          <p:spTgt spid="20"/>
                                        </p:tgtEl>
                                        <p:attrNameLst>
                                          <p:attrName>style.visibility</p:attrName>
                                        </p:attrNameLst>
                                      </p:cBhvr>
                                      <p:to>
                                        <p:strVal val="hidden"/>
                                      </p:to>
                                    </p:set>
                                  </p:childTnLst>
                                </p:cTn>
                              </p:par>
                              <p:par>
                                <p:cTn id="121" presetID="9" presetClass="entr" presetSubtype="0" fill="hold" grpId="0" nodeType="withEffect">
                                  <p:stCondLst>
                                    <p:cond delay="0"/>
                                  </p:stCondLst>
                                  <p:childTnLst>
                                    <p:set>
                                      <p:cBhvr>
                                        <p:cTn id="122" dur="1" fill="hold">
                                          <p:stCondLst>
                                            <p:cond delay="0"/>
                                          </p:stCondLst>
                                        </p:cTn>
                                        <p:tgtEl>
                                          <p:spTgt spid="21"/>
                                        </p:tgtEl>
                                        <p:attrNameLst>
                                          <p:attrName>style.visibility</p:attrName>
                                        </p:attrNameLst>
                                      </p:cBhvr>
                                      <p:to>
                                        <p:strVal val="visible"/>
                                      </p:to>
                                    </p:set>
                                    <p:animEffect transition="in" filter="dissolve">
                                      <p:cBhvr>
                                        <p:cTn id="123" dur="1000"/>
                                        <p:tgtEl>
                                          <p:spTgt spid="21"/>
                                        </p:tgtEl>
                                      </p:cBhvr>
                                    </p:animEffect>
                                  </p:childTnLst>
                                </p:cTn>
                              </p:par>
                              <p:par>
                                <p:cTn id="124" presetID="9" presetClass="entr" presetSubtype="0" fill="hold" grpId="0" nodeType="withEffect">
                                  <p:stCondLst>
                                    <p:cond delay="0"/>
                                  </p:stCondLst>
                                  <p:childTnLst>
                                    <p:set>
                                      <p:cBhvr>
                                        <p:cTn id="125" dur="1" fill="hold">
                                          <p:stCondLst>
                                            <p:cond delay="0"/>
                                          </p:stCondLst>
                                        </p:cTn>
                                        <p:tgtEl>
                                          <p:spTgt spid="22"/>
                                        </p:tgtEl>
                                        <p:attrNameLst>
                                          <p:attrName>style.visibility</p:attrName>
                                        </p:attrNameLst>
                                      </p:cBhvr>
                                      <p:to>
                                        <p:strVal val="visible"/>
                                      </p:to>
                                    </p:set>
                                    <p:animEffect transition="in" filter="dissolve">
                                      <p:cBhvr>
                                        <p:cTn id="126" dur="1000"/>
                                        <p:tgtEl>
                                          <p:spTgt spid="22"/>
                                        </p:tgtEl>
                                      </p:cBhvr>
                                    </p:animEffect>
                                  </p:childTnLst>
                                </p:cTn>
                              </p:par>
                              <p:par>
                                <p:cTn id="127" presetID="9" presetClass="entr" presetSubtype="0" fill="hold" grpId="0" nodeType="withEffect">
                                  <p:stCondLst>
                                    <p:cond delay="0"/>
                                  </p:stCondLst>
                                  <p:childTnLst>
                                    <p:set>
                                      <p:cBhvr>
                                        <p:cTn id="128" dur="1" fill="hold">
                                          <p:stCondLst>
                                            <p:cond delay="0"/>
                                          </p:stCondLst>
                                        </p:cTn>
                                        <p:tgtEl>
                                          <p:spTgt spid="26"/>
                                        </p:tgtEl>
                                        <p:attrNameLst>
                                          <p:attrName>style.visibility</p:attrName>
                                        </p:attrNameLst>
                                      </p:cBhvr>
                                      <p:to>
                                        <p:strVal val="visible"/>
                                      </p:to>
                                    </p:set>
                                    <p:animEffect transition="in" filter="dissolve">
                                      <p:cBhvr>
                                        <p:cTn id="129" dur="1000"/>
                                        <p:tgtEl>
                                          <p:spTgt spid="26"/>
                                        </p:tgtEl>
                                      </p:cBhvr>
                                    </p:animEffect>
                                  </p:childTnLst>
                                </p:cTn>
                              </p:par>
                              <p:par>
                                <p:cTn id="130" presetID="9" presetClass="entr" presetSubtype="0" fill="hold" grpId="0" nodeType="withEffect">
                                  <p:stCondLst>
                                    <p:cond delay="0"/>
                                  </p:stCondLst>
                                  <p:childTnLst>
                                    <p:set>
                                      <p:cBhvr>
                                        <p:cTn id="131" dur="1" fill="hold">
                                          <p:stCondLst>
                                            <p:cond delay="0"/>
                                          </p:stCondLst>
                                        </p:cTn>
                                        <p:tgtEl>
                                          <p:spTgt spid="27"/>
                                        </p:tgtEl>
                                        <p:attrNameLst>
                                          <p:attrName>style.visibility</p:attrName>
                                        </p:attrNameLst>
                                      </p:cBhvr>
                                      <p:to>
                                        <p:strVal val="visible"/>
                                      </p:to>
                                    </p:set>
                                    <p:animEffect transition="in" filter="dissolve">
                                      <p:cBhvr>
                                        <p:cTn id="132" dur="1000"/>
                                        <p:tgtEl>
                                          <p:spTgt spid="27"/>
                                        </p:tgtEl>
                                      </p:cBhvr>
                                    </p:animEffect>
                                  </p:childTnLst>
                                </p:cTn>
                              </p:par>
                              <p:par>
                                <p:cTn id="133" presetID="9" presetClass="entr" presetSubtype="0" fill="hold" grpId="0" nodeType="withEffect">
                                  <p:stCondLst>
                                    <p:cond delay="0"/>
                                  </p:stCondLst>
                                  <p:childTnLst>
                                    <p:set>
                                      <p:cBhvr>
                                        <p:cTn id="134" dur="1" fill="hold">
                                          <p:stCondLst>
                                            <p:cond delay="0"/>
                                          </p:stCondLst>
                                        </p:cTn>
                                        <p:tgtEl>
                                          <p:spTgt spid="28"/>
                                        </p:tgtEl>
                                        <p:attrNameLst>
                                          <p:attrName>style.visibility</p:attrName>
                                        </p:attrNameLst>
                                      </p:cBhvr>
                                      <p:to>
                                        <p:strVal val="visible"/>
                                      </p:to>
                                    </p:set>
                                    <p:animEffect transition="in" filter="dissolve">
                                      <p:cBhvr>
                                        <p:cTn id="135" dur="1000"/>
                                        <p:tgtEl>
                                          <p:spTgt spid="28"/>
                                        </p:tgtEl>
                                      </p:cBhvr>
                                    </p:animEffect>
                                  </p:childTnLst>
                                </p:cTn>
                              </p:par>
                            </p:childTnLst>
                          </p:cTn>
                        </p:par>
                      </p:childTnLst>
                    </p:cTn>
                  </p:par>
                  <p:par>
                    <p:cTn id="136" fill="hold">
                      <p:stCondLst>
                        <p:cond delay="indefinite"/>
                      </p:stCondLst>
                      <p:childTnLst>
                        <p:par>
                          <p:cTn id="137" fill="hold">
                            <p:stCondLst>
                              <p:cond delay="0"/>
                            </p:stCondLst>
                            <p:childTnLst>
                              <p:par>
                                <p:cTn id="138" presetID="55" presetClass="exit" presetSubtype="0" fill="hold" grpId="1" nodeType="clickEffect">
                                  <p:stCondLst>
                                    <p:cond delay="0"/>
                                  </p:stCondLst>
                                  <p:childTnLst>
                                    <p:anim calcmode="lin" valueType="num">
                                      <p:cBhvr>
                                        <p:cTn id="139" dur="1000"/>
                                        <p:tgtEl>
                                          <p:spTgt spid="21"/>
                                        </p:tgtEl>
                                        <p:attrNameLst>
                                          <p:attrName>ppt_w</p:attrName>
                                        </p:attrNameLst>
                                      </p:cBhvr>
                                      <p:tavLst>
                                        <p:tav tm="0">
                                          <p:val>
                                            <p:strVal val="ppt_w"/>
                                          </p:val>
                                        </p:tav>
                                        <p:tav tm="100000">
                                          <p:val>
                                            <p:strVal val="ppt_w*0.70"/>
                                          </p:val>
                                        </p:tav>
                                      </p:tavLst>
                                    </p:anim>
                                    <p:anim calcmode="lin" valueType="num">
                                      <p:cBhvr>
                                        <p:cTn id="140" dur="1000"/>
                                        <p:tgtEl>
                                          <p:spTgt spid="21"/>
                                        </p:tgtEl>
                                        <p:attrNameLst>
                                          <p:attrName>ppt_h</p:attrName>
                                        </p:attrNameLst>
                                      </p:cBhvr>
                                      <p:tavLst>
                                        <p:tav tm="0">
                                          <p:val>
                                            <p:strVal val="ppt_h"/>
                                          </p:val>
                                        </p:tav>
                                        <p:tav tm="100000">
                                          <p:val>
                                            <p:strVal val="ppt_h"/>
                                          </p:val>
                                        </p:tav>
                                      </p:tavLst>
                                    </p:anim>
                                    <p:animEffect transition="out" filter="fade">
                                      <p:cBhvr>
                                        <p:cTn id="141" dur="1000"/>
                                        <p:tgtEl>
                                          <p:spTgt spid="21"/>
                                        </p:tgtEl>
                                      </p:cBhvr>
                                    </p:animEffect>
                                    <p:set>
                                      <p:cBhvr>
                                        <p:cTn id="142" dur="1" fill="hold">
                                          <p:stCondLst>
                                            <p:cond delay="999"/>
                                          </p:stCondLst>
                                        </p:cTn>
                                        <p:tgtEl>
                                          <p:spTgt spid="21"/>
                                        </p:tgtEl>
                                        <p:attrNameLst>
                                          <p:attrName>style.visibility</p:attrName>
                                        </p:attrNameLst>
                                      </p:cBhvr>
                                      <p:to>
                                        <p:strVal val="hidden"/>
                                      </p:to>
                                    </p:set>
                                  </p:childTnLst>
                                </p:cTn>
                              </p:par>
                              <p:par>
                                <p:cTn id="143" presetID="55" presetClass="exit" presetSubtype="0" fill="hold" grpId="1" nodeType="withEffect">
                                  <p:stCondLst>
                                    <p:cond delay="0"/>
                                  </p:stCondLst>
                                  <p:childTnLst>
                                    <p:anim calcmode="lin" valueType="num">
                                      <p:cBhvr>
                                        <p:cTn id="144" dur="1000"/>
                                        <p:tgtEl>
                                          <p:spTgt spid="22"/>
                                        </p:tgtEl>
                                        <p:attrNameLst>
                                          <p:attrName>ppt_w</p:attrName>
                                        </p:attrNameLst>
                                      </p:cBhvr>
                                      <p:tavLst>
                                        <p:tav tm="0">
                                          <p:val>
                                            <p:strVal val="ppt_w"/>
                                          </p:val>
                                        </p:tav>
                                        <p:tav tm="100000">
                                          <p:val>
                                            <p:strVal val="ppt_w*0.70"/>
                                          </p:val>
                                        </p:tav>
                                      </p:tavLst>
                                    </p:anim>
                                    <p:anim calcmode="lin" valueType="num">
                                      <p:cBhvr>
                                        <p:cTn id="145" dur="1000"/>
                                        <p:tgtEl>
                                          <p:spTgt spid="22"/>
                                        </p:tgtEl>
                                        <p:attrNameLst>
                                          <p:attrName>ppt_h</p:attrName>
                                        </p:attrNameLst>
                                      </p:cBhvr>
                                      <p:tavLst>
                                        <p:tav tm="0">
                                          <p:val>
                                            <p:strVal val="ppt_h"/>
                                          </p:val>
                                        </p:tav>
                                        <p:tav tm="100000">
                                          <p:val>
                                            <p:strVal val="ppt_h"/>
                                          </p:val>
                                        </p:tav>
                                      </p:tavLst>
                                    </p:anim>
                                    <p:animEffect transition="out" filter="fade">
                                      <p:cBhvr>
                                        <p:cTn id="146" dur="1000"/>
                                        <p:tgtEl>
                                          <p:spTgt spid="22"/>
                                        </p:tgtEl>
                                      </p:cBhvr>
                                    </p:animEffect>
                                    <p:set>
                                      <p:cBhvr>
                                        <p:cTn id="147" dur="1" fill="hold">
                                          <p:stCondLst>
                                            <p:cond delay="999"/>
                                          </p:stCondLst>
                                        </p:cTn>
                                        <p:tgtEl>
                                          <p:spTgt spid="22"/>
                                        </p:tgtEl>
                                        <p:attrNameLst>
                                          <p:attrName>style.visibility</p:attrName>
                                        </p:attrNameLst>
                                      </p:cBhvr>
                                      <p:to>
                                        <p:strVal val="hidden"/>
                                      </p:to>
                                    </p:set>
                                  </p:childTnLst>
                                </p:cTn>
                              </p:par>
                              <p:par>
                                <p:cTn id="148" presetID="55" presetClass="exit" presetSubtype="0" fill="hold" grpId="1" nodeType="withEffect">
                                  <p:stCondLst>
                                    <p:cond delay="0"/>
                                  </p:stCondLst>
                                  <p:childTnLst>
                                    <p:anim calcmode="lin" valueType="num">
                                      <p:cBhvr>
                                        <p:cTn id="149" dur="1000"/>
                                        <p:tgtEl>
                                          <p:spTgt spid="26"/>
                                        </p:tgtEl>
                                        <p:attrNameLst>
                                          <p:attrName>ppt_w</p:attrName>
                                        </p:attrNameLst>
                                      </p:cBhvr>
                                      <p:tavLst>
                                        <p:tav tm="0">
                                          <p:val>
                                            <p:strVal val="ppt_w"/>
                                          </p:val>
                                        </p:tav>
                                        <p:tav tm="100000">
                                          <p:val>
                                            <p:strVal val="ppt_w*0.70"/>
                                          </p:val>
                                        </p:tav>
                                      </p:tavLst>
                                    </p:anim>
                                    <p:anim calcmode="lin" valueType="num">
                                      <p:cBhvr>
                                        <p:cTn id="150" dur="1000"/>
                                        <p:tgtEl>
                                          <p:spTgt spid="26"/>
                                        </p:tgtEl>
                                        <p:attrNameLst>
                                          <p:attrName>ppt_h</p:attrName>
                                        </p:attrNameLst>
                                      </p:cBhvr>
                                      <p:tavLst>
                                        <p:tav tm="0">
                                          <p:val>
                                            <p:strVal val="ppt_h"/>
                                          </p:val>
                                        </p:tav>
                                        <p:tav tm="100000">
                                          <p:val>
                                            <p:strVal val="ppt_h"/>
                                          </p:val>
                                        </p:tav>
                                      </p:tavLst>
                                    </p:anim>
                                    <p:animEffect transition="out" filter="fade">
                                      <p:cBhvr>
                                        <p:cTn id="151" dur="1000"/>
                                        <p:tgtEl>
                                          <p:spTgt spid="26"/>
                                        </p:tgtEl>
                                      </p:cBhvr>
                                    </p:animEffect>
                                    <p:set>
                                      <p:cBhvr>
                                        <p:cTn id="152" dur="1" fill="hold">
                                          <p:stCondLst>
                                            <p:cond delay="999"/>
                                          </p:stCondLst>
                                        </p:cTn>
                                        <p:tgtEl>
                                          <p:spTgt spid="26"/>
                                        </p:tgtEl>
                                        <p:attrNameLst>
                                          <p:attrName>style.visibility</p:attrName>
                                        </p:attrNameLst>
                                      </p:cBhvr>
                                      <p:to>
                                        <p:strVal val="hidden"/>
                                      </p:to>
                                    </p:set>
                                  </p:childTnLst>
                                </p:cTn>
                              </p:par>
                              <p:par>
                                <p:cTn id="153" presetID="55" presetClass="exit" presetSubtype="0" fill="hold" grpId="1" nodeType="withEffect">
                                  <p:stCondLst>
                                    <p:cond delay="0"/>
                                  </p:stCondLst>
                                  <p:childTnLst>
                                    <p:anim calcmode="lin" valueType="num">
                                      <p:cBhvr>
                                        <p:cTn id="154" dur="1000"/>
                                        <p:tgtEl>
                                          <p:spTgt spid="27"/>
                                        </p:tgtEl>
                                        <p:attrNameLst>
                                          <p:attrName>ppt_w</p:attrName>
                                        </p:attrNameLst>
                                      </p:cBhvr>
                                      <p:tavLst>
                                        <p:tav tm="0">
                                          <p:val>
                                            <p:strVal val="ppt_w"/>
                                          </p:val>
                                        </p:tav>
                                        <p:tav tm="100000">
                                          <p:val>
                                            <p:strVal val="ppt_w*0.70"/>
                                          </p:val>
                                        </p:tav>
                                      </p:tavLst>
                                    </p:anim>
                                    <p:anim calcmode="lin" valueType="num">
                                      <p:cBhvr>
                                        <p:cTn id="155" dur="1000"/>
                                        <p:tgtEl>
                                          <p:spTgt spid="27"/>
                                        </p:tgtEl>
                                        <p:attrNameLst>
                                          <p:attrName>ppt_h</p:attrName>
                                        </p:attrNameLst>
                                      </p:cBhvr>
                                      <p:tavLst>
                                        <p:tav tm="0">
                                          <p:val>
                                            <p:strVal val="ppt_h"/>
                                          </p:val>
                                        </p:tav>
                                        <p:tav tm="100000">
                                          <p:val>
                                            <p:strVal val="ppt_h"/>
                                          </p:val>
                                        </p:tav>
                                      </p:tavLst>
                                    </p:anim>
                                    <p:animEffect transition="out" filter="fade">
                                      <p:cBhvr>
                                        <p:cTn id="156" dur="1000"/>
                                        <p:tgtEl>
                                          <p:spTgt spid="27"/>
                                        </p:tgtEl>
                                      </p:cBhvr>
                                    </p:animEffect>
                                    <p:set>
                                      <p:cBhvr>
                                        <p:cTn id="157" dur="1" fill="hold">
                                          <p:stCondLst>
                                            <p:cond delay="999"/>
                                          </p:stCondLst>
                                        </p:cTn>
                                        <p:tgtEl>
                                          <p:spTgt spid="27"/>
                                        </p:tgtEl>
                                        <p:attrNameLst>
                                          <p:attrName>style.visibility</p:attrName>
                                        </p:attrNameLst>
                                      </p:cBhvr>
                                      <p:to>
                                        <p:strVal val="hidden"/>
                                      </p:to>
                                    </p:set>
                                  </p:childTnLst>
                                </p:cTn>
                              </p:par>
                              <p:par>
                                <p:cTn id="158" presetID="55" presetClass="exit" presetSubtype="0" fill="hold" grpId="1" nodeType="withEffect">
                                  <p:stCondLst>
                                    <p:cond delay="0"/>
                                  </p:stCondLst>
                                  <p:childTnLst>
                                    <p:anim calcmode="lin" valueType="num">
                                      <p:cBhvr>
                                        <p:cTn id="159" dur="1000"/>
                                        <p:tgtEl>
                                          <p:spTgt spid="28"/>
                                        </p:tgtEl>
                                        <p:attrNameLst>
                                          <p:attrName>ppt_w</p:attrName>
                                        </p:attrNameLst>
                                      </p:cBhvr>
                                      <p:tavLst>
                                        <p:tav tm="0">
                                          <p:val>
                                            <p:strVal val="ppt_w"/>
                                          </p:val>
                                        </p:tav>
                                        <p:tav tm="100000">
                                          <p:val>
                                            <p:strVal val="ppt_w*0.70"/>
                                          </p:val>
                                        </p:tav>
                                      </p:tavLst>
                                    </p:anim>
                                    <p:anim calcmode="lin" valueType="num">
                                      <p:cBhvr>
                                        <p:cTn id="160" dur="1000"/>
                                        <p:tgtEl>
                                          <p:spTgt spid="28"/>
                                        </p:tgtEl>
                                        <p:attrNameLst>
                                          <p:attrName>ppt_h</p:attrName>
                                        </p:attrNameLst>
                                      </p:cBhvr>
                                      <p:tavLst>
                                        <p:tav tm="0">
                                          <p:val>
                                            <p:strVal val="ppt_h"/>
                                          </p:val>
                                        </p:tav>
                                        <p:tav tm="100000">
                                          <p:val>
                                            <p:strVal val="ppt_h"/>
                                          </p:val>
                                        </p:tav>
                                      </p:tavLst>
                                    </p:anim>
                                    <p:animEffect transition="out" filter="fade">
                                      <p:cBhvr>
                                        <p:cTn id="161" dur="1000"/>
                                        <p:tgtEl>
                                          <p:spTgt spid="28"/>
                                        </p:tgtEl>
                                      </p:cBhvr>
                                    </p:animEffect>
                                    <p:set>
                                      <p:cBhvr>
                                        <p:cTn id="162" dur="1" fill="hold">
                                          <p:stCondLst>
                                            <p:cond delay="999"/>
                                          </p:stCondLst>
                                        </p:cTn>
                                        <p:tgtEl>
                                          <p:spTgt spid="28"/>
                                        </p:tgtEl>
                                        <p:attrNameLst>
                                          <p:attrName>style.visibility</p:attrName>
                                        </p:attrNameLst>
                                      </p:cBhvr>
                                      <p:to>
                                        <p:strVal val="hidden"/>
                                      </p:to>
                                    </p:set>
                                  </p:childTnLst>
                                </p:cTn>
                              </p:par>
                            </p:childTnLst>
                          </p:cTn>
                        </p:par>
                        <p:par>
                          <p:cTn id="163" fill="hold">
                            <p:stCondLst>
                              <p:cond delay="1000"/>
                            </p:stCondLst>
                            <p:childTnLst>
                              <p:par>
                                <p:cTn id="164" presetID="4" presetClass="exit" presetSubtype="32" fill="hold" grpId="1" nodeType="afterEffect">
                                  <p:stCondLst>
                                    <p:cond delay="0"/>
                                  </p:stCondLst>
                                  <p:childTnLst>
                                    <p:animEffect transition="out" filter="box(out)">
                                      <p:cBhvr>
                                        <p:cTn id="165" dur="1000"/>
                                        <p:tgtEl>
                                          <p:spTgt spid="15"/>
                                        </p:tgtEl>
                                      </p:cBhvr>
                                    </p:animEffect>
                                    <p:set>
                                      <p:cBhvr>
                                        <p:cTn id="166" dur="1" fill="hold">
                                          <p:stCondLst>
                                            <p:cond delay="999"/>
                                          </p:stCondLst>
                                        </p:cTn>
                                        <p:tgtEl>
                                          <p:spTgt spid="15"/>
                                        </p:tgtEl>
                                        <p:attrNameLst>
                                          <p:attrName>style.visibility</p:attrName>
                                        </p:attrNameLst>
                                      </p:cBhvr>
                                      <p:to>
                                        <p:strVal val="hidden"/>
                                      </p:to>
                                    </p:set>
                                  </p:childTnLst>
                                </p:cTn>
                              </p:par>
                            </p:childTnLst>
                          </p:cTn>
                        </p:par>
                        <p:par>
                          <p:cTn id="167" fill="hold">
                            <p:stCondLst>
                              <p:cond delay="2000"/>
                            </p:stCondLst>
                            <p:childTnLst>
                              <p:par>
                                <p:cTn id="168" presetID="53" presetClass="exit" presetSubtype="0" fill="hold" grpId="1" nodeType="afterEffect">
                                  <p:stCondLst>
                                    <p:cond delay="0"/>
                                  </p:stCondLst>
                                  <p:childTnLst>
                                    <p:anim calcmode="lin" valueType="num">
                                      <p:cBhvr>
                                        <p:cTn id="169" dur="1000"/>
                                        <p:tgtEl>
                                          <p:spTgt spid="14"/>
                                        </p:tgtEl>
                                        <p:attrNameLst>
                                          <p:attrName>ppt_w</p:attrName>
                                        </p:attrNameLst>
                                      </p:cBhvr>
                                      <p:tavLst>
                                        <p:tav tm="0">
                                          <p:val>
                                            <p:strVal val="ppt_w"/>
                                          </p:val>
                                        </p:tav>
                                        <p:tav tm="100000">
                                          <p:val>
                                            <p:fltVal val="0"/>
                                          </p:val>
                                        </p:tav>
                                      </p:tavLst>
                                    </p:anim>
                                    <p:anim calcmode="lin" valueType="num">
                                      <p:cBhvr>
                                        <p:cTn id="170" dur="1000"/>
                                        <p:tgtEl>
                                          <p:spTgt spid="14"/>
                                        </p:tgtEl>
                                        <p:attrNameLst>
                                          <p:attrName>ppt_h</p:attrName>
                                        </p:attrNameLst>
                                      </p:cBhvr>
                                      <p:tavLst>
                                        <p:tav tm="0">
                                          <p:val>
                                            <p:strVal val="ppt_h"/>
                                          </p:val>
                                        </p:tav>
                                        <p:tav tm="100000">
                                          <p:val>
                                            <p:fltVal val="0"/>
                                          </p:val>
                                        </p:tav>
                                      </p:tavLst>
                                    </p:anim>
                                    <p:animEffect transition="out" filter="fade">
                                      <p:cBhvr>
                                        <p:cTn id="171" dur="1000"/>
                                        <p:tgtEl>
                                          <p:spTgt spid="14"/>
                                        </p:tgtEl>
                                      </p:cBhvr>
                                    </p:animEffect>
                                    <p:set>
                                      <p:cBhvr>
                                        <p:cTn id="172" dur="1" fill="hold">
                                          <p:stCondLst>
                                            <p:cond delay="999"/>
                                          </p:stCondLst>
                                        </p:cTn>
                                        <p:tgtEl>
                                          <p:spTgt spid="14"/>
                                        </p:tgtEl>
                                        <p:attrNameLst>
                                          <p:attrName>style.visibility</p:attrName>
                                        </p:attrNameLst>
                                      </p:cBhvr>
                                      <p:to>
                                        <p:strVal val="hidden"/>
                                      </p:to>
                                    </p:set>
                                  </p:childTnLst>
                                </p:cTn>
                              </p:par>
                            </p:childTnLst>
                          </p:cTn>
                        </p:par>
                        <p:par>
                          <p:cTn id="173" fill="hold">
                            <p:stCondLst>
                              <p:cond delay="3000"/>
                            </p:stCondLst>
                            <p:childTnLst>
                              <p:par>
                                <p:cTn id="174" presetID="29" presetClass="exit" presetSubtype="0" fill="hold" nodeType="afterEffect">
                                  <p:stCondLst>
                                    <p:cond delay="0"/>
                                  </p:stCondLst>
                                  <p:childTnLst>
                                    <p:anim calcmode="lin" valueType="num">
                                      <p:cBhvr>
                                        <p:cTn id="175" dur="1000"/>
                                        <p:tgtEl>
                                          <p:spTgt spid="1026"/>
                                        </p:tgtEl>
                                        <p:attrNameLst>
                                          <p:attrName>ppt_x</p:attrName>
                                        </p:attrNameLst>
                                      </p:cBhvr>
                                      <p:tavLst>
                                        <p:tav tm="0">
                                          <p:val>
                                            <p:strVal val="ppt_x"/>
                                          </p:val>
                                        </p:tav>
                                        <p:tav tm="100000">
                                          <p:val>
                                            <p:strVal val="ppt_x-.2"/>
                                          </p:val>
                                        </p:tav>
                                      </p:tavLst>
                                    </p:anim>
                                    <p:anim calcmode="lin" valueType="num">
                                      <p:cBhvr>
                                        <p:cTn id="176" dur="1000"/>
                                        <p:tgtEl>
                                          <p:spTgt spid="1026"/>
                                        </p:tgtEl>
                                        <p:attrNameLst>
                                          <p:attrName>ppt_y</p:attrName>
                                        </p:attrNameLst>
                                      </p:cBhvr>
                                      <p:tavLst>
                                        <p:tav tm="0">
                                          <p:val>
                                            <p:strVal val="ppt_y"/>
                                          </p:val>
                                        </p:tav>
                                        <p:tav tm="100000">
                                          <p:val>
                                            <p:strVal val="ppt_y"/>
                                          </p:val>
                                        </p:tav>
                                      </p:tavLst>
                                    </p:anim>
                                    <p:animEffect transition="out" filter="fade">
                                      <p:cBhvr>
                                        <p:cTn id="177" dur="1000"/>
                                        <p:tgtEl>
                                          <p:spTgt spid="1026"/>
                                        </p:tgtEl>
                                      </p:cBhvr>
                                    </p:animEffect>
                                    <p:set>
                                      <p:cBhvr>
                                        <p:cTn id="178" dur="1" fill="hold">
                                          <p:stCondLst>
                                            <p:cond delay="999"/>
                                          </p:stCondLst>
                                        </p:cTn>
                                        <p:tgtEl>
                                          <p:spTgt spid="1026"/>
                                        </p:tgtEl>
                                        <p:attrNameLst>
                                          <p:attrName>style.visibility</p:attrName>
                                        </p:attrNameLst>
                                      </p:cBhvr>
                                      <p:to>
                                        <p:strVal val="hidden"/>
                                      </p:to>
                                    </p:set>
                                  </p:childTnLst>
                                </p:cTn>
                              </p:par>
                              <p:par>
                                <p:cTn id="179" presetID="29" presetClass="exit" presetSubtype="0" fill="hold" nodeType="withEffect">
                                  <p:stCondLst>
                                    <p:cond delay="0"/>
                                  </p:stCondLst>
                                  <p:childTnLst>
                                    <p:anim calcmode="lin" valueType="num">
                                      <p:cBhvr>
                                        <p:cTn id="180" dur="1000"/>
                                        <p:tgtEl>
                                          <p:spTgt spid="1028"/>
                                        </p:tgtEl>
                                        <p:attrNameLst>
                                          <p:attrName>ppt_x</p:attrName>
                                        </p:attrNameLst>
                                      </p:cBhvr>
                                      <p:tavLst>
                                        <p:tav tm="0">
                                          <p:val>
                                            <p:strVal val="ppt_x"/>
                                          </p:val>
                                        </p:tav>
                                        <p:tav tm="100000">
                                          <p:val>
                                            <p:strVal val="ppt_x-.2"/>
                                          </p:val>
                                        </p:tav>
                                      </p:tavLst>
                                    </p:anim>
                                    <p:anim calcmode="lin" valueType="num">
                                      <p:cBhvr>
                                        <p:cTn id="181" dur="1000"/>
                                        <p:tgtEl>
                                          <p:spTgt spid="1028"/>
                                        </p:tgtEl>
                                        <p:attrNameLst>
                                          <p:attrName>ppt_y</p:attrName>
                                        </p:attrNameLst>
                                      </p:cBhvr>
                                      <p:tavLst>
                                        <p:tav tm="0">
                                          <p:val>
                                            <p:strVal val="ppt_y"/>
                                          </p:val>
                                        </p:tav>
                                        <p:tav tm="100000">
                                          <p:val>
                                            <p:strVal val="ppt_y"/>
                                          </p:val>
                                        </p:tav>
                                      </p:tavLst>
                                    </p:anim>
                                    <p:animEffect transition="out" filter="fade">
                                      <p:cBhvr>
                                        <p:cTn id="182" dur="1000"/>
                                        <p:tgtEl>
                                          <p:spTgt spid="1028"/>
                                        </p:tgtEl>
                                      </p:cBhvr>
                                    </p:animEffect>
                                    <p:set>
                                      <p:cBhvr>
                                        <p:cTn id="183" dur="1" fill="hold">
                                          <p:stCondLst>
                                            <p:cond delay="999"/>
                                          </p:stCondLst>
                                        </p:cTn>
                                        <p:tgtEl>
                                          <p:spTgt spid="1028"/>
                                        </p:tgtEl>
                                        <p:attrNameLst>
                                          <p:attrName>style.visibility</p:attrName>
                                        </p:attrNameLst>
                                      </p:cBhvr>
                                      <p:to>
                                        <p:strVal val="hidden"/>
                                      </p:to>
                                    </p:set>
                                  </p:childTnLst>
                                </p:cTn>
                              </p:par>
                            </p:childTnLst>
                          </p:cTn>
                        </p:par>
                        <p:par>
                          <p:cTn id="184" fill="hold">
                            <p:stCondLst>
                              <p:cond delay="4000"/>
                            </p:stCondLst>
                            <p:childTnLst>
                              <p:par>
                                <p:cTn id="185" presetID="50" presetClass="exit" presetSubtype="0" accel="100000" fill="hold" grpId="1" nodeType="afterEffect">
                                  <p:stCondLst>
                                    <p:cond delay="0"/>
                                  </p:stCondLst>
                                  <p:childTnLst>
                                    <p:anim calcmode="lin" valueType="num">
                                      <p:cBhvr>
                                        <p:cTn id="186" dur="1000"/>
                                        <p:tgtEl>
                                          <p:spTgt spid="13"/>
                                        </p:tgtEl>
                                        <p:attrNameLst>
                                          <p:attrName>ppt_w</p:attrName>
                                        </p:attrNameLst>
                                      </p:cBhvr>
                                      <p:tavLst>
                                        <p:tav tm="0">
                                          <p:val>
                                            <p:strVal val="ppt_w"/>
                                          </p:val>
                                        </p:tav>
                                        <p:tav tm="100000">
                                          <p:val>
                                            <p:strVal val="ppt_w+.3"/>
                                          </p:val>
                                        </p:tav>
                                      </p:tavLst>
                                    </p:anim>
                                    <p:anim calcmode="lin" valueType="num">
                                      <p:cBhvr>
                                        <p:cTn id="187" dur="1000"/>
                                        <p:tgtEl>
                                          <p:spTgt spid="13"/>
                                        </p:tgtEl>
                                        <p:attrNameLst>
                                          <p:attrName>ppt_h</p:attrName>
                                        </p:attrNameLst>
                                      </p:cBhvr>
                                      <p:tavLst>
                                        <p:tav tm="0">
                                          <p:val>
                                            <p:strVal val="ppt_h"/>
                                          </p:val>
                                        </p:tav>
                                        <p:tav tm="100000">
                                          <p:val>
                                            <p:strVal val="ppt_h"/>
                                          </p:val>
                                        </p:tav>
                                      </p:tavLst>
                                    </p:anim>
                                    <p:animEffect transition="out" filter="fade">
                                      <p:cBhvr>
                                        <p:cTn id="188" dur="1000"/>
                                        <p:tgtEl>
                                          <p:spTgt spid="13"/>
                                        </p:tgtEl>
                                      </p:cBhvr>
                                    </p:animEffect>
                                    <p:set>
                                      <p:cBhvr>
                                        <p:cTn id="189" dur="1" fill="hold">
                                          <p:stCondLst>
                                            <p:cond delay="999"/>
                                          </p:stCondLst>
                                        </p:cTn>
                                        <p:tgtEl>
                                          <p:spTgt spid="13"/>
                                        </p:tgtEl>
                                        <p:attrNameLst>
                                          <p:attrName>style.visibility</p:attrName>
                                        </p:attrNameLst>
                                      </p:cBhvr>
                                      <p:to>
                                        <p:strVal val="hidden"/>
                                      </p:to>
                                    </p:set>
                                  </p:childTnLst>
                                </p:cTn>
                              </p:par>
                            </p:childTnLst>
                          </p:cTn>
                        </p:par>
                        <p:par>
                          <p:cTn id="190" fill="hold">
                            <p:stCondLst>
                              <p:cond delay="5000"/>
                            </p:stCondLst>
                            <p:childTnLst>
                              <p:par>
                                <p:cTn id="191" presetID="53" presetClass="exit" presetSubtype="0" fill="hold" nodeType="afterEffect">
                                  <p:stCondLst>
                                    <p:cond delay="0"/>
                                  </p:stCondLst>
                                  <p:childTnLst>
                                    <p:anim calcmode="lin" valueType="num">
                                      <p:cBhvr>
                                        <p:cTn id="192" dur="1000"/>
                                        <p:tgtEl>
                                          <p:spTgt spid="1030"/>
                                        </p:tgtEl>
                                        <p:attrNameLst>
                                          <p:attrName>ppt_w</p:attrName>
                                        </p:attrNameLst>
                                      </p:cBhvr>
                                      <p:tavLst>
                                        <p:tav tm="0">
                                          <p:val>
                                            <p:strVal val="ppt_w"/>
                                          </p:val>
                                        </p:tav>
                                        <p:tav tm="100000">
                                          <p:val>
                                            <p:fltVal val="0"/>
                                          </p:val>
                                        </p:tav>
                                      </p:tavLst>
                                    </p:anim>
                                    <p:anim calcmode="lin" valueType="num">
                                      <p:cBhvr>
                                        <p:cTn id="193" dur="1000"/>
                                        <p:tgtEl>
                                          <p:spTgt spid="1030"/>
                                        </p:tgtEl>
                                        <p:attrNameLst>
                                          <p:attrName>ppt_h</p:attrName>
                                        </p:attrNameLst>
                                      </p:cBhvr>
                                      <p:tavLst>
                                        <p:tav tm="0">
                                          <p:val>
                                            <p:strVal val="ppt_h"/>
                                          </p:val>
                                        </p:tav>
                                        <p:tav tm="100000">
                                          <p:val>
                                            <p:fltVal val="0"/>
                                          </p:val>
                                        </p:tav>
                                      </p:tavLst>
                                    </p:anim>
                                    <p:animEffect transition="out" filter="fade">
                                      <p:cBhvr>
                                        <p:cTn id="194" dur="1000"/>
                                        <p:tgtEl>
                                          <p:spTgt spid="1030"/>
                                        </p:tgtEl>
                                      </p:cBhvr>
                                    </p:animEffect>
                                    <p:set>
                                      <p:cBhvr>
                                        <p:cTn id="195" dur="1" fill="hold">
                                          <p:stCondLst>
                                            <p:cond delay="999"/>
                                          </p:stCondLst>
                                        </p:cTn>
                                        <p:tgtEl>
                                          <p:spTgt spid="1030"/>
                                        </p:tgtEl>
                                        <p:attrNameLst>
                                          <p:attrName>style.visibility</p:attrName>
                                        </p:attrNameLst>
                                      </p:cBhvr>
                                      <p:to>
                                        <p:strVal val="hidden"/>
                                      </p:to>
                                    </p:set>
                                  </p:childTnLst>
                                </p:cTn>
                              </p:par>
                            </p:childTnLst>
                          </p:cTn>
                        </p:par>
                        <p:par>
                          <p:cTn id="196" fill="hold">
                            <p:stCondLst>
                              <p:cond delay="6000"/>
                            </p:stCondLst>
                            <p:childTnLst>
                              <p:par>
                                <p:cTn id="197" presetID="7" presetClass="exit" presetSubtype="2" fill="hold" grpId="1" nodeType="afterEffect">
                                  <p:stCondLst>
                                    <p:cond delay="0"/>
                                  </p:stCondLst>
                                  <p:childTnLst>
                                    <p:anim calcmode="lin" valueType="num">
                                      <p:cBhvr additive="base">
                                        <p:cTn id="198" dur="2000"/>
                                        <p:tgtEl>
                                          <p:spTgt spid="9"/>
                                        </p:tgtEl>
                                        <p:attrNameLst>
                                          <p:attrName>ppt_x</p:attrName>
                                        </p:attrNameLst>
                                      </p:cBhvr>
                                      <p:tavLst>
                                        <p:tav tm="0">
                                          <p:val>
                                            <p:strVal val="ppt_x"/>
                                          </p:val>
                                        </p:tav>
                                        <p:tav tm="100000">
                                          <p:val>
                                            <p:strVal val="1+ppt_w/2"/>
                                          </p:val>
                                        </p:tav>
                                      </p:tavLst>
                                    </p:anim>
                                    <p:anim calcmode="lin" valueType="num">
                                      <p:cBhvr additive="base">
                                        <p:cTn id="199" dur="2000"/>
                                        <p:tgtEl>
                                          <p:spTgt spid="9"/>
                                        </p:tgtEl>
                                        <p:attrNameLst>
                                          <p:attrName>ppt_y</p:attrName>
                                        </p:attrNameLst>
                                      </p:cBhvr>
                                      <p:tavLst>
                                        <p:tav tm="0">
                                          <p:val>
                                            <p:strVal val="ppt_y"/>
                                          </p:val>
                                        </p:tav>
                                        <p:tav tm="100000">
                                          <p:val>
                                            <p:strVal val="ppt_y"/>
                                          </p:val>
                                        </p:tav>
                                      </p:tavLst>
                                    </p:anim>
                                    <p:set>
                                      <p:cBhvr>
                                        <p:cTn id="200" dur="1" fill="hold">
                                          <p:stCondLst>
                                            <p:cond delay="1999"/>
                                          </p:stCondLst>
                                        </p:cTn>
                                        <p:tgtEl>
                                          <p:spTgt spid="9"/>
                                        </p:tgtEl>
                                        <p:attrNameLst>
                                          <p:attrName>style.visibility</p:attrName>
                                        </p:attrNameLst>
                                      </p:cBhvr>
                                      <p:to>
                                        <p:strVal val="hidden"/>
                                      </p:to>
                                    </p:set>
                                  </p:childTnLst>
                                </p:cTn>
                              </p:par>
                              <p:par>
                                <p:cTn id="201" presetID="7" presetClass="exit" presetSubtype="8" fill="hold" grpId="1" nodeType="withEffect">
                                  <p:stCondLst>
                                    <p:cond delay="0"/>
                                  </p:stCondLst>
                                  <p:childTnLst>
                                    <p:anim calcmode="lin" valueType="num">
                                      <p:cBhvr additive="base">
                                        <p:cTn id="202" dur="2000"/>
                                        <p:tgtEl>
                                          <p:spTgt spid="8"/>
                                        </p:tgtEl>
                                        <p:attrNameLst>
                                          <p:attrName>ppt_x</p:attrName>
                                        </p:attrNameLst>
                                      </p:cBhvr>
                                      <p:tavLst>
                                        <p:tav tm="0">
                                          <p:val>
                                            <p:strVal val="ppt_x"/>
                                          </p:val>
                                        </p:tav>
                                        <p:tav tm="100000">
                                          <p:val>
                                            <p:strVal val="0-ppt_w/2"/>
                                          </p:val>
                                        </p:tav>
                                      </p:tavLst>
                                    </p:anim>
                                    <p:anim calcmode="lin" valueType="num">
                                      <p:cBhvr additive="base">
                                        <p:cTn id="203" dur="2000"/>
                                        <p:tgtEl>
                                          <p:spTgt spid="8"/>
                                        </p:tgtEl>
                                        <p:attrNameLst>
                                          <p:attrName>ppt_y</p:attrName>
                                        </p:attrNameLst>
                                      </p:cBhvr>
                                      <p:tavLst>
                                        <p:tav tm="0">
                                          <p:val>
                                            <p:strVal val="ppt_y"/>
                                          </p:val>
                                        </p:tav>
                                        <p:tav tm="100000">
                                          <p:val>
                                            <p:strVal val="ppt_y"/>
                                          </p:val>
                                        </p:tav>
                                      </p:tavLst>
                                    </p:anim>
                                    <p:set>
                                      <p:cBhvr>
                                        <p:cTn id="204"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p:bldP spid="8" grpId="0"/>
      <p:bldP spid="8" grpId="1"/>
      <p:bldP spid="9" grpId="0"/>
      <p:bldP spid="9" grpId="1"/>
      <p:bldP spid="13" grpId="0"/>
      <p:bldP spid="13" grpId="1"/>
      <p:bldP spid="14" grpId="0" animBg="1"/>
      <p:bldP spid="14" grpId="1" animBg="1"/>
      <p:bldP spid="15" grpId="0" animBg="1"/>
      <p:bldP spid="15" grpId="1" animBg="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6" grpId="0"/>
      <p:bldP spid="26" grpId="1"/>
      <p:bldP spid="27" grpId="0"/>
      <p:bldP spid="27" grpId="1"/>
      <p:bldP spid="28" grpId="0"/>
      <p:bldP spid="2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9921"/>
            <a:ext cx="9144000" cy="8342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0" y="6156960"/>
            <a:ext cx="9144000" cy="701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11907" y="6248708"/>
            <a:ext cx="5361469" cy="523220"/>
          </a:xfrm>
          <a:prstGeom prst="rect">
            <a:avLst/>
          </a:prstGeom>
          <a:noFill/>
        </p:spPr>
        <p:txBody>
          <a:bodyPr wrap="none" rtlCol="0">
            <a:spAutoFit/>
          </a:bodyPr>
          <a:lstStyle/>
          <a:p>
            <a:pPr algn="ctr"/>
            <a:r>
              <a:rPr lang="fr-FR" sz="2800" b="1" i="1" u="sng" dirty="0" err="1" smtClean="0">
                <a:solidFill>
                  <a:schemeClr val="bg1"/>
                </a:solidFill>
              </a:rPr>
              <a:t>Atomenergie</a:t>
            </a:r>
            <a:r>
              <a:rPr lang="fr-FR" sz="2800" b="1" i="1" u="sng" dirty="0" smtClean="0">
                <a:solidFill>
                  <a:schemeClr val="bg1"/>
                </a:solidFill>
              </a:rPr>
              <a:t> </a:t>
            </a:r>
            <a:r>
              <a:rPr lang="fr-FR" sz="2800" b="1" i="1" u="sng" dirty="0" err="1" smtClean="0">
                <a:solidFill>
                  <a:schemeClr val="bg1"/>
                </a:solidFill>
              </a:rPr>
              <a:t>und</a:t>
            </a:r>
            <a:r>
              <a:rPr lang="fr-FR" sz="2800" b="1" i="1" u="sng" dirty="0" smtClean="0">
                <a:solidFill>
                  <a:schemeClr val="bg1"/>
                </a:solidFill>
              </a:rPr>
              <a:t> </a:t>
            </a:r>
            <a:r>
              <a:rPr lang="fr-FR" sz="2800" b="1" i="1" u="sng" dirty="0" err="1" smtClean="0">
                <a:solidFill>
                  <a:schemeClr val="bg1"/>
                </a:solidFill>
              </a:rPr>
              <a:t>ihre</a:t>
            </a:r>
            <a:r>
              <a:rPr lang="fr-FR" sz="2800" b="1" i="1" u="sng" dirty="0" smtClean="0">
                <a:solidFill>
                  <a:schemeClr val="bg1"/>
                </a:solidFill>
              </a:rPr>
              <a:t> </a:t>
            </a:r>
            <a:r>
              <a:rPr lang="fr-FR" sz="2800" b="1" i="1" u="sng" dirty="0" err="1" smtClean="0">
                <a:solidFill>
                  <a:schemeClr val="bg1"/>
                </a:solidFill>
              </a:rPr>
              <a:t>Alternativen</a:t>
            </a:r>
            <a:endParaRPr lang="fr-FR" sz="2800" b="1" i="1" u="sng" dirty="0">
              <a:solidFill>
                <a:schemeClr val="bg1"/>
              </a:solidFill>
            </a:endParaRPr>
          </a:p>
        </p:txBody>
      </p:sp>
      <p:sp>
        <p:nvSpPr>
          <p:cNvPr id="5" name="ZoneTexte 4"/>
          <p:cNvSpPr txBox="1"/>
          <p:nvPr/>
        </p:nvSpPr>
        <p:spPr>
          <a:xfrm>
            <a:off x="5659542" y="6074591"/>
            <a:ext cx="3444148" cy="830997"/>
          </a:xfrm>
          <a:prstGeom prst="rect">
            <a:avLst/>
          </a:prstGeom>
          <a:noFill/>
        </p:spPr>
        <p:txBody>
          <a:bodyPr wrap="none" rtlCol="0">
            <a:spAutoFit/>
          </a:bodyPr>
          <a:lstStyle/>
          <a:p>
            <a:r>
              <a:rPr lang="fr-FR" sz="1600" b="1" i="1" u="sng" dirty="0" smtClean="0">
                <a:solidFill>
                  <a:srgbClr val="FF0000"/>
                </a:solidFill>
              </a:rPr>
              <a:t>II/ Die </a:t>
            </a:r>
            <a:r>
              <a:rPr lang="fr-FR" sz="1600" b="1" i="1" u="sng" dirty="0" err="1" smtClean="0">
                <a:solidFill>
                  <a:srgbClr val="FF0000"/>
                </a:solidFill>
              </a:rPr>
              <a:t>neue</a:t>
            </a:r>
            <a:r>
              <a:rPr lang="fr-FR" sz="1600" b="1" i="1" u="sng" dirty="0" smtClean="0">
                <a:solidFill>
                  <a:srgbClr val="FF0000"/>
                </a:solidFill>
              </a:rPr>
              <a:t> Energie: </a:t>
            </a:r>
          </a:p>
          <a:p>
            <a:r>
              <a:rPr lang="fr-FR" sz="1600" b="1" i="1" u="sng" dirty="0" smtClean="0">
                <a:solidFill>
                  <a:srgbClr val="FF0000"/>
                </a:solidFill>
              </a:rPr>
              <a:t>seine </a:t>
            </a:r>
            <a:r>
              <a:rPr lang="fr-FR" sz="1600" b="1" i="1" u="sng" dirty="0" err="1" smtClean="0">
                <a:solidFill>
                  <a:srgbClr val="FF0000"/>
                </a:solidFill>
              </a:rPr>
              <a:t>Versperchen</a:t>
            </a:r>
            <a:r>
              <a:rPr lang="fr-FR" sz="1600" b="1" i="1" u="sng" dirty="0" smtClean="0">
                <a:solidFill>
                  <a:srgbClr val="FF0000"/>
                </a:solidFill>
              </a:rPr>
              <a:t> </a:t>
            </a:r>
            <a:r>
              <a:rPr lang="fr-FR" sz="1600" b="1" i="1" u="sng" dirty="0" err="1" smtClean="0">
                <a:solidFill>
                  <a:srgbClr val="FF0000"/>
                </a:solidFill>
              </a:rPr>
              <a:t>für</a:t>
            </a:r>
            <a:r>
              <a:rPr lang="fr-FR" sz="1600" b="1" i="1" u="sng" dirty="0" smtClean="0">
                <a:solidFill>
                  <a:srgbClr val="FF0000"/>
                </a:solidFill>
              </a:rPr>
              <a:t> die </a:t>
            </a:r>
            <a:r>
              <a:rPr lang="fr-FR" sz="1600" b="1" i="1" u="sng" dirty="0" err="1" smtClean="0">
                <a:solidFill>
                  <a:srgbClr val="FF0000"/>
                </a:solidFill>
              </a:rPr>
              <a:t>Zukunft</a:t>
            </a:r>
            <a:r>
              <a:rPr lang="fr-FR" sz="1600" b="1" i="1" u="sng" dirty="0" smtClean="0">
                <a:solidFill>
                  <a:srgbClr val="FF0000"/>
                </a:solidFill>
              </a:rPr>
              <a:t> </a:t>
            </a:r>
            <a:r>
              <a:rPr lang="fr-FR" sz="1600" b="1" i="1" u="sng" dirty="0" err="1" smtClean="0">
                <a:solidFill>
                  <a:srgbClr val="FF0000"/>
                </a:solidFill>
              </a:rPr>
              <a:t>und</a:t>
            </a:r>
            <a:r>
              <a:rPr lang="fr-FR" sz="1600" b="1" i="1" u="sng" dirty="0" smtClean="0">
                <a:solidFill>
                  <a:srgbClr val="FF0000"/>
                </a:solidFill>
              </a:rPr>
              <a:t> </a:t>
            </a:r>
          </a:p>
          <a:p>
            <a:r>
              <a:rPr lang="fr-FR" sz="1600" b="1" i="1" u="sng" dirty="0" smtClean="0">
                <a:solidFill>
                  <a:srgbClr val="FF0000"/>
                </a:solidFill>
              </a:rPr>
              <a:t>seine </a:t>
            </a:r>
            <a:r>
              <a:rPr lang="fr-FR" sz="1600" b="1" i="1" u="sng" dirty="0" err="1" smtClean="0">
                <a:solidFill>
                  <a:srgbClr val="FF0000"/>
                </a:solidFill>
              </a:rPr>
              <a:t>Nachteile</a:t>
            </a:r>
            <a:r>
              <a:rPr lang="fr-FR" sz="1600" b="1" i="1" u="sng" dirty="0" smtClean="0">
                <a:solidFill>
                  <a:srgbClr val="FF0000"/>
                </a:solidFill>
              </a:rPr>
              <a:t> </a:t>
            </a:r>
            <a:r>
              <a:rPr lang="fr-FR" sz="1600" b="1" i="1" u="sng" dirty="0" err="1" smtClean="0">
                <a:solidFill>
                  <a:srgbClr val="FF0000"/>
                </a:solidFill>
              </a:rPr>
              <a:t>für</a:t>
            </a:r>
            <a:r>
              <a:rPr lang="fr-FR" sz="1600" b="1" i="1" u="sng" dirty="0" smtClean="0">
                <a:solidFill>
                  <a:srgbClr val="FF0000"/>
                </a:solidFill>
              </a:rPr>
              <a:t> die </a:t>
            </a:r>
            <a:r>
              <a:rPr lang="fr-FR" sz="1600" b="1" i="1" u="sng" dirty="0" err="1" smtClean="0">
                <a:solidFill>
                  <a:srgbClr val="FF0000"/>
                </a:solidFill>
              </a:rPr>
              <a:t>Entwiklung</a:t>
            </a:r>
            <a:endParaRPr lang="fr-FR" sz="1600" b="1" i="1" u="sng" dirty="0" smtClean="0">
              <a:solidFill>
                <a:srgbClr val="FF0000"/>
              </a:solidFill>
            </a:endParaRPr>
          </a:p>
        </p:txBody>
      </p:sp>
      <p:sp>
        <p:nvSpPr>
          <p:cNvPr id="6" name="ZoneTexte 5"/>
          <p:cNvSpPr txBox="1"/>
          <p:nvPr/>
        </p:nvSpPr>
        <p:spPr>
          <a:xfrm>
            <a:off x="6211274" y="-55418"/>
            <a:ext cx="2975238" cy="830997"/>
          </a:xfrm>
          <a:prstGeom prst="rect">
            <a:avLst/>
          </a:prstGeom>
          <a:noFill/>
        </p:spPr>
        <p:txBody>
          <a:bodyPr wrap="none" rtlCol="0">
            <a:spAutoFit/>
          </a:bodyPr>
          <a:lstStyle/>
          <a:p>
            <a:r>
              <a:rPr lang="fr-FR" sz="1600" b="1" i="1" u="sng" dirty="0" smtClean="0">
                <a:solidFill>
                  <a:srgbClr val="FF0000"/>
                </a:solidFill>
              </a:rPr>
              <a:t>II/ Les nouvelles énergies  : </a:t>
            </a:r>
          </a:p>
          <a:p>
            <a:r>
              <a:rPr lang="fr-FR" sz="1600" b="1" i="1" u="sng" dirty="0" smtClean="0">
                <a:solidFill>
                  <a:srgbClr val="FF0000"/>
                </a:solidFill>
              </a:rPr>
              <a:t>leurs promesses pour l’avenir </a:t>
            </a:r>
          </a:p>
          <a:p>
            <a:r>
              <a:rPr lang="fr-FR" sz="1600" b="1" i="1" u="sng" dirty="0" smtClean="0">
                <a:solidFill>
                  <a:srgbClr val="FF0000"/>
                </a:solidFill>
              </a:rPr>
              <a:t>et leurs freins au développement</a:t>
            </a:r>
          </a:p>
        </p:txBody>
      </p:sp>
      <p:sp>
        <p:nvSpPr>
          <p:cNvPr id="7" name="ZoneTexte 6"/>
          <p:cNvSpPr txBox="1"/>
          <p:nvPr/>
        </p:nvSpPr>
        <p:spPr>
          <a:xfrm>
            <a:off x="-31706" y="35607"/>
            <a:ext cx="4747646" cy="523220"/>
          </a:xfrm>
          <a:prstGeom prst="rect">
            <a:avLst/>
          </a:prstGeom>
          <a:noFill/>
        </p:spPr>
        <p:txBody>
          <a:bodyPr wrap="none" rtlCol="0">
            <a:spAutoFit/>
          </a:bodyPr>
          <a:lstStyle/>
          <a:p>
            <a:pPr algn="ctr"/>
            <a:r>
              <a:rPr lang="fr-FR" sz="2800" b="1" i="1" u="sng" dirty="0" smtClean="0">
                <a:solidFill>
                  <a:schemeClr val="bg1"/>
                </a:solidFill>
              </a:rPr>
              <a:t>Le nucléaire et ses alternatives</a:t>
            </a:r>
            <a:endParaRPr lang="fr-FR" sz="2800" b="1" i="1" u="sng" dirty="0">
              <a:solidFill>
                <a:schemeClr val="bg1"/>
              </a:solidFill>
            </a:endParaRPr>
          </a:p>
        </p:txBody>
      </p:sp>
      <p:sp>
        <p:nvSpPr>
          <p:cNvPr id="21" name="ZoneTexte 5"/>
          <p:cNvSpPr txBox="1"/>
          <p:nvPr/>
        </p:nvSpPr>
        <p:spPr>
          <a:xfrm>
            <a:off x="-86574" y="716096"/>
            <a:ext cx="2966518" cy="400110"/>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000" b="1" dirty="0" smtClean="0">
                <a:solidFill>
                  <a:schemeClr val="tx1">
                    <a:lumMod val="95000"/>
                    <a:lumOff val="5000"/>
                  </a:schemeClr>
                </a:solidFill>
              </a:rPr>
              <a:t>c) L’énergie géothermique</a:t>
            </a:r>
          </a:p>
        </p:txBody>
      </p:sp>
      <p:sp>
        <p:nvSpPr>
          <p:cNvPr id="22" name="ZoneTexte 5"/>
          <p:cNvSpPr txBox="1"/>
          <p:nvPr/>
        </p:nvSpPr>
        <p:spPr>
          <a:xfrm>
            <a:off x="7022907" y="714356"/>
            <a:ext cx="2121093" cy="400110"/>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000" b="1" dirty="0" smtClean="0">
                <a:solidFill>
                  <a:schemeClr val="tx1">
                    <a:lumMod val="95000"/>
                    <a:lumOff val="5000"/>
                  </a:schemeClr>
                </a:solidFill>
              </a:rPr>
              <a:t>c) Die </a:t>
            </a:r>
            <a:r>
              <a:rPr lang="fr-FR" sz="2000" b="1" dirty="0" err="1" smtClean="0">
                <a:solidFill>
                  <a:schemeClr val="tx1">
                    <a:lumMod val="95000"/>
                    <a:lumOff val="5000"/>
                  </a:schemeClr>
                </a:solidFill>
              </a:rPr>
              <a:t>Geothermie</a:t>
            </a:r>
            <a:endParaRPr lang="fr-FR" sz="2000" b="1" dirty="0" smtClean="0">
              <a:solidFill>
                <a:schemeClr val="tx1">
                  <a:lumMod val="95000"/>
                  <a:lumOff val="5000"/>
                </a:schemeClr>
              </a:solidFill>
            </a:endParaRPr>
          </a:p>
        </p:txBody>
      </p:sp>
      <p:pic>
        <p:nvPicPr>
          <p:cNvPr id="20482" name="Picture 2" descr="http://www.freewebs.com/tpe-/geothermie%20photo.jpg"/>
          <p:cNvPicPr>
            <a:picLocks noChangeAspect="1" noChangeArrowheads="1"/>
          </p:cNvPicPr>
          <p:nvPr/>
        </p:nvPicPr>
        <p:blipFill>
          <a:blip r:embed="rId2" cstate="print"/>
          <a:srcRect/>
          <a:stretch>
            <a:fillRect/>
          </a:stretch>
        </p:blipFill>
        <p:spPr bwMode="auto">
          <a:xfrm>
            <a:off x="0" y="1128728"/>
            <a:ext cx="6286512" cy="5032031"/>
          </a:xfrm>
          <a:prstGeom prst="rect">
            <a:avLst/>
          </a:prstGeom>
          <a:noFill/>
        </p:spPr>
      </p:pic>
      <p:pic>
        <p:nvPicPr>
          <p:cNvPr id="20484" name="Picture 4" descr="http://blog.pages-energie.com/wp-content/uploads/usine-geothermique.jpg"/>
          <p:cNvPicPr>
            <a:picLocks noChangeAspect="1" noChangeArrowheads="1"/>
          </p:cNvPicPr>
          <p:nvPr/>
        </p:nvPicPr>
        <p:blipFill>
          <a:blip r:embed="rId3" cstate="print"/>
          <a:srcRect/>
          <a:stretch>
            <a:fillRect/>
          </a:stretch>
        </p:blipFill>
        <p:spPr bwMode="auto">
          <a:xfrm>
            <a:off x="6169447" y="3212375"/>
            <a:ext cx="2991750" cy="2941043"/>
          </a:xfrm>
          <a:prstGeom prst="rect">
            <a:avLst/>
          </a:prstGeom>
          <a:noFill/>
        </p:spPr>
      </p:pic>
      <p:pic>
        <p:nvPicPr>
          <p:cNvPr id="20486" name="Picture 6" descr="http://www.routard.com/images_contenu/communaute/photos/publi/053/pt52374.jpg"/>
          <p:cNvPicPr>
            <a:picLocks noChangeAspect="1" noChangeArrowheads="1"/>
          </p:cNvPicPr>
          <p:nvPr/>
        </p:nvPicPr>
        <p:blipFill>
          <a:blip r:embed="rId4" cstate="print"/>
          <a:srcRect/>
          <a:stretch>
            <a:fillRect/>
          </a:stretch>
        </p:blipFill>
        <p:spPr bwMode="auto">
          <a:xfrm>
            <a:off x="6158429" y="1115066"/>
            <a:ext cx="2985571" cy="2242496"/>
          </a:xfrm>
          <a:prstGeom prst="rect">
            <a:avLst/>
          </a:prstGeom>
          <a:noFill/>
        </p:spPr>
      </p:pic>
      <p:sp>
        <p:nvSpPr>
          <p:cNvPr id="27" name="Rectangle 26"/>
          <p:cNvSpPr/>
          <p:nvPr/>
        </p:nvSpPr>
        <p:spPr>
          <a:xfrm>
            <a:off x="2786050" y="1603669"/>
            <a:ext cx="6191320" cy="416677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2792627" y="1643050"/>
            <a:ext cx="6184743" cy="4088419"/>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ZoneTexte 28"/>
          <p:cNvSpPr txBox="1"/>
          <p:nvPr/>
        </p:nvSpPr>
        <p:spPr>
          <a:xfrm>
            <a:off x="3214678" y="1714488"/>
            <a:ext cx="3037626" cy="369332"/>
          </a:xfrm>
          <a:prstGeom prst="rect">
            <a:avLst/>
          </a:prstGeom>
          <a:noFill/>
        </p:spPr>
        <p:txBody>
          <a:bodyPr wrap="none" rtlCol="0">
            <a:spAutoFit/>
          </a:bodyPr>
          <a:lstStyle/>
          <a:p>
            <a:r>
              <a:rPr lang="fr-FR" dirty="0" smtClean="0">
                <a:solidFill>
                  <a:schemeClr val="bg1"/>
                </a:solidFill>
              </a:rPr>
              <a:t>- 100% propre et renouvelable</a:t>
            </a:r>
            <a:endParaRPr lang="fr-FR" dirty="0">
              <a:solidFill>
                <a:schemeClr val="bg1"/>
              </a:solidFill>
            </a:endParaRPr>
          </a:p>
        </p:txBody>
      </p:sp>
      <p:sp>
        <p:nvSpPr>
          <p:cNvPr id="30" name="ZoneTexte 29"/>
          <p:cNvSpPr txBox="1"/>
          <p:nvPr/>
        </p:nvSpPr>
        <p:spPr>
          <a:xfrm>
            <a:off x="3214678" y="2363995"/>
            <a:ext cx="5818581" cy="923330"/>
          </a:xfrm>
          <a:prstGeom prst="rect">
            <a:avLst/>
          </a:prstGeom>
          <a:noFill/>
        </p:spPr>
        <p:txBody>
          <a:bodyPr wrap="none" rtlCol="0">
            <a:spAutoFit/>
          </a:bodyPr>
          <a:lstStyle/>
          <a:p>
            <a:pPr>
              <a:buFontTx/>
              <a:buChar char="-"/>
            </a:pPr>
            <a:r>
              <a:rPr lang="fr-FR" dirty="0" smtClean="0">
                <a:solidFill>
                  <a:schemeClr val="bg1"/>
                </a:solidFill>
              </a:rPr>
              <a:t> Avec la technologie actuelle l’Allemagne peut couvrir 600 </a:t>
            </a:r>
          </a:p>
          <a:p>
            <a:r>
              <a:rPr lang="fr-FR" dirty="0" smtClean="0">
                <a:solidFill>
                  <a:schemeClr val="bg1"/>
                </a:solidFill>
              </a:rPr>
              <a:t>fois ses besoins en électricité mais ne l’exploite que très peu</a:t>
            </a:r>
          </a:p>
          <a:p>
            <a:r>
              <a:rPr lang="fr-FR" dirty="0" smtClean="0">
                <a:solidFill>
                  <a:schemeClr val="bg1"/>
                </a:solidFill>
              </a:rPr>
              <a:t>(données MIT)</a:t>
            </a:r>
            <a:endParaRPr lang="fr-FR" dirty="0">
              <a:solidFill>
                <a:schemeClr val="bg1"/>
              </a:solidFill>
            </a:endParaRPr>
          </a:p>
        </p:txBody>
      </p:sp>
      <p:sp>
        <p:nvSpPr>
          <p:cNvPr id="31" name="ZoneTexte 30"/>
          <p:cNvSpPr txBox="1"/>
          <p:nvPr/>
        </p:nvSpPr>
        <p:spPr>
          <a:xfrm>
            <a:off x="3214678" y="3567500"/>
            <a:ext cx="5836341" cy="646331"/>
          </a:xfrm>
          <a:prstGeom prst="rect">
            <a:avLst/>
          </a:prstGeom>
          <a:noFill/>
        </p:spPr>
        <p:txBody>
          <a:bodyPr wrap="none" rtlCol="0">
            <a:spAutoFit/>
          </a:bodyPr>
          <a:lstStyle/>
          <a:p>
            <a:pPr>
              <a:buFontTx/>
              <a:buChar char="-"/>
            </a:pPr>
            <a:r>
              <a:rPr lang="fr-FR" dirty="0" smtClean="0">
                <a:solidFill>
                  <a:schemeClr val="bg1"/>
                </a:solidFill>
              </a:rPr>
              <a:t> La France investie dans une nouvelle technologie en Alsace</a:t>
            </a:r>
          </a:p>
          <a:p>
            <a:r>
              <a:rPr lang="fr-FR" dirty="0" smtClean="0">
                <a:solidFill>
                  <a:schemeClr val="bg1"/>
                </a:solidFill>
              </a:rPr>
              <a:t>Très prometteuse : la géothermie par roche fracturée.</a:t>
            </a:r>
            <a:endParaRPr lang="fr-FR" dirty="0">
              <a:solidFill>
                <a:schemeClr val="bg1"/>
              </a:solidFill>
            </a:endParaRPr>
          </a:p>
        </p:txBody>
      </p:sp>
      <p:sp>
        <p:nvSpPr>
          <p:cNvPr id="32" name="ZoneTexte 31"/>
          <p:cNvSpPr txBox="1"/>
          <p:nvPr/>
        </p:nvSpPr>
        <p:spPr>
          <a:xfrm>
            <a:off x="3214678" y="4494006"/>
            <a:ext cx="4067011" cy="369332"/>
          </a:xfrm>
          <a:prstGeom prst="rect">
            <a:avLst/>
          </a:prstGeom>
          <a:noFill/>
        </p:spPr>
        <p:txBody>
          <a:bodyPr wrap="none" rtlCol="0">
            <a:spAutoFit/>
          </a:bodyPr>
          <a:lstStyle/>
          <a:p>
            <a:r>
              <a:rPr lang="fr-FR" dirty="0" smtClean="0">
                <a:solidFill>
                  <a:schemeClr val="bg1"/>
                </a:solidFill>
              </a:rPr>
              <a:t>- Prix du KWH à </a:t>
            </a:r>
            <a:r>
              <a:rPr lang="fr-FR" dirty="0" err="1" smtClean="0">
                <a:solidFill>
                  <a:schemeClr val="bg1"/>
                </a:solidFill>
              </a:rPr>
              <a:t>soultz-sous-forêt</a:t>
            </a:r>
            <a:r>
              <a:rPr lang="fr-FR" dirty="0" smtClean="0">
                <a:solidFill>
                  <a:schemeClr val="bg1"/>
                </a:solidFill>
              </a:rPr>
              <a:t> : 0.006€</a:t>
            </a:r>
            <a:endParaRPr lang="fr-FR" dirty="0">
              <a:solidFill>
                <a:schemeClr val="bg1"/>
              </a:solidFill>
            </a:endParaRPr>
          </a:p>
        </p:txBody>
      </p:sp>
      <p:sp>
        <p:nvSpPr>
          <p:cNvPr id="33" name="ZoneTexte 32"/>
          <p:cNvSpPr txBox="1"/>
          <p:nvPr/>
        </p:nvSpPr>
        <p:spPr>
          <a:xfrm>
            <a:off x="3214678" y="5143512"/>
            <a:ext cx="5541325" cy="369332"/>
          </a:xfrm>
          <a:prstGeom prst="rect">
            <a:avLst/>
          </a:prstGeom>
          <a:noFill/>
        </p:spPr>
        <p:txBody>
          <a:bodyPr wrap="none" rtlCol="0">
            <a:spAutoFit/>
          </a:bodyPr>
          <a:lstStyle/>
          <a:p>
            <a:r>
              <a:rPr lang="fr-FR" dirty="0" smtClean="0">
                <a:solidFill>
                  <a:schemeClr val="bg1"/>
                </a:solidFill>
              </a:rPr>
              <a:t>- Possibilités étendues de pompes à chaleur domestiques</a:t>
            </a:r>
            <a:endParaRPr lang="fr-FR" dirty="0">
              <a:solidFill>
                <a:schemeClr val="bg1"/>
              </a:solidFill>
            </a:endParaRPr>
          </a:p>
        </p:txBody>
      </p:sp>
      <p:sp>
        <p:nvSpPr>
          <p:cNvPr id="34" name="ZoneTexte 33"/>
          <p:cNvSpPr txBox="1"/>
          <p:nvPr/>
        </p:nvSpPr>
        <p:spPr>
          <a:xfrm>
            <a:off x="3214678" y="1714488"/>
            <a:ext cx="3435941" cy="369332"/>
          </a:xfrm>
          <a:prstGeom prst="rect">
            <a:avLst/>
          </a:prstGeom>
          <a:noFill/>
        </p:spPr>
        <p:txBody>
          <a:bodyPr wrap="none" rtlCol="0">
            <a:spAutoFit/>
          </a:bodyPr>
          <a:lstStyle/>
          <a:p>
            <a:r>
              <a:rPr lang="fr-FR" dirty="0" smtClean="0">
                <a:solidFill>
                  <a:schemeClr val="bg1"/>
                </a:solidFill>
              </a:rPr>
              <a:t>- 100% </a:t>
            </a:r>
            <a:r>
              <a:rPr lang="fr-FR" dirty="0" err="1" smtClean="0">
                <a:solidFill>
                  <a:schemeClr val="bg1"/>
                </a:solidFill>
              </a:rPr>
              <a:t>sauberer</a:t>
            </a:r>
            <a:r>
              <a:rPr lang="fr-FR" dirty="0" smtClean="0">
                <a:solidFill>
                  <a:schemeClr val="bg1"/>
                </a:solidFill>
              </a:rPr>
              <a:t> </a:t>
            </a:r>
            <a:r>
              <a:rPr lang="fr-FR" dirty="0" err="1" smtClean="0">
                <a:solidFill>
                  <a:schemeClr val="bg1"/>
                </a:solidFill>
              </a:rPr>
              <a:t>und</a:t>
            </a:r>
            <a:r>
              <a:rPr lang="fr-FR" dirty="0" smtClean="0">
                <a:solidFill>
                  <a:schemeClr val="bg1"/>
                </a:solidFill>
              </a:rPr>
              <a:t> </a:t>
            </a:r>
            <a:r>
              <a:rPr lang="fr-FR" dirty="0" err="1" smtClean="0">
                <a:solidFill>
                  <a:schemeClr val="bg1"/>
                </a:solidFill>
              </a:rPr>
              <a:t>erneuerbarer</a:t>
            </a:r>
            <a:endParaRPr lang="fr-FR" dirty="0">
              <a:solidFill>
                <a:schemeClr val="bg1"/>
              </a:solidFill>
            </a:endParaRPr>
          </a:p>
        </p:txBody>
      </p:sp>
      <p:sp>
        <p:nvSpPr>
          <p:cNvPr id="35" name="ZoneTexte 34"/>
          <p:cNvSpPr txBox="1"/>
          <p:nvPr/>
        </p:nvSpPr>
        <p:spPr>
          <a:xfrm>
            <a:off x="3214678" y="2502494"/>
            <a:ext cx="5288179" cy="369332"/>
          </a:xfrm>
          <a:prstGeom prst="rect">
            <a:avLst/>
          </a:prstGeom>
          <a:noFill/>
        </p:spPr>
        <p:txBody>
          <a:bodyPr wrap="none" rtlCol="0">
            <a:spAutoFit/>
          </a:bodyPr>
          <a:lstStyle/>
          <a:p>
            <a:r>
              <a:rPr lang="fr-FR" dirty="0" smtClean="0">
                <a:solidFill>
                  <a:schemeClr val="bg1"/>
                </a:solidFill>
              </a:rPr>
              <a:t>- </a:t>
            </a:r>
            <a:r>
              <a:rPr lang="fr-FR" dirty="0" err="1" smtClean="0">
                <a:solidFill>
                  <a:schemeClr val="bg1"/>
                </a:solidFill>
              </a:rPr>
              <a:t>Sie</a:t>
            </a:r>
            <a:r>
              <a:rPr lang="fr-FR" dirty="0" smtClean="0">
                <a:solidFill>
                  <a:schemeClr val="bg1"/>
                </a:solidFill>
              </a:rPr>
              <a:t> </a:t>
            </a:r>
            <a:r>
              <a:rPr lang="fr-FR" dirty="0" err="1" smtClean="0">
                <a:solidFill>
                  <a:schemeClr val="bg1"/>
                </a:solidFill>
              </a:rPr>
              <a:t>erfüllt</a:t>
            </a:r>
            <a:r>
              <a:rPr lang="fr-FR" dirty="0" smtClean="0">
                <a:solidFill>
                  <a:schemeClr val="bg1"/>
                </a:solidFill>
              </a:rPr>
              <a:t> 600 mal die </a:t>
            </a:r>
            <a:r>
              <a:rPr lang="fr-FR" dirty="0" err="1" smtClean="0">
                <a:solidFill>
                  <a:schemeClr val="bg1"/>
                </a:solidFill>
              </a:rPr>
              <a:t>Berdürfnisse</a:t>
            </a:r>
            <a:r>
              <a:rPr lang="fr-FR" dirty="0" smtClean="0">
                <a:solidFill>
                  <a:schemeClr val="bg1"/>
                </a:solidFill>
              </a:rPr>
              <a:t> </a:t>
            </a:r>
            <a:r>
              <a:rPr lang="fr-FR" dirty="0" err="1" smtClean="0">
                <a:solidFill>
                  <a:schemeClr val="bg1"/>
                </a:solidFill>
              </a:rPr>
              <a:t>von</a:t>
            </a:r>
            <a:r>
              <a:rPr lang="fr-FR" dirty="0" smtClean="0">
                <a:solidFill>
                  <a:schemeClr val="bg1"/>
                </a:solidFill>
              </a:rPr>
              <a:t> </a:t>
            </a:r>
            <a:r>
              <a:rPr lang="fr-FR" dirty="0" err="1" smtClean="0">
                <a:solidFill>
                  <a:schemeClr val="bg1"/>
                </a:solidFill>
              </a:rPr>
              <a:t>Deutschland</a:t>
            </a:r>
            <a:endParaRPr lang="fr-FR" dirty="0">
              <a:solidFill>
                <a:schemeClr val="bg1"/>
              </a:solidFill>
            </a:endParaRPr>
          </a:p>
        </p:txBody>
      </p:sp>
      <p:sp>
        <p:nvSpPr>
          <p:cNvPr id="37" name="ZoneTexte 36"/>
          <p:cNvSpPr txBox="1"/>
          <p:nvPr/>
        </p:nvSpPr>
        <p:spPr>
          <a:xfrm>
            <a:off x="3214678" y="3290500"/>
            <a:ext cx="4659609" cy="646331"/>
          </a:xfrm>
          <a:prstGeom prst="rect">
            <a:avLst/>
          </a:prstGeom>
          <a:noFill/>
        </p:spPr>
        <p:txBody>
          <a:bodyPr wrap="none" rtlCol="0">
            <a:spAutoFit/>
          </a:bodyPr>
          <a:lstStyle/>
          <a:p>
            <a:pPr>
              <a:buFontTx/>
              <a:buChar char="-"/>
            </a:pPr>
            <a:r>
              <a:rPr lang="de-DE" dirty="0" smtClean="0">
                <a:solidFill>
                  <a:schemeClr val="bg1"/>
                </a:solidFill>
              </a:rPr>
              <a:t>Frankreich investiert in geothermische Energie </a:t>
            </a:r>
          </a:p>
          <a:p>
            <a:pPr>
              <a:buFontTx/>
              <a:buChar char="-"/>
            </a:pPr>
            <a:r>
              <a:rPr lang="de-DE" dirty="0" smtClean="0">
                <a:solidFill>
                  <a:schemeClr val="bg1"/>
                </a:solidFill>
              </a:rPr>
              <a:t>aus heißen</a:t>
            </a:r>
            <a:r>
              <a:rPr lang="de-DE" smtClean="0">
                <a:solidFill>
                  <a:schemeClr val="bg1"/>
                </a:solidFill>
              </a:rPr>
              <a:t>, </a:t>
            </a:r>
            <a:r>
              <a:rPr lang="de-DE" smtClean="0">
                <a:solidFill>
                  <a:schemeClr val="bg1"/>
                </a:solidFill>
              </a:rPr>
              <a:t>trocknen </a:t>
            </a:r>
            <a:r>
              <a:rPr lang="de-DE" dirty="0" smtClean="0">
                <a:solidFill>
                  <a:schemeClr val="bg1"/>
                </a:solidFill>
              </a:rPr>
              <a:t>Tiefengesteinen</a:t>
            </a:r>
            <a:endParaRPr lang="fr-FR" dirty="0">
              <a:solidFill>
                <a:schemeClr val="bg1"/>
              </a:solidFill>
            </a:endParaRPr>
          </a:p>
        </p:txBody>
      </p:sp>
      <p:sp>
        <p:nvSpPr>
          <p:cNvPr id="38" name="ZoneTexte 37"/>
          <p:cNvSpPr txBox="1"/>
          <p:nvPr/>
        </p:nvSpPr>
        <p:spPr>
          <a:xfrm>
            <a:off x="3214678" y="4355505"/>
            <a:ext cx="4345613" cy="369332"/>
          </a:xfrm>
          <a:prstGeom prst="rect">
            <a:avLst/>
          </a:prstGeom>
          <a:noFill/>
        </p:spPr>
        <p:txBody>
          <a:bodyPr wrap="none" rtlCol="0">
            <a:spAutoFit/>
          </a:bodyPr>
          <a:lstStyle/>
          <a:p>
            <a:r>
              <a:rPr lang="fr-FR" dirty="0" smtClean="0">
                <a:solidFill>
                  <a:schemeClr val="bg1"/>
                </a:solidFill>
              </a:rPr>
              <a:t>- </a:t>
            </a:r>
            <a:r>
              <a:rPr lang="fr-FR" dirty="0" err="1" smtClean="0">
                <a:solidFill>
                  <a:schemeClr val="bg1"/>
                </a:solidFill>
              </a:rPr>
              <a:t>Preis</a:t>
            </a:r>
            <a:r>
              <a:rPr lang="fr-FR" dirty="0" smtClean="0">
                <a:solidFill>
                  <a:schemeClr val="bg1"/>
                </a:solidFill>
              </a:rPr>
              <a:t> </a:t>
            </a:r>
            <a:r>
              <a:rPr lang="fr-FR" dirty="0" err="1" smtClean="0">
                <a:solidFill>
                  <a:schemeClr val="bg1"/>
                </a:solidFill>
              </a:rPr>
              <a:t>von</a:t>
            </a:r>
            <a:r>
              <a:rPr lang="fr-FR" dirty="0" smtClean="0">
                <a:solidFill>
                  <a:schemeClr val="bg1"/>
                </a:solidFill>
              </a:rPr>
              <a:t> KWH in </a:t>
            </a:r>
            <a:r>
              <a:rPr lang="fr-FR" dirty="0" err="1" smtClean="0">
                <a:solidFill>
                  <a:schemeClr val="bg1"/>
                </a:solidFill>
              </a:rPr>
              <a:t>soultz-sous-forêt</a:t>
            </a:r>
            <a:r>
              <a:rPr lang="fr-FR" dirty="0" smtClean="0">
                <a:solidFill>
                  <a:schemeClr val="bg1"/>
                </a:solidFill>
              </a:rPr>
              <a:t> : 0.006€</a:t>
            </a:r>
            <a:endParaRPr lang="fr-FR" dirty="0">
              <a:solidFill>
                <a:schemeClr val="bg1"/>
              </a:solidFill>
            </a:endParaRPr>
          </a:p>
        </p:txBody>
      </p:sp>
      <p:sp>
        <p:nvSpPr>
          <p:cNvPr id="39" name="ZoneTexte 38"/>
          <p:cNvSpPr txBox="1"/>
          <p:nvPr/>
        </p:nvSpPr>
        <p:spPr>
          <a:xfrm>
            <a:off x="3214678" y="5143512"/>
            <a:ext cx="4361066" cy="369332"/>
          </a:xfrm>
          <a:prstGeom prst="rect">
            <a:avLst/>
          </a:prstGeom>
          <a:noFill/>
        </p:spPr>
        <p:txBody>
          <a:bodyPr wrap="none" rtlCol="0">
            <a:spAutoFit/>
          </a:bodyPr>
          <a:lstStyle/>
          <a:p>
            <a:pPr>
              <a:buFontTx/>
              <a:buChar char="-"/>
            </a:pPr>
            <a:r>
              <a:rPr lang="fr-FR" dirty="0" smtClean="0">
                <a:solidFill>
                  <a:schemeClr val="bg1"/>
                </a:solidFill>
              </a:rPr>
              <a:t> </a:t>
            </a:r>
            <a:r>
              <a:rPr lang="fr-FR" dirty="0" err="1" smtClean="0">
                <a:solidFill>
                  <a:schemeClr val="bg1"/>
                </a:solidFill>
              </a:rPr>
              <a:t>Möglichkeit</a:t>
            </a:r>
            <a:r>
              <a:rPr lang="fr-FR" dirty="0" smtClean="0">
                <a:solidFill>
                  <a:schemeClr val="bg1"/>
                </a:solidFill>
              </a:rPr>
              <a:t> der </a:t>
            </a:r>
            <a:r>
              <a:rPr lang="fr-FR" dirty="0" err="1" smtClean="0">
                <a:solidFill>
                  <a:schemeClr val="bg1"/>
                </a:solidFill>
              </a:rPr>
              <a:t>häuslichen</a:t>
            </a:r>
            <a:r>
              <a:rPr lang="fr-FR" dirty="0" smtClean="0">
                <a:solidFill>
                  <a:schemeClr val="bg1"/>
                </a:solidFill>
              </a:rPr>
              <a:t> </a:t>
            </a:r>
            <a:r>
              <a:rPr lang="fr-FR" dirty="0" err="1" smtClean="0">
                <a:solidFill>
                  <a:schemeClr val="bg1"/>
                </a:solidFill>
              </a:rPr>
              <a:t>Wärmepumpen</a:t>
            </a:r>
            <a:endParaRPr lang="fr-F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0"/>
                            </p:stCondLst>
                            <p:childTnLst>
                              <p:par>
                                <p:cTn id="18" presetID="7" presetClass="entr" presetSubtype="8"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1000" fill="hold"/>
                                        <p:tgtEl>
                                          <p:spTgt spid="21"/>
                                        </p:tgtEl>
                                        <p:attrNameLst>
                                          <p:attrName>ppt_x</p:attrName>
                                        </p:attrNameLst>
                                      </p:cBhvr>
                                      <p:tavLst>
                                        <p:tav tm="0">
                                          <p:val>
                                            <p:strVal val="0-#ppt_w/2"/>
                                          </p:val>
                                        </p:tav>
                                        <p:tav tm="100000">
                                          <p:val>
                                            <p:strVal val="#ppt_x"/>
                                          </p:val>
                                        </p:tav>
                                      </p:tavLst>
                                    </p:anim>
                                    <p:anim calcmode="lin" valueType="num">
                                      <p:cBhvr additive="base">
                                        <p:cTn id="21" dur="1000" fill="hold"/>
                                        <p:tgtEl>
                                          <p:spTgt spid="21"/>
                                        </p:tgtEl>
                                        <p:attrNameLst>
                                          <p:attrName>ppt_y</p:attrName>
                                        </p:attrNameLst>
                                      </p:cBhvr>
                                      <p:tavLst>
                                        <p:tav tm="0">
                                          <p:val>
                                            <p:strVal val="#ppt_y"/>
                                          </p:val>
                                        </p:tav>
                                        <p:tav tm="100000">
                                          <p:val>
                                            <p:strVal val="#ppt_y"/>
                                          </p:val>
                                        </p:tav>
                                      </p:tavLst>
                                    </p:anim>
                                  </p:childTnLst>
                                </p:cTn>
                              </p:par>
                              <p:par>
                                <p:cTn id="22" presetID="7" presetClass="entr" presetSubtype="2"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2000" fill="hold"/>
                                        <p:tgtEl>
                                          <p:spTgt spid="22"/>
                                        </p:tgtEl>
                                        <p:attrNameLst>
                                          <p:attrName>ppt_x</p:attrName>
                                        </p:attrNameLst>
                                      </p:cBhvr>
                                      <p:tavLst>
                                        <p:tav tm="0">
                                          <p:val>
                                            <p:strVal val="1+#ppt_w/2"/>
                                          </p:val>
                                        </p:tav>
                                        <p:tav tm="100000">
                                          <p:val>
                                            <p:strVal val="#ppt_x"/>
                                          </p:val>
                                        </p:tav>
                                      </p:tavLst>
                                    </p:anim>
                                    <p:anim calcmode="lin" valueType="num">
                                      <p:cBhvr additive="base">
                                        <p:cTn id="25" dur="2000" fill="hold"/>
                                        <p:tgtEl>
                                          <p:spTgt spid="22"/>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0" fill="hold" nodeType="afterEffect">
                                  <p:stCondLst>
                                    <p:cond delay="0"/>
                                  </p:stCondLst>
                                  <p:childTnLst>
                                    <p:set>
                                      <p:cBhvr>
                                        <p:cTn id="28" dur="1" fill="hold">
                                          <p:stCondLst>
                                            <p:cond delay="0"/>
                                          </p:stCondLst>
                                        </p:cTn>
                                        <p:tgtEl>
                                          <p:spTgt spid="20482"/>
                                        </p:tgtEl>
                                        <p:attrNameLst>
                                          <p:attrName>style.visibility</p:attrName>
                                        </p:attrNameLst>
                                      </p:cBhvr>
                                      <p:to>
                                        <p:strVal val="visible"/>
                                      </p:to>
                                    </p:set>
                                    <p:anim calcmode="lin" valueType="num">
                                      <p:cBhvr>
                                        <p:cTn id="29" dur="500" fill="hold"/>
                                        <p:tgtEl>
                                          <p:spTgt spid="20482"/>
                                        </p:tgtEl>
                                        <p:attrNameLst>
                                          <p:attrName>ppt_w</p:attrName>
                                        </p:attrNameLst>
                                      </p:cBhvr>
                                      <p:tavLst>
                                        <p:tav tm="0">
                                          <p:val>
                                            <p:fltVal val="0"/>
                                          </p:val>
                                        </p:tav>
                                        <p:tav tm="100000">
                                          <p:val>
                                            <p:strVal val="#ppt_w"/>
                                          </p:val>
                                        </p:tav>
                                      </p:tavLst>
                                    </p:anim>
                                    <p:anim calcmode="lin" valueType="num">
                                      <p:cBhvr>
                                        <p:cTn id="30" dur="500" fill="hold"/>
                                        <p:tgtEl>
                                          <p:spTgt spid="20482"/>
                                        </p:tgtEl>
                                        <p:attrNameLst>
                                          <p:attrName>ppt_h</p:attrName>
                                        </p:attrNameLst>
                                      </p:cBhvr>
                                      <p:tavLst>
                                        <p:tav tm="0">
                                          <p:val>
                                            <p:fltVal val="0"/>
                                          </p:val>
                                        </p:tav>
                                        <p:tav tm="100000">
                                          <p:val>
                                            <p:strVal val="#ppt_h"/>
                                          </p:val>
                                        </p:tav>
                                      </p:tavLst>
                                    </p:anim>
                                    <p:animEffect transition="in" filter="fade">
                                      <p:cBhvr>
                                        <p:cTn id="31" dur="500"/>
                                        <p:tgtEl>
                                          <p:spTgt spid="20482"/>
                                        </p:tgtEl>
                                      </p:cBhvr>
                                    </p:animEffect>
                                  </p:childTnLst>
                                </p:cTn>
                              </p:par>
                            </p:childTnLst>
                          </p:cTn>
                        </p:par>
                        <p:par>
                          <p:cTn id="32" fill="hold">
                            <p:stCondLst>
                              <p:cond delay="2500"/>
                            </p:stCondLst>
                            <p:childTnLst>
                              <p:par>
                                <p:cTn id="33" presetID="53" presetClass="entr" presetSubtype="0" fill="hold" nodeType="afterEffect">
                                  <p:stCondLst>
                                    <p:cond delay="0"/>
                                  </p:stCondLst>
                                  <p:childTnLst>
                                    <p:set>
                                      <p:cBhvr>
                                        <p:cTn id="34" dur="1" fill="hold">
                                          <p:stCondLst>
                                            <p:cond delay="0"/>
                                          </p:stCondLst>
                                        </p:cTn>
                                        <p:tgtEl>
                                          <p:spTgt spid="20486"/>
                                        </p:tgtEl>
                                        <p:attrNameLst>
                                          <p:attrName>style.visibility</p:attrName>
                                        </p:attrNameLst>
                                      </p:cBhvr>
                                      <p:to>
                                        <p:strVal val="visible"/>
                                      </p:to>
                                    </p:set>
                                    <p:anim calcmode="lin" valueType="num">
                                      <p:cBhvr>
                                        <p:cTn id="35" dur="500" fill="hold"/>
                                        <p:tgtEl>
                                          <p:spTgt spid="20486"/>
                                        </p:tgtEl>
                                        <p:attrNameLst>
                                          <p:attrName>ppt_w</p:attrName>
                                        </p:attrNameLst>
                                      </p:cBhvr>
                                      <p:tavLst>
                                        <p:tav tm="0">
                                          <p:val>
                                            <p:fltVal val="0"/>
                                          </p:val>
                                        </p:tav>
                                        <p:tav tm="100000">
                                          <p:val>
                                            <p:strVal val="#ppt_w"/>
                                          </p:val>
                                        </p:tav>
                                      </p:tavLst>
                                    </p:anim>
                                    <p:anim calcmode="lin" valueType="num">
                                      <p:cBhvr>
                                        <p:cTn id="36" dur="500" fill="hold"/>
                                        <p:tgtEl>
                                          <p:spTgt spid="20486"/>
                                        </p:tgtEl>
                                        <p:attrNameLst>
                                          <p:attrName>ppt_h</p:attrName>
                                        </p:attrNameLst>
                                      </p:cBhvr>
                                      <p:tavLst>
                                        <p:tav tm="0">
                                          <p:val>
                                            <p:fltVal val="0"/>
                                          </p:val>
                                        </p:tav>
                                        <p:tav tm="100000">
                                          <p:val>
                                            <p:strVal val="#ppt_h"/>
                                          </p:val>
                                        </p:tav>
                                      </p:tavLst>
                                    </p:anim>
                                    <p:animEffect transition="in" filter="fade">
                                      <p:cBhvr>
                                        <p:cTn id="37" dur="500"/>
                                        <p:tgtEl>
                                          <p:spTgt spid="20486"/>
                                        </p:tgtEl>
                                      </p:cBhvr>
                                    </p:animEffect>
                                  </p:childTnLst>
                                </p:cTn>
                              </p:par>
                            </p:childTnLst>
                          </p:cTn>
                        </p:par>
                        <p:par>
                          <p:cTn id="38" fill="hold">
                            <p:stCondLst>
                              <p:cond delay="3000"/>
                            </p:stCondLst>
                            <p:childTnLst>
                              <p:par>
                                <p:cTn id="39" presetID="53" presetClass="entr" presetSubtype="0" fill="hold" nodeType="afterEffect">
                                  <p:stCondLst>
                                    <p:cond delay="0"/>
                                  </p:stCondLst>
                                  <p:childTnLst>
                                    <p:set>
                                      <p:cBhvr>
                                        <p:cTn id="40" dur="1" fill="hold">
                                          <p:stCondLst>
                                            <p:cond delay="0"/>
                                          </p:stCondLst>
                                        </p:cTn>
                                        <p:tgtEl>
                                          <p:spTgt spid="20484"/>
                                        </p:tgtEl>
                                        <p:attrNameLst>
                                          <p:attrName>style.visibility</p:attrName>
                                        </p:attrNameLst>
                                      </p:cBhvr>
                                      <p:to>
                                        <p:strVal val="visible"/>
                                      </p:to>
                                    </p:set>
                                    <p:anim calcmode="lin" valueType="num">
                                      <p:cBhvr>
                                        <p:cTn id="41" dur="500" fill="hold"/>
                                        <p:tgtEl>
                                          <p:spTgt spid="20484"/>
                                        </p:tgtEl>
                                        <p:attrNameLst>
                                          <p:attrName>ppt_w</p:attrName>
                                        </p:attrNameLst>
                                      </p:cBhvr>
                                      <p:tavLst>
                                        <p:tav tm="0">
                                          <p:val>
                                            <p:fltVal val="0"/>
                                          </p:val>
                                        </p:tav>
                                        <p:tav tm="100000">
                                          <p:val>
                                            <p:strVal val="#ppt_w"/>
                                          </p:val>
                                        </p:tav>
                                      </p:tavLst>
                                    </p:anim>
                                    <p:anim calcmode="lin" valueType="num">
                                      <p:cBhvr>
                                        <p:cTn id="42" dur="500" fill="hold"/>
                                        <p:tgtEl>
                                          <p:spTgt spid="20484"/>
                                        </p:tgtEl>
                                        <p:attrNameLst>
                                          <p:attrName>ppt_h</p:attrName>
                                        </p:attrNameLst>
                                      </p:cBhvr>
                                      <p:tavLst>
                                        <p:tav tm="0">
                                          <p:val>
                                            <p:fltVal val="0"/>
                                          </p:val>
                                        </p:tav>
                                        <p:tav tm="100000">
                                          <p:val>
                                            <p:strVal val="#ppt_h"/>
                                          </p:val>
                                        </p:tav>
                                      </p:tavLst>
                                    </p:anim>
                                    <p:animEffect transition="in" filter="fade">
                                      <p:cBhvr>
                                        <p:cTn id="43" dur="500"/>
                                        <p:tgtEl>
                                          <p:spTgt spid="2048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2000" fill="hold"/>
                                        <p:tgtEl>
                                          <p:spTgt spid="27"/>
                                        </p:tgtEl>
                                        <p:attrNameLst>
                                          <p:attrName>ppt_w</p:attrName>
                                        </p:attrNameLst>
                                      </p:cBhvr>
                                      <p:tavLst>
                                        <p:tav tm="0">
                                          <p:val>
                                            <p:fltVal val="0"/>
                                          </p:val>
                                        </p:tav>
                                        <p:tav tm="100000">
                                          <p:val>
                                            <p:strVal val="#ppt_w"/>
                                          </p:val>
                                        </p:tav>
                                      </p:tavLst>
                                    </p:anim>
                                    <p:anim calcmode="lin" valueType="num">
                                      <p:cBhvr>
                                        <p:cTn id="49" dur="2000" fill="hold"/>
                                        <p:tgtEl>
                                          <p:spTgt spid="27"/>
                                        </p:tgtEl>
                                        <p:attrNameLst>
                                          <p:attrName>ppt_h</p:attrName>
                                        </p:attrNameLst>
                                      </p:cBhvr>
                                      <p:tavLst>
                                        <p:tav tm="0">
                                          <p:val>
                                            <p:fltVal val="0"/>
                                          </p:val>
                                        </p:tav>
                                        <p:tav tm="100000">
                                          <p:val>
                                            <p:strVal val="#ppt_h"/>
                                          </p:val>
                                        </p:tav>
                                      </p:tavLst>
                                    </p:anim>
                                    <p:animEffect transition="in" filter="fade">
                                      <p:cBhvr>
                                        <p:cTn id="50" dur="2000"/>
                                        <p:tgtEl>
                                          <p:spTgt spid="27"/>
                                        </p:tgtEl>
                                      </p:cBhvr>
                                    </p:animEffect>
                                  </p:childTnLst>
                                </p:cTn>
                              </p:par>
                            </p:childTnLst>
                          </p:cTn>
                        </p:par>
                        <p:par>
                          <p:cTn id="51" fill="hold">
                            <p:stCondLst>
                              <p:cond delay="2000"/>
                            </p:stCondLst>
                            <p:childTnLst>
                              <p:par>
                                <p:cTn id="52" presetID="4" presetClass="entr" presetSubtype="16"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box(in)">
                                      <p:cBhvr>
                                        <p:cTn id="54" dur="1000"/>
                                        <p:tgtEl>
                                          <p:spTgt spid="28"/>
                                        </p:tgtEl>
                                      </p:cBhvr>
                                    </p:animEffect>
                                  </p:childTnLst>
                                </p:cTn>
                              </p:par>
                            </p:childTnLst>
                          </p:cTn>
                        </p:par>
                        <p:par>
                          <p:cTn id="55" fill="hold">
                            <p:stCondLst>
                              <p:cond delay="5000"/>
                            </p:stCondLst>
                            <p:childTnLst>
                              <p:par>
                                <p:cTn id="56" presetID="6" presetClass="entr" presetSubtype="32"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circle(out)">
                                      <p:cBhvr>
                                        <p:cTn id="58" dur="2000"/>
                                        <p:tgtEl>
                                          <p:spTgt spid="29"/>
                                        </p:tgtEl>
                                      </p:cBhvr>
                                    </p:animEffect>
                                  </p:childTnLst>
                                </p:cTn>
                              </p:par>
                              <p:par>
                                <p:cTn id="59" presetID="6" presetClass="entr" presetSubtype="32"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circle(out)">
                                      <p:cBhvr>
                                        <p:cTn id="61" dur="2000"/>
                                        <p:tgtEl>
                                          <p:spTgt spid="30"/>
                                        </p:tgtEl>
                                      </p:cBhvr>
                                    </p:animEffect>
                                  </p:childTnLst>
                                </p:cTn>
                              </p:par>
                              <p:par>
                                <p:cTn id="62" presetID="6" presetClass="entr" presetSubtype="32"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circle(out)">
                                      <p:cBhvr>
                                        <p:cTn id="64" dur="2000"/>
                                        <p:tgtEl>
                                          <p:spTgt spid="31"/>
                                        </p:tgtEl>
                                      </p:cBhvr>
                                    </p:animEffect>
                                  </p:childTnLst>
                                </p:cTn>
                              </p:par>
                              <p:par>
                                <p:cTn id="65" presetID="6" presetClass="entr" presetSubtype="3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circle(out)">
                                      <p:cBhvr>
                                        <p:cTn id="67" dur="2000"/>
                                        <p:tgtEl>
                                          <p:spTgt spid="32"/>
                                        </p:tgtEl>
                                      </p:cBhvr>
                                    </p:animEffect>
                                  </p:childTnLst>
                                </p:cTn>
                              </p:par>
                              <p:par>
                                <p:cTn id="68" presetID="6" presetClass="entr" presetSubtype="32"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circle(out)">
                                      <p:cBhvr>
                                        <p:cTn id="70" dur="20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xit" presetSubtype="0" fill="hold" grpId="1" nodeType="clickEffect">
                                  <p:stCondLst>
                                    <p:cond delay="0"/>
                                  </p:stCondLst>
                                  <p:childTnLst>
                                    <p:animEffect transition="out" filter="dissolve">
                                      <p:cBhvr>
                                        <p:cTn id="74" dur="1000"/>
                                        <p:tgtEl>
                                          <p:spTgt spid="29"/>
                                        </p:tgtEl>
                                      </p:cBhvr>
                                    </p:animEffect>
                                    <p:set>
                                      <p:cBhvr>
                                        <p:cTn id="75" dur="1" fill="hold">
                                          <p:stCondLst>
                                            <p:cond delay="999"/>
                                          </p:stCondLst>
                                        </p:cTn>
                                        <p:tgtEl>
                                          <p:spTgt spid="29"/>
                                        </p:tgtEl>
                                        <p:attrNameLst>
                                          <p:attrName>style.visibility</p:attrName>
                                        </p:attrNameLst>
                                      </p:cBhvr>
                                      <p:to>
                                        <p:strVal val="hidden"/>
                                      </p:to>
                                    </p:set>
                                  </p:childTnLst>
                                </p:cTn>
                              </p:par>
                              <p:par>
                                <p:cTn id="76" presetID="9" presetClass="exit" presetSubtype="0" fill="hold" grpId="1" nodeType="withEffect">
                                  <p:stCondLst>
                                    <p:cond delay="0"/>
                                  </p:stCondLst>
                                  <p:childTnLst>
                                    <p:animEffect transition="out" filter="dissolve">
                                      <p:cBhvr>
                                        <p:cTn id="77" dur="1000"/>
                                        <p:tgtEl>
                                          <p:spTgt spid="30"/>
                                        </p:tgtEl>
                                      </p:cBhvr>
                                    </p:animEffect>
                                    <p:set>
                                      <p:cBhvr>
                                        <p:cTn id="78" dur="1" fill="hold">
                                          <p:stCondLst>
                                            <p:cond delay="999"/>
                                          </p:stCondLst>
                                        </p:cTn>
                                        <p:tgtEl>
                                          <p:spTgt spid="30"/>
                                        </p:tgtEl>
                                        <p:attrNameLst>
                                          <p:attrName>style.visibility</p:attrName>
                                        </p:attrNameLst>
                                      </p:cBhvr>
                                      <p:to>
                                        <p:strVal val="hidden"/>
                                      </p:to>
                                    </p:set>
                                  </p:childTnLst>
                                </p:cTn>
                              </p:par>
                              <p:par>
                                <p:cTn id="79" presetID="9" presetClass="exit" presetSubtype="0" fill="hold" grpId="1" nodeType="withEffect">
                                  <p:stCondLst>
                                    <p:cond delay="0"/>
                                  </p:stCondLst>
                                  <p:childTnLst>
                                    <p:animEffect transition="out" filter="dissolve">
                                      <p:cBhvr>
                                        <p:cTn id="80" dur="1000"/>
                                        <p:tgtEl>
                                          <p:spTgt spid="31"/>
                                        </p:tgtEl>
                                      </p:cBhvr>
                                    </p:animEffect>
                                    <p:set>
                                      <p:cBhvr>
                                        <p:cTn id="81" dur="1" fill="hold">
                                          <p:stCondLst>
                                            <p:cond delay="999"/>
                                          </p:stCondLst>
                                        </p:cTn>
                                        <p:tgtEl>
                                          <p:spTgt spid="31"/>
                                        </p:tgtEl>
                                        <p:attrNameLst>
                                          <p:attrName>style.visibility</p:attrName>
                                        </p:attrNameLst>
                                      </p:cBhvr>
                                      <p:to>
                                        <p:strVal val="hidden"/>
                                      </p:to>
                                    </p:set>
                                  </p:childTnLst>
                                </p:cTn>
                              </p:par>
                              <p:par>
                                <p:cTn id="82" presetID="9" presetClass="exit" presetSubtype="0" fill="hold" grpId="1" nodeType="withEffect">
                                  <p:stCondLst>
                                    <p:cond delay="0"/>
                                  </p:stCondLst>
                                  <p:childTnLst>
                                    <p:animEffect transition="out" filter="dissolve">
                                      <p:cBhvr>
                                        <p:cTn id="83" dur="1000"/>
                                        <p:tgtEl>
                                          <p:spTgt spid="32"/>
                                        </p:tgtEl>
                                      </p:cBhvr>
                                    </p:animEffect>
                                    <p:set>
                                      <p:cBhvr>
                                        <p:cTn id="84" dur="1" fill="hold">
                                          <p:stCondLst>
                                            <p:cond delay="999"/>
                                          </p:stCondLst>
                                        </p:cTn>
                                        <p:tgtEl>
                                          <p:spTgt spid="32"/>
                                        </p:tgtEl>
                                        <p:attrNameLst>
                                          <p:attrName>style.visibility</p:attrName>
                                        </p:attrNameLst>
                                      </p:cBhvr>
                                      <p:to>
                                        <p:strVal val="hidden"/>
                                      </p:to>
                                    </p:set>
                                  </p:childTnLst>
                                </p:cTn>
                              </p:par>
                              <p:par>
                                <p:cTn id="85" presetID="9" presetClass="exit" presetSubtype="0" fill="hold" grpId="1" nodeType="withEffect">
                                  <p:stCondLst>
                                    <p:cond delay="0"/>
                                  </p:stCondLst>
                                  <p:childTnLst>
                                    <p:animEffect transition="out" filter="dissolve">
                                      <p:cBhvr>
                                        <p:cTn id="86" dur="1000"/>
                                        <p:tgtEl>
                                          <p:spTgt spid="33"/>
                                        </p:tgtEl>
                                      </p:cBhvr>
                                    </p:animEffect>
                                    <p:set>
                                      <p:cBhvr>
                                        <p:cTn id="87" dur="1" fill="hold">
                                          <p:stCondLst>
                                            <p:cond delay="999"/>
                                          </p:stCondLst>
                                        </p:cTn>
                                        <p:tgtEl>
                                          <p:spTgt spid="33"/>
                                        </p:tgtEl>
                                        <p:attrNameLst>
                                          <p:attrName>style.visibility</p:attrName>
                                        </p:attrNameLst>
                                      </p:cBhvr>
                                      <p:to>
                                        <p:strVal val="hidden"/>
                                      </p:to>
                                    </p:set>
                                  </p:childTnLst>
                                </p:cTn>
                              </p:par>
                              <p:par>
                                <p:cTn id="88" presetID="9" presetClass="entr" presetSubtype="0" fill="hold" grpId="0"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dissolve">
                                      <p:cBhvr>
                                        <p:cTn id="90" dur="1000"/>
                                        <p:tgtEl>
                                          <p:spTgt spid="34"/>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dissolve">
                                      <p:cBhvr>
                                        <p:cTn id="93" dur="1000"/>
                                        <p:tgtEl>
                                          <p:spTgt spid="35"/>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dissolve">
                                      <p:cBhvr>
                                        <p:cTn id="96" dur="1000"/>
                                        <p:tgtEl>
                                          <p:spTgt spid="37"/>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dissolve">
                                      <p:cBhvr>
                                        <p:cTn id="99" dur="1000"/>
                                        <p:tgtEl>
                                          <p:spTgt spid="38"/>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dissolve">
                                      <p:cBhvr>
                                        <p:cTn id="102" dur="10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6" presetClass="exit" presetSubtype="16" fill="hold" grpId="1" nodeType="clickEffect">
                                  <p:stCondLst>
                                    <p:cond delay="0"/>
                                  </p:stCondLst>
                                  <p:childTnLst>
                                    <p:animEffect transition="out" filter="circle(in)">
                                      <p:cBhvr>
                                        <p:cTn id="106" dur="2000"/>
                                        <p:tgtEl>
                                          <p:spTgt spid="34"/>
                                        </p:tgtEl>
                                      </p:cBhvr>
                                    </p:animEffect>
                                    <p:set>
                                      <p:cBhvr>
                                        <p:cTn id="107" dur="1" fill="hold">
                                          <p:stCondLst>
                                            <p:cond delay="1999"/>
                                          </p:stCondLst>
                                        </p:cTn>
                                        <p:tgtEl>
                                          <p:spTgt spid="34"/>
                                        </p:tgtEl>
                                        <p:attrNameLst>
                                          <p:attrName>style.visibility</p:attrName>
                                        </p:attrNameLst>
                                      </p:cBhvr>
                                      <p:to>
                                        <p:strVal val="hidden"/>
                                      </p:to>
                                    </p:set>
                                  </p:childTnLst>
                                </p:cTn>
                              </p:par>
                              <p:par>
                                <p:cTn id="108" presetID="6" presetClass="exit" presetSubtype="16" fill="hold" grpId="1" nodeType="withEffect">
                                  <p:stCondLst>
                                    <p:cond delay="0"/>
                                  </p:stCondLst>
                                  <p:childTnLst>
                                    <p:animEffect transition="out" filter="circle(in)">
                                      <p:cBhvr>
                                        <p:cTn id="109" dur="2000"/>
                                        <p:tgtEl>
                                          <p:spTgt spid="35"/>
                                        </p:tgtEl>
                                      </p:cBhvr>
                                    </p:animEffect>
                                    <p:set>
                                      <p:cBhvr>
                                        <p:cTn id="110" dur="1" fill="hold">
                                          <p:stCondLst>
                                            <p:cond delay="1999"/>
                                          </p:stCondLst>
                                        </p:cTn>
                                        <p:tgtEl>
                                          <p:spTgt spid="35"/>
                                        </p:tgtEl>
                                        <p:attrNameLst>
                                          <p:attrName>style.visibility</p:attrName>
                                        </p:attrNameLst>
                                      </p:cBhvr>
                                      <p:to>
                                        <p:strVal val="hidden"/>
                                      </p:to>
                                    </p:set>
                                  </p:childTnLst>
                                </p:cTn>
                              </p:par>
                              <p:par>
                                <p:cTn id="111" presetID="6" presetClass="exit" presetSubtype="16" fill="hold" grpId="1" nodeType="withEffect">
                                  <p:stCondLst>
                                    <p:cond delay="0"/>
                                  </p:stCondLst>
                                  <p:childTnLst>
                                    <p:animEffect transition="out" filter="circle(in)">
                                      <p:cBhvr>
                                        <p:cTn id="112" dur="2000"/>
                                        <p:tgtEl>
                                          <p:spTgt spid="37"/>
                                        </p:tgtEl>
                                      </p:cBhvr>
                                    </p:animEffect>
                                    <p:set>
                                      <p:cBhvr>
                                        <p:cTn id="113" dur="1" fill="hold">
                                          <p:stCondLst>
                                            <p:cond delay="1999"/>
                                          </p:stCondLst>
                                        </p:cTn>
                                        <p:tgtEl>
                                          <p:spTgt spid="37"/>
                                        </p:tgtEl>
                                        <p:attrNameLst>
                                          <p:attrName>style.visibility</p:attrName>
                                        </p:attrNameLst>
                                      </p:cBhvr>
                                      <p:to>
                                        <p:strVal val="hidden"/>
                                      </p:to>
                                    </p:set>
                                  </p:childTnLst>
                                </p:cTn>
                              </p:par>
                              <p:par>
                                <p:cTn id="114" presetID="6" presetClass="exit" presetSubtype="16" fill="hold" grpId="1" nodeType="withEffect">
                                  <p:stCondLst>
                                    <p:cond delay="0"/>
                                  </p:stCondLst>
                                  <p:childTnLst>
                                    <p:animEffect transition="out" filter="circle(in)">
                                      <p:cBhvr>
                                        <p:cTn id="115" dur="2000"/>
                                        <p:tgtEl>
                                          <p:spTgt spid="38"/>
                                        </p:tgtEl>
                                      </p:cBhvr>
                                    </p:animEffect>
                                    <p:set>
                                      <p:cBhvr>
                                        <p:cTn id="116" dur="1" fill="hold">
                                          <p:stCondLst>
                                            <p:cond delay="1999"/>
                                          </p:stCondLst>
                                        </p:cTn>
                                        <p:tgtEl>
                                          <p:spTgt spid="38"/>
                                        </p:tgtEl>
                                        <p:attrNameLst>
                                          <p:attrName>style.visibility</p:attrName>
                                        </p:attrNameLst>
                                      </p:cBhvr>
                                      <p:to>
                                        <p:strVal val="hidden"/>
                                      </p:to>
                                    </p:set>
                                  </p:childTnLst>
                                </p:cTn>
                              </p:par>
                              <p:par>
                                <p:cTn id="117" presetID="6" presetClass="exit" presetSubtype="16" fill="hold" grpId="1" nodeType="withEffect">
                                  <p:stCondLst>
                                    <p:cond delay="0"/>
                                  </p:stCondLst>
                                  <p:childTnLst>
                                    <p:animEffect transition="out" filter="circle(in)">
                                      <p:cBhvr>
                                        <p:cTn id="118" dur="2000"/>
                                        <p:tgtEl>
                                          <p:spTgt spid="39"/>
                                        </p:tgtEl>
                                      </p:cBhvr>
                                    </p:animEffect>
                                    <p:set>
                                      <p:cBhvr>
                                        <p:cTn id="119" dur="1" fill="hold">
                                          <p:stCondLst>
                                            <p:cond delay="1999"/>
                                          </p:stCondLst>
                                        </p:cTn>
                                        <p:tgtEl>
                                          <p:spTgt spid="39"/>
                                        </p:tgtEl>
                                        <p:attrNameLst>
                                          <p:attrName>style.visibility</p:attrName>
                                        </p:attrNameLst>
                                      </p:cBhvr>
                                      <p:to>
                                        <p:strVal val="hidden"/>
                                      </p:to>
                                    </p:set>
                                  </p:childTnLst>
                                </p:cTn>
                              </p:par>
                            </p:childTnLst>
                          </p:cTn>
                        </p:par>
                        <p:par>
                          <p:cTn id="120" fill="hold">
                            <p:stCondLst>
                              <p:cond delay="2000"/>
                            </p:stCondLst>
                            <p:childTnLst>
                              <p:par>
                                <p:cTn id="121" presetID="4" presetClass="exit" presetSubtype="32" fill="hold" grpId="1" nodeType="afterEffect">
                                  <p:stCondLst>
                                    <p:cond delay="0"/>
                                  </p:stCondLst>
                                  <p:childTnLst>
                                    <p:animEffect transition="out" filter="box(out)">
                                      <p:cBhvr>
                                        <p:cTn id="122" dur="1000"/>
                                        <p:tgtEl>
                                          <p:spTgt spid="28"/>
                                        </p:tgtEl>
                                      </p:cBhvr>
                                    </p:animEffect>
                                    <p:set>
                                      <p:cBhvr>
                                        <p:cTn id="123" dur="1" fill="hold">
                                          <p:stCondLst>
                                            <p:cond delay="999"/>
                                          </p:stCondLst>
                                        </p:cTn>
                                        <p:tgtEl>
                                          <p:spTgt spid="28"/>
                                        </p:tgtEl>
                                        <p:attrNameLst>
                                          <p:attrName>style.visibility</p:attrName>
                                        </p:attrNameLst>
                                      </p:cBhvr>
                                      <p:to>
                                        <p:strVal val="hidden"/>
                                      </p:to>
                                    </p:set>
                                  </p:childTnLst>
                                </p:cTn>
                              </p:par>
                            </p:childTnLst>
                          </p:cTn>
                        </p:par>
                        <p:par>
                          <p:cTn id="124" fill="hold">
                            <p:stCondLst>
                              <p:cond delay="3000"/>
                            </p:stCondLst>
                            <p:childTnLst>
                              <p:par>
                                <p:cTn id="125" presetID="53" presetClass="exit" presetSubtype="0" fill="hold" grpId="1" nodeType="afterEffect">
                                  <p:stCondLst>
                                    <p:cond delay="0"/>
                                  </p:stCondLst>
                                  <p:childTnLst>
                                    <p:anim calcmode="lin" valueType="num">
                                      <p:cBhvr>
                                        <p:cTn id="126" dur="1000"/>
                                        <p:tgtEl>
                                          <p:spTgt spid="27"/>
                                        </p:tgtEl>
                                        <p:attrNameLst>
                                          <p:attrName>ppt_w</p:attrName>
                                        </p:attrNameLst>
                                      </p:cBhvr>
                                      <p:tavLst>
                                        <p:tav tm="0">
                                          <p:val>
                                            <p:strVal val="ppt_w"/>
                                          </p:val>
                                        </p:tav>
                                        <p:tav tm="100000">
                                          <p:val>
                                            <p:fltVal val="0"/>
                                          </p:val>
                                        </p:tav>
                                      </p:tavLst>
                                    </p:anim>
                                    <p:anim calcmode="lin" valueType="num">
                                      <p:cBhvr>
                                        <p:cTn id="127" dur="1000"/>
                                        <p:tgtEl>
                                          <p:spTgt spid="27"/>
                                        </p:tgtEl>
                                        <p:attrNameLst>
                                          <p:attrName>ppt_h</p:attrName>
                                        </p:attrNameLst>
                                      </p:cBhvr>
                                      <p:tavLst>
                                        <p:tav tm="0">
                                          <p:val>
                                            <p:strVal val="ppt_h"/>
                                          </p:val>
                                        </p:tav>
                                        <p:tav tm="100000">
                                          <p:val>
                                            <p:fltVal val="0"/>
                                          </p:val>
                                        </p:tav>
                                      </p:tavLst>
                                    </p:anim>
                                    <p:animEffect transition="out" filter="fade">
                                      <p:cBhvr>
                                        <p:cTn id="128" dur="1000"/>
                                        <p:tgtEl>
                                          <p:spTgt spid="27"/>
                                        </p:tgtEl>
                                      </p:cBhvr>
                                    </p:animEffect>
                                    <p:set>
                                      <p:cBhvr>
                                        <p:cTn id="129" dur="1" fill="hold">
                                          <p:stCondLst>
                                            <p:cond delay="999"/>
                                          </p:stCondLst>
                                        </p:cTn>
                                        <p:tgtEl>
                                          <p:spTgt spid="27"/>
                                        </p:tgtEl>
                                        <p:attrNameLst>
                                          <p:attrName>style.visibility</p:attrName>
                                        </p:attrNameLst>
                                      </p:cBhvr>
                                      <p:to>
                                        <p:strVal val="hidden"/>
                                      </p:to>
                                    </p:set>
                                  </p:childTnLst>
                                </p:cTn>
                              </p:par>
                            </p:childTnLst>
                          </p:cTn>
                        </p:par>
                        <p:par>
                          <p:cTn id="130" fill="hold">
                            <p:stCondLst>
                              <p:cond delay="4000"/>
                            </p:stCondLst>
                            <p:childTnLst>
                              <p:par>
                                <p:cTn id="131" presetID="17" presetClass="exit" presetSubtype="10" fill="hold" nodeType="afterEffect">
                                  <p:stCondLst>
                                    <p:cond delay="0"/>
                                  </p:stCondLst>
                                  <p:childTnLst>
                                    <p:anim calcmode="lin" valueType="num">
                                      <p:cBhvr>
                                        <p:cTn id="132" dur="500"/>
                                        <p:tgtEl>
                                          <p:spTgt spid="20486"/>
                                        </p:tgtEl>
                                        <p:attrNameLst>
                                          <p:attrName>ppt_w</p:attrName>
                                        </p:attrNameLst>
                                      </p:cBhvr>
                                      <p:tavLst>
                                        <p:tav tm="0">
                                          <p:val>
                                            <p:strVal val="ppt_w"/>
                                          </p:val>
                                        </p:tav>
                                        <p:tav tm="100000">
                                          <p:val>
                                            <p:fltVal val="0"/>
                                          </p:val>
                                        </p:tav>
                                      </p:tavLst>
                                    </p:anim>
                                    <p:anim calcmode="lin" valueType="num">
                                      <p:cBhvr>
                                        <p:cTn id="133" dur="500"/>
                                        <p:tgtEl>
                                          <p:spTgt spid="20486"/>
                                        </p:tgtEl>
                                        <p:attrNameLst>
                                          <p:attrName>ppt_h</p:attrName>
                                        </p:attrNameLst>
                                      </p:cBhvr>
                                      <p:tavLst>
                                        <p:tav tm="0">
                                          <p:val>
                                            <p:strVal val="ppt_h"/>
                                          </p:val>
                                        </p:tav>
                                        <p:tav tm="100000">
                                          <p:val>
                                            <p:strVal val="ppt_h"/>
                                          </p:val>
                                        </p:tav>
                                      </p:tavLst>
                                    </p:anim>
                                    <p:set>
                                      <p:cBhvr>
                                        <p:cTn id="134" dur="1" fill="hold">
                                          <p:stCondLst>
                                            <p:cond delay="499"/>
                                          </p:stCondLst>
                                        </p:cTn>
                                        <p:tgtEl>
                                          <p:spTgt spid="20486"/>
                                        </p:tgtEl>
                                        <p:attrNameLst>
                                          <p:attrName>style.visibility</p:attrName>
                                        </p:attrNameLst>
                                      </p:cBhvr>
                                      <p:to>
                                        <p:strVal val="hidden"/>
                                      </p:to>
                                    </p:set>
                                  </p:childTnLst>
                                </p:cTn>
                              </p:par>
                              <p:par>
                                <p:cTn id="135" presetID="17" presetClass="exit" presetSubtype="10" fill="hold" nodeType="withEffect">
                                  <p:stCondLst>
                                    <p:cond delay="0"/>
                                  </p:stCondLst>
                                  <p:childTnLst>
                                    <p:anim calcmode="lin" valueType="num">
                                      <p:cBhvr>
                                        <p:cTn id="136" dur="500"/>
                                        <p:tgtEl>
                                          <p:spTgt spid="20484"/>
                                        </p:tgtEl>
                                        <p:attrNameLst>
                                          <p:attrName>ppt_w</p:attrName>
                                        </p:attrNameLst>
                                      </p:cBhvr>
                                      <p:tavLst>
                                        <p:tav tm="0">
                                          <p:val>
                                            <p:strVal val="ppt_w"/>
                                          </p:val>
                                        </p:tav>
                                        <p:tav tm="100000">
                                          <p:val>
                                            <p:fltVal val="0"/>
                                          </p:val>
                                        </p:tav>
                                      </p:tavLst>
                                    </p:anim>
                                    <p:anim calcmode="lin" valueType="num">
                                      <p:cBhvr>
                                        <p:cTn id="137" dur="500"/>
                                        <p:tgtEl>
                                          <p:spTgt spid="20484"/>
                                        </p:tgtEl>
                                        <p:attrNameLst>
                                          <p:attrName>ppt_h</p:attrName>
                                        </p:attrNameLst>
                                      </p:cBhvr>
                                      <p:tavLst>
                                        <p:tav tm="0">
                                          <p:val>
                                            <p:strVal val="ppt_h"/>
                                          </p:val>
                                        </p:tav>
                                        <p:tav tm="100000">
                                          <p:val>
                                            <p:strVal val="ppt_h"/>
                                          </p:val>
                                        </p:tav>
                                      </p:tavLst>
                                    </p:anim>
                                    <p:set>
                                      <p:cBhvr>
                                        <p:cTn id="138" dur="1" fill="hold">
                                          <p:stCondLst>
                                            <p:cond delay="499"/>
                                          </p:stCondLst>
                                        </p:cTn>
                                        <p:tgtEl>
                                          <p:spTgt spid="20484"/>
                                        </p:tgtEl>
                                        <p:attrNameLst>
                                          <p:attrName>style.visibility</p:attrName>
                                        </p:attrNameLst>
                                      </p:cBhvr>
                                      <p:to>
                                        <p:strVal val="hidden"/>
                                      </p:to>
                                    </p:set>
                                  </p:childTnLst>
                                </p:cTn>
                              </p:par>
                              <p:par>
                                <p:cTn id="139" presetID="23" presetClass="exit" presetSubtype="32" fill="hold" nodeType="withEffect">
                                  <p:stCondLst>
                                    <p:cond delay="0"/>
                                  </p:stCondLst>
                                  <p:childTnLst>
                                    <p:anim calcmode="lin" valueType="num">
                                      <p:cBhvr>
                                        <p:cTn id="140" dur="500"/>
                                        <p:tgtEl>
                                          <p:spTgt spid="20482"/>
                                        </p:tgtEl>
                                        <p:attrNameLst>
                                          <p:attrName>ppt_w</p:attrName>
                                        </p:attrNameLst>
                                      </p:cBhvr>
                                      <p:tavLst>
                                        <p:tav tm="0">
                                          <p:val>
                                            <p:strVal val="ppt_w"/>
                                          </p:val>
                                        </p:tav>
                                        <p:tav tm="100000">
                                          <p:val>
                                            <p:fltVal val="0"/>
                                          </p:val>
                                        </p:tav>
                                      </p:tavLst>
                                    </p:anim>
                                    <p:anim calcmode="lin" valueType="num">
                                      <p:cBhvr>
                                        <p:cTn id="141" dur="500"/>
                                        <p:tgtEl>
                                          <p:spTgt spid="20482"/>
                                        </p:tgtEl>
                                        <p:attrNameLst>
                                          <p:attrName>ppt_h</p:attrName>
                                        </p:attrNameLst>
                                      </p:cBhvr>
                                      <p:tavLst>
                                        <p:tav tm="0">
                                          <p:val>
                                            <p:strVal val="ppt_h"/>
                                          </p:val>
                                        </p:tav>
                                        <p:tav tm="100000">
                                          <p:val>
                                            <p:fltVal val="0"/>
                                          </p:val>
                                        </p:tav>
                                      </p:tavLst>
                                    </p:anim>
                                    <p:set>
                                      <p:cBhvr>
                                        <p:cTn id="142" dur="1" fill="hold">
                                          <p:stCondLst>
                                            <p:cond delay="499"/>
                                          </p:stCondLst>
                                        </p:cTn>
                                        <p:tgtEl>
                                          <p:spTgt spid="20482"/>
                                        </p:tgtEl>
                                        <p:attrNameLst>
                                          <p:attrName>style.visibility</p:attrName>
                                        </p:attrNameLst>
                                      </p:cBhvr>
                                      <p:to>
                                        <p:strVal val="hidden"/>
                                      </p:to>
                                    </p:set>
                                  </p:childTnLst>
                                </p:cTn>
                              </p:par>
                            </p:childTnLst>
                          </p:cTn>
                        </p:par>
                        <p:par>
                          <p:cTn id="143" fill="hold">
                            <p:stCondLst>
                              <p:cond delay="4500"/>
                            </p:stCondLst>
                            <p:childTnLst>
                              <p:par>
                                <p:cTn id="144" presetID="7" presetClass="exit" presetSubtype="2" fill="hold" grpId="1" nodeType="afterEffect">
                                  <p:stCondLst>
                                    <p:cond delay="0"/>
                                  </p:stCondLst>
                                  <p:childTnLst>
                                    <p:anim calcmode="lin" valueType="num">
                                      <p:cBhvr additive="base">
                                        <p:cTn id="145" dur="2000"/>
                                        <p:tgtEl>
                                          <p:spTgt spid="22"/>
                                        </p:tgtEl>
                                        <p:attrNameLst>
                                          <p:attrName>ppt_x</p:attrName>
                                        </p:attrNameLst>
                                      </p:cBhvr>
                                      <p:tavLst>
                                        <p:tav tm="0">
                                          <p:val>
                                            <p:strVal val="ppt_x"/>
                                          </p:val>
                                        </p:tav>
                                        <p:tav tm="100000">
                                          <p:val>
                                            <p:strVal val="1+ppt_w/2"/>
                                          </p:val>
                                        </p:tav>
                                      </p:tavLst>
                                    </p:anim>
                                    <p:anim calcmode="lin" valueType="num">
                                      <p:cBhvr additive="base">
                                        <p:cTn id="146" dur="2000"/>
                                        <p:tgtEl>
                                          <p:spTgt spid="22"/>
                                        </p:tgtEl>
                                        <p:attrNameLst>
                                          <p:attrName>ppt_y</p:attrName>
                                        </p:attrNameLst>
                                      </p:cBhvr>
                                      <p:tavLst>
                                        <p:tav tm="0">
                                          <p:val>
                                            <p:strVal val="ppt_y"/>
                                          </p:val>
                                        </p:tav>
                                        <p:tav tm="100000">
                                          <p:val>
                                            <p:strVal val="ppt_y"/>
                                          </p:val>
                                        </p:tav>
                                      </p:tavLst>
                                    </p:anim>
                                    <p:set>
                                      <p:cBhvr>
                                        <p:cTn id="147" dur="1" fill="hold">
                                          <p:stCondLst>
                                            <p:cond delay="1999"/>
                                          </p:stCondLst>
                                        </p:cTn>
                                        <p:tgtEl>
                                          <p:spTgt spid="22"/>
                                        </p:tgtEl>
                                        <p:attrNameLst>
                                          <p:attrName>style.visibility</p:attrName>
                                        </p:attrNameLst>
                                      </p:cBhvr>
                                      <p:to>
                                        <p:strVal val="hidden"/>
                                      </p:to>
                                    </p:set>
                                  </p:childTnLst>
                                </p:cTn>
                              </p:par>
                              <p:par>
                                <p:cTn id="148" presetID="7" presetClass="exit" presetSubtype="8" fill="hold" grpId="1" nodeType="withEffect">
                                  <p:stCondLst>
                                    <p:cond delay="0"/>
                                  </p:stCondLst>
                                  <p:childTnLst>
                                    <p:anim calcmode="lin" valueType="num">
                                      <p:cBhvr additive="base">
                                        <p:cTn id="149" dur="2000"/>
                                        <p:tgtEl>
                                          <p:spTgt spid="21"/>
                                        </p:tgtEl>
                                        <p:attrNameLst>
                                          <p:attrName>ppt_x</p:attrName>
                                        </p:attrNameLst>
                                      </p:cBhvr>
                                      <p:tavLst>
                                        <p:tav tm="0">
                                          <p:val>
                                            <p:strVal val="ppt_x"/>
                                          </p:val>
                                        </p:tav>
                                        <p:tav tm="100000">
                                          <p:val>
                                            <p:strVal val="0-ppt_w/2"/>
                                          </p:val>
                                        </p:tav>
                                      </p:tavLst>
                                    </p:anim>
                                    <p:anim calcmode="lin" valueType="num">
                                      <p:cBhvr additive="base">
                                        <p:cTn id="150" dur="2000"/>
                                        <p:tgtEl>
                                          <p:spTgt spid="21"/>
                                        </p:tgtEl>
                                        <p:attrNameLst>
                                          <p:attrName>ppt_y</p:attrName>
                                        </p:attrNameLst>
                                      </p:cBhvr>
                                      <p:tavLst>
                                        <p:tav tm="0">
                                          <p:val>
                                            <p:strVal val="ppt_y"/>
                                          </p:val>
                                        </p:tav>
                                        <p:tav tm="100000">
                                          <p:val>
                                            <p:strVal val="ppt_y"/>
                                          </p:val>
                                        </p:tav>
                                      </p:tavLst>
                                    </p:anim>
                                    <p:set>
                                      <p:cBhvr>
                                        <p:cTn id="151" dur="1" fill="hold">
                                          <p:stCondLst>
                                            <p:cond delay="1999"/>
                                          </p:stCondLst>
                                        </p:cTn>
                                        <p:tgtEl>
                                          <p:spTgt spid="21"/>
                                        </p:tgtEl>
                                        <p:attrNameLst>
                                          <p:attrName>style.visibility</p:attrName>
                                        </p:attrNameLst>
                                      </p:cBhvr>
                                      <p:to>
                                        <p:strVal val="hidden"/>
                                      </p:to>
                                    </p:set>
                                  </p:childTnLst>
                                </p:cTn>
                              </p:par>
                            </p:childTnLst>
                          </p:cTn>
                        </p:par>
                        <p:par>
                          <p:cTn id="152" fill="hold">
                            <p:stCondLst>
                              <p:cond delay="6500"/>
                            </p:stCondLst>
                            <p:childTnLst>
                              <p:par>
                                <p:cTn id="153" presetID="35" presetClass="exit" presetSubtype="0" fill="hold" grpId="1" nodeType="afterEffect">
                                  <p:stCondLst>
                                    <p:cond delay="0"/>
                                  </p:stCondLst>
                                  <p:childTnLst>
                                    <p:animEffect transition="out" filter="fade">
                                      <p:cBhvr>
                                        <p:cTn id="154" dur="2000"/>
                                        <p:tgtEl>
                                          <p:spTgt spid="6"/>
                                        </p:tgtEl>
                                      </p:cBhvr>
                                    </p:animEffect>
                                    <p:anim calcmode="lin" valueType="num">
                                      <p:cBhvr>
                                        <p:cTn id="155" dur="2000"/>
                                        <p:tgtEl>
                                          <p:spTgt spid="6"/>
                                        </p:tgtEl>
                                        <p:attrNameLst>
                                          <p:attrName>style.rotation</p:attrName>
                                        </p:attrNameLst>
                                      </p:cBhvr>
                                      <p:tavLst>
                                        <p:tav tm="0">
                                          <p:val>
                                            <p:fltVal val="0"/>
                                          </p:val>
                                        </p:tav>
                                        <p:tav tm="100000">
                                          <p:val>
                                            <p:fltVal val="720"/>
                                          </p:val>
                                        </p:tav>
                                      </p:tavLst>
                                    </p:anim>
                                    <p:anim calcmode="lin" valueType="num">
                                      <p:cBhvr>
                                        <p:cTn id="156" dur="2000"/>
                                        <p:tgtEl>
                                          <p:spTgt spid="6"/>
                                        </p:tgtEl>
                                        <p:attrNameLst>
                                          <p:attrName>ppt_h</p:attrName>
                                        </p:attrNameLst>
                                      </p:cBhvr>
                                      <p:tavLst>
                                        <p:tav tm="0">
                                          <p:val>
                                            <p:strVal val="ppt_h"/>
                                          </p:val>
                                        </p:tav>
                                        <p:tav tm="100000">
                                          <p:val>
                                            <p:fltVal val="0"/>
                                          </p:val>
                                        </p:tav>
                                      </p:tavLst>
                                    </p:anim>
                                    <p:anim calcmode="lin" valueType="num">
                                      <p:cBhvr>
                                        <p:cTn id="157" dur="2000"/>
                                        <p:tgtEl>
                                          <p:spTgt spid="6"/>
                                        </p:tgtEl>
                                        <p:attrNameLst>
                                          <p:attrName>ppt_w</p:attrName>
                                        </p:attrNameLst>
                                      </p:cBhvr>
                                      <p:tavLst>
                                        <p:tav tm="0">
                                          <p:val>
                                            <p:strVal val="ppt_w"/>
                                          </p:val>
                                        </p:tav>
                                        <p:tav tm="100000">
                                          <p:val>
                                            <p:fltVal val="0"/>
                                          </p:val>
                                        </p:tav>
                                      </p:tavLst>
                                    </p:anim>
                                    <p:set>
                                      <p:cBhvr>
                                        <p:cTn id="158" dur="1" fill="hold">
                                          <p:stCondLst>
                                            <p:cond delay="1999"/>
                                          </p:stCondLst>
                                        </p:cTn>
                                        <p:tgtEl>
                                          <p:spTgt spid="6"/>
                                        </p:tgtEl>
                                        <p:attrNameLst>
                                          <p:attrName>style.visibility</p:attrName>
                                        </p:attrNameLst>
                                      </p:cBhvr>
                                      <p:to>
                                        <p:strVal val="hidden"/>
                                      </p:to>
                                    </p:set>
                                  </p:childTnLst>
                                </p:cTn>
                              </p:par>
                              <p:par>
                                <p:cTn id="159" presetID="35" presetClass="exit" presetSubtype="0" fill="hold" grpId="1" nodeType="withEffect">
                                  <p:stCondLst>
                                    <p:cond delay="0"/>
                                  </p:stCondLst>
                                  <p:childTnLst>
                                    <p:animEffect transition="out" filter="fade">
                                      <p:cBhvr>
                                        <p:cTn id="160" dur="2000"/>
                                        <p:tgtEl>
                                          <p:spTgt spid="5"/>
                                        </p:tgtEl>
                                      </p:cBhvr>
                                    </p:animEffect>
                                    <p:anim calcmode="lin" valueType="num">
                                      <p:cBhvr>
                                        <p:cTn id="161" dur="2000"/>
                                        <p:tgtEl>
                                          <p:spTgt spid="5"/>
                                        </p:tgtEl>
                                        <p:attrNameLst>
                                          <p:attrName>style.rotation</p:attrName>
                                        </p:attrNameLst>
                                      </p:cBhvr>
                                      <p:tavLst>
                                        <p:tav tm="0">
                                          <p:val>
                                            <p:fltVal val="0"/>
                                          </p:val>
                                        </p:tav>
                                        <p:tav tm="100000">
                                          <p:val>
                                            <p:fltVal val="720"/>
                                          </p:val>
                                        </p:tav>
                                      </p:tavLst>
                                    </p:anim>
                                    <p:anim calcmode="lin" valueType="num">
                                      <p:cBhvr>
                                        <p:cTn id="162" dur="2000"/>
                                        <p:tgtEl>
                                          <p:spTgt spid="5"/>
                                        </p:tgtEl>
                                        <p:attrNameLst>
                                          <p:attrName>ppt_h</p:attrName>
                                        </p:attrNameLst>
                                      </p:cBhvr>
                                      <p:tavLst>
                                        <p:tav tm="0">
                                          <p:val>
                                            <p:strVal val="ppt_h"/>
                                          </p:val>
                                        </p:tav>
                                        <p:tav tm="100000">
                                          <p:val>
                                            <p:fltVal val="0"/>
                                          </p:val>
                                        </p:tav>
                                      </p:tavLst>
                                    </p:anim>
                                    <p:anim calcmode="lin" valueType="num">
                                      <p:cBhvr>
                                        <p:cTn id="163" dur="2000"/>
                                        <p:tgtEl>
                                          <p:spTgt spid="5"/>
                                        </p:tgtEl>
                                        <p:attrNameLst>
                                          <p:attrName>ppt_w</p:attrName>
                                        </p:attrNameLst>
                                      </p:cBhvr>
                                      <p:tavLst>
                                        <p:tav tm="0">
                                          <p:val>
                                            <p:strVal val="ppt_w"/>
                                          </p:val>
                                        </p:tav>
                                        <p:tav tm="100000">
                                          <p:val>
                                            <p:fltVal val="0"/>
                                          </p:val>
                                        </p:tav>
                                      </p:tavLst>
                                    </p:anim>
                                    <p:set>
                                      <p:cBhvr>
                                        <p:cTn id="164"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5" grpId="1"/>
      <p:bldP spid="6" grpId="0"/>
      <p:bldP spid="6" grpId="1"/>
      <p:bldP spid="7" grpId="0"/>
      <p:bldP spid="21" grpId="0"/>
      <p:bldP spid="21" grpId="1"/>
      <p:bldP spid="22" grpId="0"/>
      <p:bldP spid="22" grpId="1"/>
      <p:bldP spid="27" grpId="0" animBg="1"/>
      <p:bldP spid="27" grpId="1" animBg="1"/>
      <p:bldP spid="28" grpId="0" animBg="1"/>
      <p:bldP spid="28" grpId="1" animBg="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7" grpId="0"/>
      <p:bldP spid="37" grpId="1"/>
      <p:bldP spid="38" grpId="0"/>
      <p:bldP spid="38" grpId="1"/>
      <p:bldP spid="39" grpId="0"/>
      <p:bldP spid="3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9921"/>
            <a:ext cx="9144000" cy="8342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0" y="6156960"/>
            <a:ext cx="9144000" cy="701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11907" y="6248708"/>
            <a:ext cx="5361469" cy="523220"/>
          </a:xfrm>
          <a:prstGeom prst="rect">
            <a:avLst/>
          </a:prstGeom>
          <a:noFill/>
        </p:spPr>
        <p:txBody>
          <a:bodyPr wrap="none" rtlCol="0">
            <a:spAutoFit/>
          </a:bodyPr>
          <a:lstStyle/>
          <a:p>
            <a:pPr algn="ctr"/>
            <a:r>
              <a:rPr lang="fr-FR" sz="2800" b="1" i="1" u="sng" dirty="0" err="1" smtClean="0">
                <a:solidFill>
                  <a:schemeClr val="bg1"/>
                </a:solidFill>
              </a:rPr>
              <a:t>Atomenergie</a:t>
            </a:r>
            <a:r>
              <a:rPr lang="fr-FR" sz="2800" b="1" i="1" u="sng" dirty="0" smtClean="0">
                <a:solidFill>
                  <a:schemeClr val="bg1"/>
                </a:solidFill>
              </a:rPr>
              <a:t> </a:t>
            </a:r>
            <a:r>
              <a:rPr lang="fr-FR" sz="2800" b="1" i="1" u="sng" dirty="0" err="1" smtClean="0">
                <a:solidFill>
                  <a:schemeClr val="bg1"/>
                </a:solidFill>
              </a:rPr>
              <a:t>und</a:t>
            </a:r>
            <a:r>
              <a:rPr lang="fr-FR" sz="2800" b="1" i="1" u="sng" dirty="0" smtClean="0">
                <a:solidFill>
                  <a:schemeClr val="bg1"/>
                </a:solidFill>
              </a:rPr>
              <a:t> </a:t>
            </a:r>
            <a:r>
              <a:rPr lang="fr-FR" sz="2800" b="1" i="1" u="sng" dirty="0" err="1" smtClean="0">
                <a:solidFill>
                  <a:schemeClr val="bg1"/>
                </a:solidFill>
              </a:rPr>
              <a:t>ihre</a:t>
            </a:r>
            <a:r>
              <a:rPr lang="fr-FR" sz="2800" b="1" i="1" u="sng" dirty="0" smtClean="0">
                <a:solidFill>
                  <a:schemeClr val="bg1"/>
                </a:solidFill>
              </a:rPr>
              <a:t> </a:t>
            </a:r>
            <a:r>
              <a:rPr lang="fr-FR" sz="2800" b="1" i="1" u="sng" dirty="0" err="1" smtClean="0">
                <a:solidFill>
                  <a:schemeClr val="bg1"/>
                </a:solidFill>
              </a:rPr>
              <a:t>Alternativen</a:t>
            </a:r>
            <a:endParaRPr lang="fr-FR" sz="2800" b="1" i="1" u="sng" dirty="0">
              <a:solidFill>
                <a:schemeClr val="bg1"/>
              </a:solidFill>
            </a:endParaRPr>
          </a:p>
        </p:txBody>
      </p:sp>
      <p:sp>
        <p:nvSpPr>
          <p:cNvPr id="5" name="ZoneTexte 4"/>
          <p:cNvSpPr txBox="1"/>
          <p:nvPr/>
        </p:nvSpPr>
        <p:spPr>
          <a:xfrm>
            <a:off x="-31706" y="35607"/>
            <a:ext cx="4747646" cy="523220"/>
          </a:xfrm>
          <a:prstGeom prst="rect">
            <a:avLst/>
          </a:prstGeom>
          <a:noFill/>
        </p:spPr>
        <p:txBody>
          <a:bodyPr wrap="none" rtlCol="0">
            <a:spAutoFit/>
          </a:bodyPr>
          <a:lstStyle/>
          <a:p>
            <a:pPr algn="ctr"/>
            <a:r>
              <a:rPr lang="fr-FR" sz="2800" b="1" i="1" u="sng" dirty="0" smtClean="0">
                <a:solidFill>
                  <a:schemeClr val="bg1"/>
                </a:solidFill>
              </a:rPr>
              <a:t>Le nucléaire et ses alternatives</a:t>
            </a:r>
            <a:endParaRPr lang="fr-FR" sz="2800" b="1" i="1" u="sng" dirty="0">
              <a:solidFill>
                <a:schemeClr val="bg1"/>
              </a:solidFill>
            </a:endParaRPr>
          </a:p>
        </p:txBody>
      </p:sp>
      <p:sp>
        <p:nvSpPr>
          <p:cNvPr id="6" name="Rectangle 5"/>
          <p:cNvSpPr/>
          <p:nvPr/>
        </p:nvSpPr>
        <p:spPr>
          <a:xfrm>
            <a:off x="0" y="714356"/>
            <a:ext cx="9144000" cy="5429288"/>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p:cNvSpPr txBox="1"/>
          <p:nvPr/>
        </p:nvSpPr>
        <p:spPr>
          <a:xfrm>
            <a:off x="114845" y="1230489"/>
            <a:ext cx="8943923" cy="1754326"/>
          </a:xfrm>
          <a:prstGeom prst="rect">
            <a:avLst/>
          </a:prstGeom>
          <a:noFill/>
          <a:ln>
            <a:solidFill>
              <a:schemeClr val="bg1"/>
            </a:solidFill>
          </a:ln>
        </p:spPr>
        <p:txBody>
          <a:bodyPr wrap="none" rtlCol="0">
            <a:spAutoFit/>
          </a:bodyPr>
          <a:lstStyle/>
          <a:p>
            <a:pPr algn="just"/>
            <a:r>
              <a:rPr lang="fr-FR" dirty="0" smtClean="0">
                <a:solidFill>
                  <a:schemeClr val="bg1"/>
                </a:solidFill>
              </a:rPr>
              <a:t>J’espère que cet exposé aura montré clairement que les énergies prometteuses </a:t>
            </a:r>
          </a:p>
          <a:p>
            <a:pPr algn="just"/>
            <a:r>
              <a:rPr lang="fr-FR" dirty="0" smtClean="0">
                <a:solidFill>
                  <a:schemeClr val="bg1"/>
                </a:solidFill>
              </a:rPr>
              <a:t>pour notre société ne sont pas forcément celles dont on entend le plus parler </a:t>
            </a:r>
          </a:p>
          <a:p>
            <a:pPr algn="just"/>
            <a:r>
              <a:rPr lang="fr-FR" dirty="0" smtClean="0">
                <a:solidFill>
                  <a:schemeClr val="bg1"/>
                </a:solidFill>
              </a:rPr>
              <a:t>mais qu’au contraire il existe des alternatives viables et beaucoup plus respectueuses</a:t>
            </a:r>
          </a:p>
          <a:p>
            <a:pPr algn="just"/>
            <a:r>
              <a:rPr lang="fr-FR" dirty="0" smtClean="0">
                <a:solidFill>
                  <a:schemeClr val="bg1"/>
                </a:solidFill>
              </a:rPr>
              <a:t>de l’environnement comme la géothermie ou la fusion nucléaire mais qui, malheureusement,</a:t>
            </a:r>
          </a:p>
          <a:p>
            <a:pPr algn="just"/>
            <a:r>
              <a:rPr lang="fr-FR" dirty="0" smtClean="0">
                <a:solidFill>
                  <a:schemeClr val="bg1"/>
                </a:solidFill>
              </a:rPr>
              <a:t>de profitent pas des lobbys puissant et du support médiatique qu’ont ces énergies dites </a:t>
            </a:r>
          </a:p>
          <a:p>
            <a:pPr algn="just"/>
            <a:r>
              <a:rPr lang="fr-FR" dirty="0" smtClean="0">
                <a:solidFill>
                  <a:schemeClr val="bg1"/>
                </a:solidFill>
              </a:rPr>
              <a:t>« écologiques » comme les éoliennes.</a:t>
            </a:r>
          </a:p>
        </p:txBody>
      </p:sp>
      <p:sp>
        <p:nvSpPr>
          <p:cNvPr id="8" name="ZoneTexte 7"/>
          <p:cNvSpPr txBox="1"/>
          <p:nvPr/>
        </p:nvSpPr>
        <p:spPr>
          <a:xfrm>
            <a:off x="88912" y="3635022"/>
            <a:ext cx="8929718" cy="923330"/>
          </a:xfrm>
          <a:prstGeom prst="rect">
            <a:avLst/>
          </a:prstGeom>
          <a:noFill/>
          <a:ln>
            <a:solidFill>
              <a:schemeClr val="bg1"/>
            </a:solidFill>
          </a:ln>
        </p:spPr>
        <p:txBody>
          <a:bodyPr wrap="square" rtlCol="0">
            <a:spAutoFit/>
          </a:bodyPr>
          <a:lstStyle/>
          <a:p>
            <a:pPr algn="just"/>
            <a:r>
              <a:rPr lang="de-DE" dirty="0" smtClean="0">
                <a:solidFill>
                  <a:schemeClr val="bg1"/>
                </a:solidFill>
              </a:rPr>
              <a:t>Ich hoffe, dass dieses Papier gezeigt hat, dass es viele </a:t>
            </a:r>
            <a:r>
              <a:rPr lang="fr-FR" dirty="0" err="1" smtClean="0">
                <a:solidFill>
                  <a:schemeClr val="bg1"/>
                </a:solidFill>
              </a:rPr>
              <a:t>vielversprechender</a:t>
            </a:r>
            <a:r>
              <a:rPr lang="fr-FR" dirty="0" smtClean="0">
                <a:solidFill>
                  <a:schemeClr val="bg1"/>
                </a:solidFill>
              </a:rPr>
              <a:t> Energie </a:t>
            </a:r>
            <a:r>
              <a:rPr lang="fr-FR" dirty="0" err="1" smtClean="0">
                <a:solidFill>
                  <a:schemeClr val="bg1"/>
                </a:solidFill>
              </a:rPr>
              <a:t>gibt</a:t>
            </a:r>
            <a:r>
              <a:rPr lang="fr-FR" dirty="0" smtClean="0">
                <a:solidFill>
                  <a:schemeClr val="bg1"/>
                </a:solidFill>
              </a:rPr>
              <a:t>. </a:t>
            </a:r>
          </a:p>
          <a:p>
            <a:pPr algn="just"/>
            <a:r>
              <a:rPr lang="fr-FR" dirty="0" err="1" smtClean="0">
                <a:solidFill>
                  <a:schemeClr val="bg1"/>
                </a:solidFill>
              </a:rPr>
              <a:t>Diese</a:t>
            </a:r>
            <a:r>
              <a:rPr lang="fr-FR" dirty="0" smtClean="0">
                <a:solidFill>
                  <a:schemeClr val="bg1"/>
                </a:solidFill>
              </a:rPr>
              <a:t> Energie, </a:t>
            </a:r>
            <a:r>
              <a:rPr lang="fr-FR" dirty="0" err="1" smtClean="0">
                <a:solidFill>
                  <a:schemeClr val="bg1"/>
                </a:solidFill>
              </a:rPr>
              <a:t>wie</a:t>
            </a:r>
            <a:r>
              <a:rPr lang="fr-FR" dirty="0" smtClean="0">
                <a:solidFill>
                  <a:schemeClr val="bg1"/>
                </a:solidFill>
              </a:rPr>
              <a:t> </a:t>
            </a:r>
            <a:r>
              <a:rPr lang="fr-FR" dirty="0" err="1" smtClean="0">
                <a:solidFill>
                  <a:schemeClr val="bg1"/>
                </a:solidFill>
              </a:rPr>
              <a:t>Kernfusion</a:t>
            </a:r>
            <a:r>
              <a:rPr lang="fr-FR" dirty="0" smtClean="0">
                <a:solidFill>
                  <a:schemeClr val="bg1"/>
                </a:solidFill>
              </a:rPr>
              <a:t> </a:t>
            </a:r>
            <a:r>
              <a:rPr lang="fr-FR" dirty="0" err="1" smtClean="0">
                <a:solidFill>
                  <a:schemeClr val="bg1"/>
                </a:solidFill>
              </a:rPr>
              <a:t>und</a:t>
            </a:r>
            <a:r>
              <a:rPr lang="fr-FR" dirty="0" smtClean="0">
                <a:solidFill>
                  <a:schemeClr val="bg1"/>
                </a:solidFill>
              </a:rPr>
              <a:t> </a:t>
            </a:r>
            <a:r>
              <a:rPr lang="fr-FR" dirty="0" err="1" smtClean="0">
                <a:solidFill>
                  <a:schemeClr val="bg1"/>
                </a:solidFill>
              </a:rPr>
              <a:t>Geothermie</a:t>
            </a:r>
            <a:r>
              <a:rPr lang="fr-FR" dirty="0" smtClean="0">
                <a:solidFill>
                  <a:schemeClr val="bg1"/>
                </a:solidFill>
              </a:rPr>
              <a:t>, </a:t>
            </a:r>
            <a:r>
              <a:rPr lang="fr-FR" dirty="0" err="1" smtClean="0">
                <a:solidFill>
                  <a:schemeClr val="bg1"/>
                </a:solidFill>
              </a:rPr>
              <a:t>sind</a:t>
            </a:r>
            <a:r>
              <a:rPr lang="fr-FR" dirty="0" smtClean="0">
                <a:solidFill>
                  <a:schemeClr val="bg1"/>
                </a:solidFill>
              </a:rPr>
              <a:t> aber </a:t>
            </a:r>
            <a:r>
              <a:rPr lang="fr-FR" dirty="0" err="1" smtClean="0">
                <a:solidFill>
                  <a:schemeClr val="bg1"/>
                </a:solidFill>
              </a:rPr>
              <a:t>nicht</a:t>
            </a:r>
            <a:r>
              <a:rPr lang="fr-FR" dirty="0" smtClean="0">
                <a:solidFill>
                  <a:schemeClr val="bg1"/>
                </a:solidFill>
              </a:rPr>
              <a:t> </a:t>
            </a:r>
            <a:r>
              <a:rPr lang="fr-FR" dirty="0" err="1" smtClean="0">
                <a:solidFill>
                  <a:schemeClr val="bg1"/>
                </a:solidFill>
              </a:rPr>
              <a:t>auf</a:t>
            </a:r>
            <a:r>
              <a:rPr lang="fr-FR" dirty="0" smtClean="0">
                <a:solidFill>
                  <a:schemeClr val="bg1"/>
                </a:solidFill>
              </a:rPr>
              <a:t> </a:t>
            </a:r>
            <a:r>
              <a:rPr lang="fr-FR" dirty="0" err="1" smtClean="0">
                <a:solidFill>
                  <a:schemeClr val="bg1"/>
                </a:solidFill>
              </a:rPr>
              <a:t>Fern</a:t>
            </a:r>
            <a:r>
              <a:rPr lang="fr-FR" dirty="0" smtClean="0">
                <a:solidFill>
                  <a:schemeClr val="bg1"/>
                </a:solidFill>
              </a:rPr>
              <a:t> </a:t>
            </a:r>
            <a:r>
              <a:rPr lang="fr-FR" dirty="0" err="1" smtClean="0">
                <a:solidFill>
                  <a:schemeClr val="bg1"/>
                </a:solidFill>
              </a:rPr>
              <a:t>geschaut</a:t>
            </a:r>
            <a:r>
              <a:rPr lang="fr-FR" dirty="0" smtClean="0">
                <a:solidFill>
                  <a:schemeClr val="bg1"/>
                </a:solidFill>
              </a:rPr>
              <a:t>, </a:t>
            </a:r>
            <a:r>
              <a:rPr lang="fr-FR" dirty="0" err="1" smtClean="0">
                <a:solidFill>
                  <a:schemeClr val="bg1"/>
                </a:solidFill>
              </a:rPr>
              <a:t>weil</a:t>
            </a:r>
            <a:r>
              <a:rPr lang="fr-FR" dirty="0" smtClean="0">
                <a:solidFill>
                  <a:schemeClr val="bg1"/>
                </a:solidFill>
              </a:rPr>
              <a:t> </a:t>
            </a:r>
            <a:r>
              <a:rPr lang="fr-FR" dirty="0" err="1" smtClean="0">
                <a:solidFill>
                  <a:schemeClr val="bg1"/>
                </a:solidFill>
              </a:rPr>
              <a:t>sie</a:t>
            </a:r>
            <a:r>
              <a:rPr lang="fr-FR" dirty="0" smtClean="0">
                <a:solidFill>
                  <a:schemeClr val="bg1"/>
                </a:solidFill>
              </a:rPr>
              <a:t> </a:t>
            </a:r>
          </a:p>
          <a:p>
            <a:pPr algn="just"/>
            <a:r>
              <a:rPr lang="fr-FR" dirty="0" err="1" smtClean="0">
                <a:solidFill>
                  <a:schemeClr val="bg1"/>
                </a:solidFill>
              </a:rPr>
              <a:t>weniger</a:t>
            </a:r>
            <a:r>
              <a:rPr lang="fr-FR" dirty="0" smtClean="0">
                <a:solidFill>
                  <a:schemeClr val="bg1"/>
                </a:solidFill>
              </a:rPr>
              <a:t> lobbys </a:t>
            </a:r>
            <a:r>
              <a:rPr lang="fr-FR" dirty="0" err="1" smtClean="0">
                <a:solidFill>
                  <a:schemeClr val="bg1"/>
                </a:solidFill>
              </a:rPr>
              <a:t>haben</a:t>
            </a:r>
            <a:r>
              <a:rPr lang="fr-FR" dirty="0" smtClean="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ppt_x</p:attrName>
                                        </p:attrNameLst>
                                      </p:cBhvr>
                                      <p:tavLst>
                                        <p:tav tm="0">
                                          <p:val>
                                            <p:strVal val="#ppt_x"/>
                                          </p:val>
                                        </p:tav>
                                        <p:tav tm="100000">
                                          <p:val>
                                            <p:strVal val="#ppt_x"/>
                                          </p:val>
                                        </p:tav>
                                      </p:tavLst>
                                    </p:anim>
                                    <p:anim calcmode="lin" valueType="num">
                                      <p:cBhvr>
                                        <p:cTn id="21" dur="2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anim calcmode="lin" valueType="num">
                                      <p:cBhvr>
                                        <p:cTn id="25" dur="2000" fill="hold"/>
                                        <p:tgtEl>
                                          <p:spTgt spid="8"/>
                                        </p:tgtEl>
                                        <p:attrNameLst>
                                          <p:attrName>ppt_x</p:attrName>
                                        </p:attrNameLst>
                                      </p:cBhvr>
                                      <p:tavLst>
                                        <p:tav tm="0">
                                          <p:val>
                                            <p:strVal val="#ppt_x"/>
                                          </p:val>
                                        </p:tav>
                                        <p:tav tm="100000">
                                          <p:val>
                                            <p:strVal val="#ppt_x"/>
                                          </p:val>
                                        </p:tav>
                                      </p:tavLst>
                                    </p:anim>
                                    <p:anim calcmode="lin" valueType="num">
                                      <p:cBhvr>
                                        <p:cTn id="26" dur="2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xit" presetSubtype="0" decel="100000" fill="hold" grpId="1" nodeType="clickEffect">
                                  <p:stCondLst>
                                    <p:cond delay="0"/>
                                  </p:stCondLst>
                                  <p:childTnLst>
                                    <p:anim calcmode="lin" valueType="num">
                                      <p:cBhvr>
                                        <p:cTn id="30" dur="500"/>
                                        <p:tgtEl>
                                          <p:spTgt spid="8"/>
                                        </p:tgtEl>
                                        <p:attrNameLst>
                                          <p:attrName>ppt_h</p:attrName>
                                        </p:attrNameLst>
                                      </p:cBhvr>
                                      <p:tavLst>
                                        <p:tav tm="0">
                                          <p:val>
                                            <p:strVal val="ppt_h"/>
                                          </p:val>
                                        </p:tav>
                                        <p:tav tm="50000">
                                          <p:val>
                                            <p:strVal val="ppt_h/20"/>
                                          </p:val>
                                        </p:tav>
                                        <p:tav tm="100000">
                                          <p:val>
                                            <p:strVal val="ppt_h/20"/>
                                          </p:val>
                                        </p:tav>
                                      </p:tavLst>
                                    </p:anim>
                                    <p:anim calcmode="lin" valueType="num">
                                      <p:cBhvr>
                                        <p:cTn id="31" dur="500"/>
                                        <p:tgtEl>
                                          <p:spTgt spid="8"/>
                                        </p:tgtEl>
                                        <p:attrNameLst>
                                          <p:attrName>ppt_w</p:attrName>
                                        </p:attrNameLst>
                                      </p:cBhvr>
                                      <p:tavLst>
                                        <p:tav tm="0">
                                          <p:val>
                                            <p:strVal val="ppt_w"/>
                                          </p:val>
                                        </p:tav>
                                        <p:tav tm="50000">
                                          <p:val>
                                            <p:strVal val="ppt_w+.3"/>
                                          </p:val>
                                        </p:tav>
                                        <p:tav tm="100000">
                                          <p:val>
                                            <p:strVal val="ppt_w+.3"/>
                                          </p:val>
                                        </p:tav>
                                      </p:tavLst>
                                    </p:anim>
                                    <p:anim calcmode="lin" valueType="num">
                                      <p:cBhvr>
                                        <p:cTn id="32" dur="500"/>
                                        <p:tgtEl>
                                          <p:spTgt spid="8"/>
                                        </p:tgtEl>
                                        <p:attrNameLst>
                                          <p:attrName>ppt_x</p:attrName>
                                        </p:attrNameLst>
                                      </p:cBhvr>
                                      <p:tavLst>
                                        <p:tav tm="0">
                                          <p:val>
                                            <p:strVal val="ppt_x"/>
                                          </p:val>
                                        </p:tav>
                                        <p:tav tm="50000">
                                          <p:val>
                                            <p:strVal val="ppt_x"/>
                                          </p:val>
                                        </p:tav>
                                        <p:tav tm="100000">
                                          <p:val>
                                            <p:strVal val="ppt_x-.3"/>
                                          </p:val>
                                        </p:tav>
                                      </p:tavLst>
                                    </p:anim>
                                    <p:anim calcmode="lin" valueType="num">
                                      <p:cBhvr>
                                        <p:cTn id="33" dur="500"/>
                                        <p:tgtEl>
                                          <p:spTgt spid="8"/>
                                        </p:tgtEl>
                                        <p:attrNameLst>
                                          <p:attrName>ppt_y</p:attrName>
                                        </p:attrNameLst>
                                      </p:cBhvr>
                                      <p:tavLst>
                                        <p:tav tm="0">
                                          <p:val>
                                            <p:strVal val="ppt_y"/>
                                          </p:val>
                                        </p:tav>
                                        <p:tav tm="100000">
                                          <p:val>
                                            <p:strVal val="ppt_y"/>
                                          </p:val>
                                        </p:tav>
                                      </p:tavLst>
                                    </p:anim>
                                    <p:set>
                                      <p:cBhvr>
                                        <p:cTn id="34" dur="1" fill="hold">
                                          <p:stCondLst>
                                            <p:cond delay="499"/>
                                          </p:stCondLst>
                                        </p:cTn>
                                        <p:tgtEl>
                                          <p:spTgt spid="8"/>
                                        </p:tgtEl>
                                        <p:attrNameLst>
                                          <p:attrName>style.visibility</p:attrName>
                                        </p:attrNameLst>
                                      </p:cBhvr>
                                      <p:to>
                                        <p:strVal val="hidden"/>
                                      </p:to>
                                    </p:set>
                                  </p:childTnLst>
                                </p:cTn>
                              </p:par>
                              <p:par>
                                <p:cTn id="35" presetID="39" presetClass="exit" presetSubtype="0" decel="100000" fill="hold" grpId="1" nodeType="withEffect">
                                  <p:stCondLst>
                                    <p:cond delay="0"/>
                                  </p:stCondLst>
                                  <p:childTnLst>
                                    <p:anim calcmode="lin" valueType="num">
                                      <p:cBhvr>
                                        <p:cTn id="36" dur="500"/>
                                        <p:tgtEl>
                                          <p:spTgt spid="7"/>
                                        </p:tgtEl>
                                        <p:attrNameLst>
                                          <p:attrName>ppt_h</p:attrName>
                                        </p:attrNameLst>
                                      </p:cBhvr>
                                      <p:tavLst>
                                        <p:tav tm="0">
                                          <p:val>
                                            <p:strVal val="ppt_h"/>
                                          </p:val>
                                        </p:tav>
                                        <p:tav tm="50000">
                                          <p:val>
                                            <p:strVal val="ppt_h/20"/>
                                          </p:val>
                                        </p:tav>
                                        <p:tav tm="100000">
                                          <p:val>
                                            <p:strVal val="ppt_h/20"/>
                                          </p:val>
                                        </p:tav>
                                      </p:tavLst>
                                    </p:anim>
                                    <p:anim calcmode="lin" valueType="num">
                                      <p:cBhvr>
                                        <p:cTn id="37" dur="500"/>
                                        <p:tgtEl>
                                          <p:spTgt spid="7"/>
                                        </p:tgtEl>
                                        <p:attrNameLst>
                                          <p:attrName>ppt_w</p:attrName>
                                        </p:attrNameLst>
                                      </p:cBhvr>
                                      <p:tavLst>
                                        <p:tav tm="0">
                                          <p:val>
                                            <p:strVal val="ppt_w"/>
                                          </p:val>
                                        </p:tav>
                                        <p:tav tm="50000">
                                          <p:val>
                                            <p:strVal val="ppt_w+.3"/>
                                          </p:val>
                                        </p:tav>
                                        <p:tav tm="100000">
                                          <p:val>
                                            <p:strVal val="ppt_w+.3"/>
                                          </p:val>
                                        </p:tav>
                                      </p:tavLst>
                                    </p:anim>
                                    <p:anim calcmode="lin" valueType="num">
                                      <p:cBhvr>
                                        <p:cTn id="38" dur="500"/>
                                        <p:tgtEl>
                                          <p:spTgt spid="7"/>
                                        </p:tgtEl>
                                        <p:attrNameLst>
                                          <p:attrName>ppt_x</p:attrName>
                                        </p:attrNameLst>
                                      </p:cBhvr>
                                      <p:tavLst>
                                        <p:tav tm="0">
                                          <p:val>
                                            <p:strVal val="ppt_x"/>
                                          </p:val>
                                        </p:tav>
                                        <p:tav tm="50000">
                                          <p:val>
                                            <p:strVal val="ppt_x"/>
                                          </p:val>
                                        </p:tav>
                                        <p:tav tm="100000">
                                          <p:val>
                                            <p:strVal val="ppt_x-.3"/>
                                          </p:val>
                                        </p:tav>
                                      </p:tavLst>
                                    </p:anim>
                                    <p:anim calcmode="lin" valueType="num">
                                      <p:cBhvr>
                                        <p:cTn id="39" dur="500"/>
                                        <p:tgtEl>
                                          <p:spTgt spid="7"/>
                                        </p:tgtEl>
                                        <p:attrNameLst>
                                          <p:attrName>ppt_y</p:attrName>
                                        </p:attrNameLst>
                                      </p:cBhvr>
                                      <p:tavLst>
                                        <p:tav tm="0">
                                          <p:val>
                                            <p:strVal val="ppt_y"/>
                                          </p:val>
                                        </p:tav>
                                        <p:tav tm="100000">
                                          <p:val>
                                            <p:strVal val="ppt_y"/>
                                          </p:val>
                                        </p:tav>
                                      </p:tavLst>
                                    </p:anim>
                                    <p:set>
                                      <p:cBhvr>
                                        <p:cTn id="40" dur="1" fill="hold">
                                          <p:stCondLst>
                                            <p:cond delay="499"/>
                                          </p:stCondLst>
                                        </p:cTn>
                                        <p:tgtEl>
                                          <p:spTgt spid="7"/>
                                        </p:tgtEl>
                                        <p:attrNameLst>
                                          <p:attrName>style.visibility</p:attrName>
                                        </p:attrNameLst>
                                      </p:cBhvr>
                                      <p:to>
                                        <p:strVal val="hidden"/>
                                      </p:to>
                                    </p:set>
                                  </p:childTnLst>
                                </p:cTn>
                              </p:par>
                            </p:childTnLst>
                          </p:cTn>
                        </p:par>
                        <p:par>
                          <p:cTn id="41" fill="hold">
                            <p:stCondLst>
                              <p:cond delay="500"/>
                            </p:stCondLst>
                            <p:childTnLst>
                              <p:par>
                                <p:cTn id="42" presetID="8" presetClass="exit" presetSubtype="16" fill="hold" grpId="1" nodeType="afterEffect">
                                  <p:stCondLst>
                                    <p:cond delay="0"/>
                                  </p:stCondLst>
                                  <p:childTnLst>
                                    <p:animEffect transition="out" filter="diamond(in)">
                                      <p:cBhvr>
                                        <p:cTn id="43" dur="2000"/>
                                        <p:tgtEl>
                                          <p:spTgt spid="5"/>
                                        </p:tgtEl>
                                      </p:cBhvr>
                                    </p:animEffect>
                                    <p:set>
                                      <p:cBhvr>
                                        <p:cTn id="44" dur="1" fill="hold">
                                          <p:stCondLst>
                                            <p:cond delay="1999"/>
                                          </p:stCondLst>
                                        </p:cTn>
                                        <p:tgtEl>
                                          <p:spTgt spid="5"/>
                                        </p:tgtEl>
                                        <p:attrNameLst>
                                          <p:attrName>style.visibility</p:attrName>
                                        </p:attrNameLst>
                                      </p:cBhvr>
                                      <p:to>
                                        <p:strVal val="hidden"/>
                                      </p:to>
                                    </p:set>
                                  </p:childTnLst>
                                </p:cTn>
                              </p:par>
                              <p:par>
                                <p:cTn id="45" presetID="8" presetClass="exit" presetSubtype="16" fill="hold" grpId="1" nodeType="withEffect">
                                  <p:stCondLst>
                                    <p:cond delay="0"/>
                                  </p:stCondLst>
                                  <p:childTnLst>
                                    <p:animEffect transition="out" filter="diamond(in)">
                                      <p:cBhvr>
                                        <p:cTn id="46" dur="2000"/>
                                        <p:tgtEl>
                                          <p:spTgt spid="4"/>
                                        </p:tgtEl>
                                      </p:cBhvr>
                                    </p:animEffect>
                                    <p:set>
                                      <p:cBhvr>
                                        <p:cTn id="47" dur="1" fill="hold">
                                          <p:stCondLst>
                                            <p:cond delay="1999"/>
                                          </p:stCondLst>
                                        </p:cTn>
                                        <p:tgtEl>
                                          <p:spTgt spid="4"/>
                                        </p:tgtEl>
                                        <p:attrNameLst>
                                          <p:attrName>style.visibility</p:attrName>
                                        </p:attrNameLst>
                                      </p:cBhvr>
                                      <p:to>
                                        <p:strVal val="hidden"/>
                                      </p:to>
                                    </p:set>
                                  </p:childTnLst>
                                </p:cTn>
                              </p:par>
                            </p:childTnLst>
                          </p:cTn>
                        </p:par>
                        <p:par>
                          <p:cTn id="48" fill="hold">
                            <p:stCondLst>
                              <p:cond delay="2500"/>
                            </p:stCondLst>
                            <p:childTnLst>
                              <p:par>
                                <p:cTn id="49" presetID="6" presetClass="exit" presetSubtype="16" fill="hold" grpId="1" nodeType="afterEffect">
                                  <p:stCondLst>
                                    <p:cond delay="0"/>
                                  </p:stCondLst>
                                  <p:childTnLst>
                                    <p:animEffect transition="out" filter="circle(in)">
                                      <p:cBhvr>
                                        <p:cTn id="50" dur="2000"/>
                                        <p:tgtEl>
                                          <p:spTgt spid="6"/>
                                        </p:tgtEl>
                                      </p:cBhvr>
                                    </p:animEffect>
                                    <p:set>
                                      <p:cBhvr>
                                        <p:cTn id="51" dur="1" fill="hold">
                                          <p:stCondLst>
                                            <p:cond delay="1999"/>
                                          </p:stCondLst>
                                        </p:cTn>
                                        <p:tgtEl>
                                          <p:spTgt spid="6"/>
                                        </p:tgtEl>
                                        <p:attrNameLst>
                                          <p:attrName>style.visibility</p:attrName>
                                        </p:attrNameLst>
                                      </p:cBhvr>
                                      <p:to>
                                        <p:strVal val="hidden"/>
                                      </p:to>
                                    </p:set>
                                  </p:childTnLst>
                                </p:cTn>
                              </p:par>
                            </p:childTnLst>
                          </p:cTn>
                        </p:par>
                        <p:par>
                          <p:cTn id="52" fill="hold">
                            <p:stCondLst>
                              <p:cond delay="4500"/>
                            </p:stCondLst>
                            <p:childTnLst>
                              <p:par>
                                <p:cTn id="53" presetID="7" presetClass="exit" presetSubtype="1" fill="hold" grpId="1" nodeType="afterEffect">
                                  <p:stCondLst>
                                    <p:cond delay="0"/>
                                  </p:stCondLst>
                                  <p:childTnLst>
                                    <p:anim calcmode="lin" valueType="num">
                                      <p:cBhvr additive="base">
                                        <p:cTn id="54" dur="2000"/>
                                        <p:tgtEl>
                                          <p:spTgt spid="2"/>
                                        </p:tgtEl>
                                        <p:attrNameLst>
                                          <p:attrName>ppt_x</p:attrName>
                                        </p:attrNameLst>
                                      </p:cBhvr>
                                      <p:tavLst>
                                        <p:tav tm="0">
                                          <p:val>
                                            <p:strVal val="ppt_x"/>
                                          </p:val>
                                        </p:tav>
                                        <p:tav tm="100000">
                                          <p:val>
                                            <p:strVal val="ppt_x"/>
                                          </p:val>
                                        </p:tav>
                                      </p:tavLst>
                                    </p:anim>
                                    <p:anim calcmode="lin" valueType="num">
                                      <p:cBhvr additive="base">
                                        <p:cTn id="55" dur="2000"/>
                                        <p:tgtEl>
                                          <p:spTgt spid="2"/>
                                        </p:tgtEl>
                                        <p:attrNameLst>
                                          <p:attrName>ppt_y</p:attrName>
                                        </p:attrNameLst>
                                      </p:cBhvr>
                                      <p:tavLst>
                                        <p:tav tm="0">
                                          <p:val>
                                            <p:strVal val="ppt_y"/>
                                          </p:val>
                                        </p:tav>
                                        <p:tav tm="100000">
                                          <p:val>
                                            <p:strVal val="0-ppt_h/2"/>
                                          </p:val>
                                        </p:tav>
                                      </p:tavLst>
                                    </p:anim>
                                    <p:set>
                                      <p:cBhvr>
                                        <p:cTn id="56" dur="1" fill="hold">
                                          <p:stCondLst>
                                            <p:cond delay="1999"/>
                                          </p:stCondLst>
                                        </p:cTn>
                                        <p:tgtEl>
                                          <p:spTgt spid="2"/>
                                        </p:tgtEl>
                                        <p:attrNameLst>
                                          <p:attrName>style.visibility</p:attrName>
                                        </p:attrNameLst>
                                      </p:cBhvr>
                                      <p:to>
                                        <p:strVal val="hidden"/>
                                      </p:to>
                                    </p:set>
                                  </p:childTnLst>
                                </p:cTn>
                              </p:par>
                              <p:par>
                                <p:cTn id="57" presetID="7" presetClass="exit" presetSubtype="4" fill="hold" grpId="1" nodeType="withEffect">
                                  <p:stCondLst>
                                    <p:cond delay="0"/>
                                  </p:stCondLst>
                                  <p:childTnLst>
                                    <p:anim calcmode="lin" valueType="num">
                                      <p:cBhvr additive="base">
                                        <p:cTn id="58" dur="2000"/>
                                        <p:tgtEl>
                                          <p:spTgt spid="3"/>
                                        </p:tgtEl>
                                        <p:attrNameLst>
                                          <p:attrName>ppt_x</p:attrName>
                                        </p:attrNameLst>
                                      </p:cBhvr>
                                      <p:tavLst>
                                        <p:tav tm="0">
                                          <p:val>
                                            <p:strVal val="ppt_x"/>
                                          </p:val>
                                        </p:tav>
                                        <p:tav tm="100000">
                                          <p:val>
                                            <p:strVal val="ppt_x"/>
                                          </p:val>
                                        </p:tav>
                                      </p:tavLst>
                                    </p:anim>
                                    <p:anim calcmode="lin" valueType="num">
                                      <p:cBhvr additive="base">
                                        <p:cTn id="59" dur="2000"/>
                                        <p:tgtEl>
                                          <p:spTgt spid="3"/>
                                        </p:tgtEl>
                                        <p:attrNameLst>
                                          <p:attrName>ppt_y</p:attrName>
                                        </p:attrNameLst>
                                      </p:cBhvr>
                                      <p:tavLst>
                                        <p:tav tm="0">
                                          <p:val>
                                            <p:strVal val="ppt_y"/>
                                          </p:val>
                                        </p:tav>
                                        <p:tav tm="100000">
                                          <p:val>
                                            <p:strVal val="1+ppt_h/2"/>
                                          </p:val>
                                        </p:tav>
                                      </p:tavLst>
                                    </p:anim>
                                    <p:set>
                                      <p:cBhvr>
                                        <p:cTn id="60"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p:bldP spid="4" grpId="1"/>
      <p:bldP spid="5" grpId="0"/>
      <p:bldP spid="5" grpId="1"/>
      <p:bldP spid="6" grpId="0" animBg="1"/>
      <p:bldP spid="6" grpId="1" animBg="1"/>
      <p:bldP spid="7" grpId="0" animBg="1"/>
      <p:bldP spid="7" grpId="1" animBg="1"/>
      <p:bldP spid="8" grpId="0" animBg="1"/>
      <p:bldP spid="8" grpId="1"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TotalTime>
  <Words>1030</Words>
  <Application>Microsoft Office PowerPoint</Application>
  <PresentationFormat>Affichage à l'écran (4:3)</PresentationFormat>
  <Paragraphs>179</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Laurent REMY</dc:creator>
  <cp:lastModifiedBy>Amélie</cp:lastModifiedBy>
  <cp:revision>67</cp:revision>
  <dcterms:created xsi:type="dcterms:W3CDTF">2010-03-22T17:21:26Z</dcterms:created>
  <dcterms:modified xsi:type="dcterms:W3CDTF">2010-03-23T18:43:51Z</dcterms:modified>
</cp:coreProperties>
</file>