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58" r:id="rId6"/>
    <p:sldId id="261" r:id="rId7"/>
    <p:sldId id="266" r:id="rId8"/>
    <p:sldId id="262" r:id="rId9"/>
    <p:sldId id="264" r:id="rId10"/>
    <p:sldId id="263" r:id="rId11"/>
    <p:sldId id="265"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691" autoAdjust="0"/>
  </p:normalViewPr>
  <p:slideViewPr>
    <p:cSldViewPr>
      <p:cViewPr varScale="1">
        <p:scale>
          <a:sx n="90" d="100"/>
          <a:sy n="90" d="100"/>
        </p:scale>
        <p:origin x="-1002"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F0A11817-A867-4411-A2BF-A79C0B57B60C}" type="datetimeFigureOut">
              <a:rPr lang="fr-FR" smtClean="0"/>
              <a:pPr/>
              <a:t>28/01/2013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D9844A3-EE91-4D8C-A50F-DD7BD03FDC40}" type="slidenum">
              <a:rPr lang="fr-FR" smtClean="0"/>
              <a:pPr/>
              <a:t>‹N°›</a:t>
            </a:fld>
            <a:endParaRPr lang="fr-FR"/>
          </a:p>
        </p:txBody>
      </p:sp>
    </p:spTree>
    <p:extLst>
      <p:ext uri="{BB962C8B-B14F-4D97-AF65-F5344CB8AC3E}">
        <p14:creationId xmlns:p14="http://schemas.microsoft.com/office/powerpoint/2010/main" xmlns="" val="1334280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0A11817-A867-4411-A2BF-A79C0B57B60C}" type="datetimeFigureOut">
              <a:rPr lang="fr-FR" smtClean="0"/>
              <a:pPr/>
              <a:t>28/01/2013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D9844A3-EE91-4D8C-A50F-DD7BD03FDC40}" type="slidenum">
              <a:rPr lang="fr-FR" smtClean="0"/>
              <a:pPr/>
              <a:t>‹N°›</a:t>
            </a:fld>
            <a:endParaRPr lang="fr-FR"/>
          </a:p>
        </p:txBody>
      </p:sp>
    </p:spTree>
    <p:extLst>
      <p:ext uri="{BB962C8B-B14F-4D97-AF65-F5344CB8AC3E}">
        <p14:creationId xmlns:p14="http://schemas.microsoft.com/office/powerpoint/2010/main" xmlns="" val="3117946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0A11817-A867-4411-A2BF-A79C0B57B60C}" type="datetimeFigureOut">
              <a:rPr lang="fr-FR" smtClean="0"/>
              <a:pPr/>
              <a:t>28/01/2013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D9844A3-EE91-4D8C-A50F-DD7BD03FDC40}" type="slidenum">
              <a:rPr lang="fr-FR" smtClean="0"/>
              <a:pPr/>
              <a:t>‹N°›</a:t>
            </a:fld>
            <a:endParaRPr lang="fr-FR"/>
          </a:p>
        </p:txBody>
      </p:sp>
    </p:spTree>
    <p:extLst>
      <p:ext uri="{BB962C8B-B14F-4D97-AF65-F5344CB8AC3E}">
        <p14:creationId xmlns:p14="http://schemas.microsoft.com/office/powerpoint/2010/main" xmlns="" val="3971320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0A11817-A867-4411-A2BF-A79C0B57B60C}" type="datetimeFigureOut">
              <a:rPr lang="fr-FR" smtClean="0"/>
              <a:pPr/>
              <a:t>28/01/2013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D9844A3-EE91-4D8C-A50F-DD7BD03FDC40}" type="slidenum">
              <a:rPr lang="fr-FR" smtClean="0"/>
              <a:pPr/>
              <a:t>‹N°›</a:t>
            </a:fld>
            <a:endParaRPr lang="fr-FR"/>
          </a:p>
        </p:txBody>
      </p:sp>
    </p:spTree>
    <p:extLst>
      <p:ext uri="{BB962C8B-B14F-4D97-AF65-F5344CB8AC3E}">
        <p14:creationId xmlns:p14="http://schemas.microsoft.com/office/powerpoint/2010/main" xmlns="" val="4155106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0A11817-A867-4411-A2BF-A79C0B57B60C}" type="datetimeFigureOut">
              <a:rPr lang="fr-FR" smtClean="0"/>
              <a:pPr/>
              <a:t>28/01/2013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D9844A3-EE91-4D8C-A50F-DD7BD03FDC40}" type="slidenum">
              <a:rPr lang="fr-FR" smtClean="0"/>
              <a:pPr/>
              <a:t>‹N°›</a:t>
            </a:fld>
            <a:endParaRPr lang="fr-FR"/>
          </a:p>
        </p:txBody>
      </p:sp>
    </p:spTree>
    <p:extLst>
      <p:ext uri="{BB962C8B-B14F-4D97-AF65-F5344CB8AC3E}">
        <p14:creationId xmlns:p14="http://schemas.microsoft.com/office/powerpoint/2010/main" xmlns="" val="2920819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0A11817-A867-4411-A2BF-A79C0B57B60C}" type="datetimeFigureOut">
              <a:rPr lang="fr-FR" smtClean="0"/>
              <a:pPr/>
              <a:t>28/01/2013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D9844A3-EE91-4D8C-A50F-DD7BD03FDC40}" type="slidenum">
              <a:rPr lang="fr-FR" smtClean="0"/>
              <a:pPr/>
              <a:t>‹N°›</a:t>
            </a:fld>
            <a:endParaRPr lang="fr-FR"/>
          </a:p>
        </p:txBody>
      </p:sp>
    </p:spTree>
    <p:extLst>
      <p:ext uri="{BB962C8B-B14F-4D97-AF65-F5344CB8AC3E}">
        <p14:creationId xmlns:p14="http://schemas.microsoft.com/office/powerpoint/2010/main" xmlns="" val="1145385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0A11817-A867-4411-A2BF-A79C0B57B60C}" type="datetimeFigureOut">
              <a:rPr lang="fr-FR" smtClean="0"/>
              <a:pPr/>
              <a:t>28/01/2013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D9844A3-EE91-4D8C-A50F-DD7BD03FDC40}" type="slidenum">
              <a:rPr lang="fr-FR" smtClean="0"/>
              <a:pPr/>
              <a:t>‹N°›</a:t>
            </a:fld>
            <a:endParaRPr lang="fr-FR"/>
          </a:p>
        </p:txBody>
      </p:sp>
    </p:spTree>
    <p:extLst>
      <p:ext uri="{BB962C8B-B14F-4D97-AF65-F5344CB8AC3E}">
        <p14:creationId xmlns:p14="http://schemas.microsoft.com/office/powerpoint/2010/main" xmlns="" val="2445262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0A11817-A867-4411-A2BF-A79C0B57B60C}" type="datetimeFigureOut">
              <a:rPr lang="fr-FR" smtClean="0"/>
              <a:pPr/>
              <a:t>28/01/2013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D9844A3-EE91-4D8C-A50F-DD7BD03FDC40}" type="slidenum">
              <a:rPr lang="fr-FR" smtClean="0"/>
              <a:pPr/>
              <a:t>‹N°›</a:t>
            </a:fld>
            <a:endParaRPr lang="fr-FR"/>
          </a:p>
        </p:txBody>
      </p:sp>
    </p:spTree>
    <p:extLst>
      <p:ext uri="{BB962C8B-B14F-4D97-AF65-F5344CB8AC3E}">
        <p14:creationId xmlns:p14="http://schemas.microsoft.com/office/powerpoint/2010/main" xmlns="" val="1204669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0A11817-A867-4411-A2BF-A79C0B57B60C}" type="datetimeFigureOut">
              <a:rPr lang="fr-FR" smtClean="0"/>
              <a:pPr/>
              <a:t>28/01/2013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D9844A3-EE91-4D8C-A50F-DD7BD03FDC40}" type="slidenum">
              <a:rPr lang="fr-FR" smtClean="0"/>
              <a:pPr/>
              <a:t>‹N°›</a:t>
            </a:fld>
            <a:endParaRPr lang="fr-FR"/>
          </a:p>
        </p:txBody>
      </p:sp>
    </p:spTree>
    <p:extLst>
      <p:ext uri="{BB962C8B-B14F-4D97-AF65-F5344CB8AC3E}">
        <p14:creationId xmlns:p14="http://schemas.microsoft.com/office/powerpoint/2010/main" xmlns="" val="923480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0A11817-A867-4411-A2BF-A79C0B57B60C}" type="datetimeFigureOut">
              <a:rPr lang="fr-FR" smtClean="0"/>
              <a:pPr/>
              <a:t>28/01/2013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D9844A3-EE91-4D8C-A50F-DD7BD03FDC40}" type="slidenum">
              <a:rPr lang="fr-FR" smtClean="0"/>
              <a:pPr/>
              <a:t>‹N°›</a:t>
            </a:fld>
            <a:endParaRPr lang="fr-FR"/>
          </a:p>
        </p:txBody>
      </p:sp>
    </p:spTree>
    <p:extLst>
      <p:ext uri="{BB962C8B-B14F-4D97-AF65-F5344CB8AC3E}">
        <p14:creationId xmlns:p14="http://schemas.microsoft.com/office/powerpoint/2010/main" xmlns="" val="351199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0A11817-A867-4411-A2BF-A79C0B57B60C}" type="datetimeFigureOut">
              <a:rPr lang="fr-FR" smtClean="0"/>
              <a:pPr/>
              <a:t>28/01/2013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D9844A3-EE91-4D8C-A50F-DD7BD03FDC40}" type="slidenum">
              <a:rPr lang="fr-FR" smtClean="0"/>
              <a:pPr/>
              <a:t>‹N°›</a:t>
            </a:fld>
            <a:endParaRPr lang="fr-FR"/>
          </a:p>
        </p:txBody>
      </p:sp>
    </p:spTree>
    <p:extLst>
      <p:ext uri="{BB962C8B-B14F-4D97-AF65-F5344CB8AC3E}">
        <p14:creationId xmlns:p14="http://schemas.microsoft.com/office/powerpoint/2010/main" xmlns="" val="2734503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A11817-A867-4411-A2BF-A79C0B57B60C}" type="datetimeFigureOut">
              <a:rPr lang="fr-FR" smtClean="0"/>
              <a:pPr/>
              <a:t>28/01/2013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9844A3-EE91-4D8C-A50F-DD7BD03FDC40}" type="slidenum">
              <a:rPr lang="fr-FR" smtClean="0"/>
              <a:pPr/>
              <a:t>‹N°›</a:t>
            </a:fld>
            <a:endParaRPr lang="fr-FR"/>
          </a:p>
        </p:txBody>
      </p:sp>
    </p:spTree>
    <p:extLst>
      <p:ext uri="{BB962C8B-B14F-4D97-AF65-F5344CB8AC3E}">
        <p14:creationId xmlns:p14="http://schemas.microsoft.com/office/powerpoint/2010/main" xmlns="" val="1053439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Aurélie\Pictures\2012\Francfort 2012\73281_475148739201896_2105870787_n.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512" y="0"/>
            <a:ext cx="9792072"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971600" y="1844824"/>
            <a:ext cx="6969966" cy="255454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8000" b="1" cap="none" spc="50" dirty="0" smtClean="0">
                <a:ln w="11430"/>
                <a:solidFill>
                  <a:srgbClr val="FFC000"/>
                </a:solidFill>
                <a:effectLst>
                  <a:outerShdw blurRad="76200" dist="50800" dir="5400000" algn="tl" rotWithShape="0">
                    <a:srgbClr val="000000">
                      <a:alpha val="65000"/>
                    </a:srgbClr>
                  </a:outerShdw>
                </a:effectLst>
              </a:rPr>
              <a:t>Idée de progrès</a:t>
            </a:r>
          </a:p>
          <a:p>
            <a:pPr algn="ctr"/>
            <a:r>
              <a:rPr lang="fr-FR" sz="8000" b="1" spc="50" dirty="0" smtClean="0">
                <a:ln w="11430"/>
                <a:solidFill>
                  <a:srgbClr val="FFC000"/>
                </a:solidFill>
                <a:effectLst>
                  <a:outerShdw blurRad="76200" dist="50800" dir="5400000" algn="tl" rotWithShape="0">
                    <a:srgbClr val="000000">
                      <a:alpha val="65000"/>
                    </a:srgbClr>
                  </a:outerShdw>
                </a:effectLst>
              </a:rPr>
              <a:t>Fortschrittsidee</a:t>
            </a:r>
            <a:endParaRPr lang="fr-FR" sz="8000" b="1" cap="none" spc="50" dirty="0">
              <a:ln w="11430"/>
              <a:solidFill>
                <a:srgbClr val="FFC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14584764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04285" y="2708920"/>
            <a:ext cx="3303619" cy="220929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chemeClr val="accent1"/>
                </a:solidFill>
              </a14:hiddenFill>
            </a:ext>
          </a:extLst>
        </p:spPr>
      </p:pic>
      <p:sp>
        <p:nvSpPr>
          <p:cNvPr id="4" name="ZoneTexte 3"/>
          <p:cNvSpPr txBox="1"/>
          <p:nvPr/>
        </p:nvSpPr>
        <p:spPr>
          <a:xfrm>
            <a:off x="2699792" y="548680"/>
            <a:ext cx="3600400" cy="584775"/>
          </a:xfrm>
          <a:prstGeom prst="rect">
            <a:avLst/>
          </a:prstGeom>
          <a:noFill/>
        </p:spPr>
        <p:txBody>
          <a:bodyPr wrap="square" rtlCol="0">
            <a:spAutoFit/>
          </a:bodyPr>
          <a:lstStyle/>
          <a:p>
            <a:r>
              <a:rPr lang="fr-FR" sz="3200" b="1" i="1" dirty="0" err="1" smtClean="0"/>
              <a:t>Hauptbahnhof</a:t>
            </a:r>
            <a:endParaRPr lang="fr-FR" sz="3200" b="1" i="1" dirty="0"/>
          </a:p>
        </p:txBody>
      </p:sp>
      <p:sp>
        <p:nvSpPr>
          <p:cNvPr id="5" name="Rectangle 4"/>
          <p:cNvSpPr/>
          <p:nvPr/>
        </p:nvSpPr>
        <p:spPr>
          <a:xfrm>
            <a:off x="4139952" y="2952319"/>
            <a:ext cx="4572000" cy="1154162"/>
          </a:xfrm>
          <a:prstGeom prst="rect">
            <a:avLst/>
          </a:prstGeom>
        </p:spPr>
        <p:txBody>
          <a:bodyPr>
            <a:spAutoFit/>
          </a:bodyPr>
          <a:lstStyle/>
          <a:p>
            <a:r>
              <a:rPr lang="de-DE" sz="2300" dirty="0"/>
              <a:t>Frankfurter Hauptbahnhof ist der größte in Europa seit 1888. Es gibt 185 Nationalitäten in Frankfurt.</a:t>
            </a:r>
            <a:endParaRPr lang="fr-FR" sz="2300" dirty="0"/>
          </a:p>
        </p:txBody>
      </p:sp>
    </p:spTree>
    <p:extLst>
      <p:ext uri="{BB962C8B-B14F-4D97-AF65-F5344CB8AC3E}">
        <p14:creationId xmlns:p14="http://schemas.microsoft.com/office/powerpoint/2010/main" xmlns="" val="1366414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55976" y="404664"/>
            <a:ext cx="4572000" cy="6109365"/>
          </a:xfrm>
          <a:prstGeom prst="rect">
            <a:avLst/>
          </a:prstGeom>
        </p:spPr>
        <p:txBody>
          <a:bodyPr>
            <a:spAutoFit/>
          </a:bodyPr>
          <a:lstStyle/>
          <a:p>
            <a:r>
              <a:rPr lang="de-DE" sz="2300" dirty="0"/>
              <a:t>Die Stadt ist Heimat alle zwei Jahre, der älteste, bekannteste und die größte Buchmesse der Welt seit 500 Jahren. Es dauert fünf Tage und ist mit rund 7.500 Ausstellern aus 110 Ländern.</a:t>
            </a:r>
          </a:p>
          <a:p>
            <a:r>
              <a:rPr lang="de-DE" sz="2300" dirty="0"/>
              <a:t>Jedes Jahr rund 300.000 Besucher auf der Buchmesse zu kommen.</a:t>
            </a:r>
          </a:p>
          <a:p>
            <a:r>
              <a:rPr lang="de-DE" sz="2300" dirty="0"/>
              <a:t>Der letzte Tag, der Preis des Deutschen Buchhandels Friedensnobelpreises an der Heilige. Pauls-Kirche in Frankfurt verliehen.</a:t>
            </a:r>
          </a:p>
          <a:p>
            <a:r>
              <a:rPr lang="de-DE" sz="2300" dirty="0"/>
              <a:t>Und oft wird der Nobelpreis für Literatur während der Show bekannt gegeben, so dass es umso wichtiger Event für die Öffentlichkeit und für den Editor selber.</a:t>
            </a:r>
          </a:p>
        </p:txBody>
      </p:sp>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51520" y="2780928"/>
            <a:ext cx="3745005" cy="265095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chemeClr val="accent1"/>
                </a:solidFill>
              </a14:hiddenFill>
            </a:ext>
          </a:extLst>
        </p:spPr>
      </p:pic>
      <p:sp>
        <p:nvSpPr>
          <p:cNvPr id="5" name="ZoneTexte 4"/>
          <p:cNvSpPr txBox="1"/>
          <p:nvPr/>
        </p:nvSpPr>
        <p:spPr>
          <a:xfrm>
            <a:off x="827584" y="836712"/>
            <a:ext cx="2952328" cy="584775"/>
          </a:xfrm>
          <a:prstGeom prst="rect">
            <a:avLst/>
          </a:prstGeom>
          <a:noFill/>
        </p:spPr>
        <p:txBody>
          <a:bodyPr wrap="square" rtlCol="0">
            <a:spAutoFit/>
          </a:bodyPr>
          <a:lstStyle/>
          <a:p>
            <a:r>
              <a:rPr lang="fr-FR" sz="3200" b="1" i="1" dirty="0" err="1" smtClean="0"/>
              <a:t>Buchmesse</a:t>
            </a:r>
            <a:endParaRPr lang="fr-FR" sz="3200" b="1" i="1" dirty="0"/>
          </a:p>
        </p:txBody>
      </p:sp>
    </p:spTree>
    <p:extLst>
      <p:ext uri="{BB962C8B-B14F-4D97-AF65-F5344CB8AC3E}">
        <p14:creationId xmlns:p14="http://schemas.microsoft.com/office/powerpoint/2010/main" xmlns="" val="1724602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004048" y="548680"/>
            <a:ext cx="3384376" cy="5755422"/>
          </a:xfrm>
          <a:prstGeom prst="rect">
            <a:avLst/>
          </a:prstGeom>
          <a:noFill/>
        </p:spPr>
        <p:txBody>
          <a:bodyPr wrap="square" rtlCol="0">
            <a:spAutoFit/>
          </a:bodyPr>
          <a:lstStyle/>
          <a:p>
            <a:r>
              <a:rPr lang="de-DE" sz="2300" b="1" dirty="0" smtClean="0"/>
              <a:t>E</a:t>
            </a:r>
            <a:r>
              <a:rPr lang="de-DE" sz="2300" dirty="0" smtClean="0"/>
              <a:t>röffnet </a:t>
            </a:r>
            <a:r>
              <a:rPr lang="de-DE" sz="2300" dirty="0"/>
              <a:t>im Jahr 1935 Der internationale Flughafen Frankfurt am Main Flughafen ist der dritte in Europa und die erste in der Fracht hinter dem Flughafen London Heathrow und Paris-Charles de Gaulle. Die wichtigste Fluggesellschaft ist die nationale Fluggesellschaft Lufthansa.  Es ist ein Projekt, um ein drittes Terminal zu bauen, weil die Kapazität fast erreicht ist.</a:t>
            </a:r>
            <a:endParaRPr lang="fr-FR" sz="2300" dirty="0"/>
          </a:p>
        </p:txBody>
      </p:sp>
      <p:sp>
        <p:nvSpPr>
          <p:cNvPr id="3" name="ZoneTexte 2"/>
          <p:cNvSpPr txBox="1"/>
          <p:nvPr/>
        </p:nvSpPr>
        <p:spPr>
          <a:xfrm>
            <a:off x="1403648" y="836712"/>
            <a:ext cx="1944216" cy="584775"/>
          </a:xfrm>
          <a:prstGeom prst="rect">
            <a:avLst/>
          </a:prstGeom>
          <a:noFill/>
        </p:spPr>
        <p:txBody>
          <a:bodyPr wrap="square" rtlCol="0">
            <a:spAutoFit/>
          </a:bodyPr>
          <a:lstStyle/>
          <a:p>
            <a:r>
              <a:rPr lang="fr-FR" sz="3200" b="1" i="1" dirty="0" err="1" smtClean="0"/>
              <a:t>Flughafen</a:t>
            </a:r>
            <a:r>
              <a:rPr lang="fr-FR" sz="3200" b="1" i="1" dirty="0" smtClean="0"/>
              <a:t> </a:t>
            </a:r>
            <a:endParaRPr lang="fr-FR" sz="3200" b="1" i="1" dirty="0"/>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23529" y="2492897"/>
            <a:ext cx="4320479" cy="288031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11748941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6585858" y="307435"/>
            <a:ext cx="2088232" cy="286649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chemeClr val="accent1"/>
                </a:solidFill>
              </a14:hiddenFill>
            </a:ext>
          </a:extLst>
        </p:spPr>
      </p:pic>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95536" y="1988840"/>
            <a:ext cx="2808814" cy="418282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chemeClr val="accent1"/>
                </a:solidFill>
              </a14:hiddenFill>
            </a:ext>
          </a:extLst>
        </p:spPr>
      </p:pic>
      <p:sp>
        <p:nvSpPr>
          <p:cNvPr id="2" name="ZoneTexte 1"/>
          <p:cNvSpPr txBox="1"/>
          <p:nvPr/>
        </p:nvSpPr>
        <p:spPr>
          <a:xfrm>
            <a:off x="3635896" y="3580180"/>
            <a:ext cx="5040560" cy="3277820"/>
          </a:xfrm>
          <a:prstGeom prst="rect">
            <a:avLst/>
          </a:prstGeom>
          <a:noFill/>
        </p:spPr>
        <p:txBody>
          <a:bodyPr wrap="square" rtlCol="0">
            <a:spAutoFit/>
          </a:bodyPr>
          <a:lstStyle/>
          <a:p>
            <a:r>
              <a:rPr lang="de-DE" sz="2300" dirty="0" smtClean="0"/>
              <a:t>In </a:t>
            </a:r>
            <a:r>
              <a:rPr lang="de-DE" sz="2300" dirty="0"/>
              <a:t>Deutschland ist die Hauptstadt des Wolkenkratzers Frankfurt am Main auch als "</a:t>
            </a:r>
            <a:r>
              <a:rPr lang="de-DE" sz="2300" dirty="0" err="1"/>
              <a:t>Mainhattan</a:t>
            </a:r>
            <a:r>
              <a:rPr lang="de-DE" sz="2300" dirty="0"/>
              <a:t>". Wolkenkratzer haben die niedrigen Gebäude ersetzt, um Platz zu sparen.</a:t>
            </a:r>
          </a:p>
          <a:p>
            <a:r>
              <a:rPr lang="de-DE" sz="2300" dirty="0"/>
              <a:t>Seit dem Erfolg von diesem Bezirk wurden mehr als 30 Wolkenkratzer gebaut. Die größte ist die Commerzbank Tower</a:t>
            </a:r>
          </a:p>
        </p:txBody>
      </p:sp>
      <p:sp>
        <p:nvSpPr>
          <p:cNvPr id="3" name="ZoneTexte 2"/>
          <p:cNvSpPr txBox="1"/>
          <p:nvPr/>
        </p:nvSpPr>
        <p:spPr>
          <a:xfrm>
            <a:off x="3505948" y="1036006"/>
            <a:ext cx="2808312" cy="2569934"/>
          </a:xfrm>
          <a:prstGeom prst="rect">
            <a:avLst/>
          </a:prstGeom>
          <a:noFill/>
        </p:spPr>
        <p:txBody>
          <a:bodyPr wrap="square" rtlCol="0">
            <a:spAutoFit/>
          </a:bodyPr>
          <a:lstStyle/>
          <a:p>
            <a:r>
              <a:rPr lang="de-DE" sz="2300" dirty="0"/>
              <a:t>Während des Krieges wurden Fachwerkhäuser typisch für Frankfurt von den verschiedenen Schlachten zerstört.</a:t>
            </a:r>
            <a:endParaRPr lang="fr-FR" sz="2300" dirty="0"/>
          </a:p>
        </p:txBody>
      </p:sp>
      <p:sp>
        <p:nvSpPr>
          <p:cNvPr id="5" name="ZoneTexte 4"/>
          <p:cNvSpPr txBox="1"/>
          <p:nvPr/>
        </p:nvSpPr>
        <p:spPr>
          <a:xfrm>
            <a:off x="481118" y="340723"/>
            <a:ext cx="3182420" cy="584775"/>
          </a:xfrm>
          <a:prstGeom prst="rect">
            <a:avLst/>
          </a:prstGeom>
          <a:noFill/>
        </p:spPr>
        <p:txBody>
          <a:bodyPr wrap="square" rtlCol="0">
            <a:spAutoFit/>
          </a:bodyPr>
          <a:lstStyle/>
          <a:p>
            <a:r>
              <a:rPr lang="fr-FR" sz="3200" b="1" i="1" dirty="0" err="1"/>
              <a:t>Wolkenkratzer</a:t>
            </a:r>
            <a:endParaRPr lang="fr-FR" sz="3200" b="1" i="1" dirty="0"/>
          </a:p>
        </p:txBody>
      </p:sp>
    </p:spTree>
    <p:extLst>
      <p:ext uri="{BB962C8B-B14F-4D97-AF65-F5344CB8AC3E}">
        <p14:creationId xmlns:p14="http://schemas.microsoft.com/office/powerpoint/2010/main" xmlns="" val="4224136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Aurélie\Pictures\2012\Francfort 2012\P1030372.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65073" y="0"/>
            <a:ext cx="9209073" cy="690680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0548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95536" y="2996952"/>
            <a:ext cx="4355722" cy="326679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chemeClr val="accent1"/>
                </a:solidFill>
              </a14:hiddenFill>
            </a:ext>
          </a:extLst>
        </p:spPr>
      </p:pic>
      <p:sp>
        <p:nvSpPr>
          <p:cNvPr id="2" name="ZoneTexte 1"/>
          <p:cNvSpPr txBox="1"/>
          <p:nvPr/>
        </p:nvSpPr>
        <p:spPr>
          <a:xfrm>
            <a:off x="5220072" y="1124744"/>
            <a:ext cx="3456384" cy="3985706"/>
          </a:xfrm>
          <a:prstGeom prst="rect">
            <a:avLst/>
          </a:prstGeom>
          <a:noFill/>
        </p:spPr>
        <p:txBody>
          <a:bodyPr wrap="square" rtlCol="0">
            <a:spAutoFit/>
          </a:bodyPr>
          <a:lstStyle/>
          <a:p>
            <a:r>
              <a:rPr lang="de-DE" sz="2300" dirty="0"/>
              <a:t>Die Stadt Frankfurt hat noch versucht, das Erbe der Renovierung erhalten. Erst kürzlich Großraum Frankfurt verpflichtete Wiederaufbau der Fachwerkhäuser mit moderner Technik. Allerdings  hat es die römischen Fassaden beibehalten.</a:t>
            </a:r>
            <a:endParaRPr lang="fr-FR" sz="2300" dirty="0"/>
          </a:p>
        </p:txBody>
      </p:sp>
      <p:sp>
        <p:nvSpPr>
          <p:cNvPr id="3" name="ZoneTexte 2"/>
          <p:cNvSpPr txBox="1"/>
          <p:nvPr/>
        </p:nvSpPr>
        <p:spPr>
          <a:xfrm>
            <a:off x="683568" y="764704"/>
            <a:ext cx="3816424" cy="584775"/>
          </a:xfrm>
          <a:prstGeom prst="rect">
            <a:avLst/>
          </a:prstGeom>
          <a:noFill/>
        </p:spPr>
        <p:txBody>
          <a:bodyPr wrap="square" rtlCol="0">
            <a:spAutoFit/>
          </a:bodyPr>
          <a:lstStyle/>
          <a:p>
            <a:r>
              <a:rPr lang="fr-FR" sz="3200" b="1" i="1" dirty="0" err="1"/>
              <a:t>Fachwerkhäuser</a:t>
            </a:r>
            <a:r>
              <a:rPr lang="fr-FR" sz="3200" b="1" i="1" dirty="0"/>
              <a:t> </a:t>
            </a:r>
          </a:p>
        </p:txBody>
      </p:sp>
    </p:spTree>
    <p:extLst>
      <p:ext uri="{BB962C8B-B14F-4D97-AF65-F5344CB8AC3E}">
        <p14:creationId xmlns:p14="http://schemas.microsoft.com/office/powerpoint/2010/main" xmlns="" val="5075769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71817" y="2996952"/>
            <a:ext cx="2932113" cy="221297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chemeClr val="accent1"/>
                </a:solidFill>
              </a14:hiddenFill>
            </a:ext>
          </a:extLst>
        </p:spPr>
      </p:pic>
      <p:sp>
        <p:nvSpPr>
          <p:cNvPr id="4" name="Rectangle 3"/>
          <p:cNvSpPr/>
          <p:nvPr/>
        </p:nvSpPr>
        <p:spPr>
          <a:xfrm>
            <a:off x="3995936" y="2110586"/>
            <a:ext cx="4572000" cy="3985706"/>
          </a:xfrm>
          <a:prstGeom prst="rect">
            <a:avLst/>
          </a:prstGeom>
        </p:spPr>
        <p:txBody>
          <a:bodyPr>
            <a:spAutoFit/>
          </a:bodyPr>
          <a:lstStyle/>
          <a:p>
            <a:r>
              <a:rPr lang="de-DE" sz="2300" dirty="0"/>
              <a:t>Nach der Entdeckung eines neuen Systems der Klimaanlage und Heizung Wasser in den gläsernen Wolkenkratzern von großen Unternehmen und Banken ausgestattet haben ihre Runden </a:t>
            </a:r>
            <a:r>
              <a:rPr lang="de-DE" sz="2300" dirty="0" err="1"/>
              <a:t>til</a:t>
            </a:r>
            <a:r>
              <a:rPr lang="de-DE" sz="2300" dirty="0"/>
              <a:t> sparen 80% Energie. Nun hat alle Neubauten in Frankfurt und Deutschland dieses System und Unternehmen, deren Türme sind das älteste müssen sie renovieren.</a:t>
            </a:r>
            <a:endParaRPr lang="fr-FR" sz="2300" dirty="0"/>
          </a:p>
        </p:txBody>
      </p:sp>
      <p:sp>
        <p:nvSpPr>
          <p:cNvPr id="5" name="Rectangle 4"/>
          <p:cNvSpPr/>
          <p:nvPr/>
        </p:nvSpPr>
        <p:spPr>
          <a:xfrm>
            <a:off x="993446" y="630705"/>
            <a:ext cx="2419252" cy="584775"/>
          </a:xfrm>
          <a:prstGeom prst="rect">
            <a:avLst/>
          </a:prstGeom>
        </p:spPr>
        <p:txBody>
          <a:bodyPr wrap="none">
            <a:spAutoFit/>
          </a:bodyPr>
          <a:lstStyle/>
          <a:p>
            <a:r>
              <a:rPr lang="fr-FR" sz="3200" b="1" i="1" dirty="0" err="1"/>
              <a:t>Klimaanlage</a:t>
            </a:r>
            <a:r>
              <a:rPr lang="fr-FR" sz="3200" b="1" i="1" dirty="0"/>
              <a:t> </a:t>
            </a:r>
          </a:p>
        </p:txBody>
      </p:sp>
    </p:spTree>
    <p:extLst>
      <p:ext uri="{BB962C8B-B14F-4D97-AF65-F5344CB8AC3E}">
        <p14:creationId xmlns:p14="http://schemas.microsoft.com/office/powerpoint/2010/main" xmlns="" val="3055115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76269" y="-315416"/>
            <a:ext cx="9241027" cy="71734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ZoneTexte 3"/>
          <p:cNvSpPr txBox="1"/>
          <p:nvPr/>
        </p:nvSpPr>
        <p:spPr>
          <a:xfrm>
            <a:off x="179512" y="4941168"/>
            <a:ext cx="6840760" cy="1754326"/>
          </a:xfrm>
          <a:prstGeom prst="rect">
            <a:avLst/>
          </a:prstGeom>
          <a:noFill/>
          <a:ln>
            <a:solidFill>
              <a:schemeClr val="bg1"/>
            </a:solidFill>
          </a:ln>
        </p:spPr>
        <p:txBody>
          <a:bodyPr wrap="square" rtlCol="0">
            <a:spAutoFit/>
          </a:bodyPr>
          <a:lstStyle/>
          <a:p>
            <a:r>
              <a:rPr lang="fr-FR" sz="5400" dirty="0" smtClean="0">
                <a:solidFill>
                  <a:srgbClr val="99CC00"/>
                </a:solidFill>
                <a:latin typeface="Impact" pitchFamily="34" charset="0"/>
              </a:rPr>
              <a:t>Espace et Echange</a:t>
            </a:r>
          </a:p>
          <a:p>
            <a:r>
              <a:rPr lang="fr-FR" sz="5400" dirty="0" err="1" smtClean="0">
                <a:solidFill>
                  <a:srgbClr val="99CC00"/>
                </a:solidFill>
                <a:latin typeface="Impact" pitchFamily="34" charset="0"/>
              </a:rPr>
              <a:t>Raum</a:t>
            </a:r>
            <a:r>
              <a:rPr lang="fr-FR" sz="5400" dirty="0" smtClean="0">
                <a:solidFill>
                  <a:srgbClr val="99CC00"/>
                </a:solidFill>
                <a:latin typeface="Impact" pitchFamily="34" charset="0"/>
              </a:rPr>
              <a:t> </a:t>
            </a:r>
            <a:r>
              <a:rPr lang="fr-FR" sz="5400" dirty="0" err="1" smtClean="0">
                <a:solidFill>
                  <a:srgbClr val="99CC00"/>
                </a:solidFill>
                <a:latin typeface="Impact" pitchFamily="34" charset="0"/>
              </a:rPr>
              <a:t>und</a:t>
            </a:r>
            <a:r>
              <a:rPr lang="fr-FR" sz="5400" dirty="0" smtClean="0">
                <a:solidFill>
                  <a:srgbClr val="99CC00"/>
                </a:solidFill>
                <a:latin typeface="Impact" pitchFamily="34" charset="0"/>
              </a:rPr>
              <a:t> </a:t>
            </a:r>
            <a:r>
              <a:rPr lang="fr-FR" sz="5400" dirty="0" err="1" smtClean="0">
                <a:solidFill>
                  <a:srgbClr val="99CC00"/>
                </a:solidFill>
                <a:latin typeface="Impact" pitchFamily="34" charset="0"/>
              </a:rPr>
              <a:t>Austausch</a:t>
            </a:r>
            <a:endParaRPr lang="fr-FR" sz="5400" dirty="0">
              <a:solidFill>
                <a:srgbClr val="99CC00"/>
              </a:solidFill>
              <a:latin typeface="Impact" pitchFamily="34" charset="0"/>
            </a:endParaRPr>
          </a:p>
        </p:txBody>
      </p:sp>
    </p:spTree>
    <p:extLst>
      <p:ext uri="{BB962C8B-B14F-4D97-AF65-F5344CB8AC3E}">
        <p14:creationId xmlns:p14="http://schemas.microsoft.com/office/powerpoint/2010/main" xmlns="" val="1728815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11960" y="2136339"/>
            <a:ext cx="4572000" cy="4339650"/>
          </a:xfrm>
          <a:prstGeom prst="rect">
            <a:avLst/>
          </a:prstGeom>
        </p:spPr>
        <p:txBody>
          <a:bodyPr>
            <a:spAutoFit/>
          </a:bodyPr>
          <a:lstStyle/>
          <a:p>
            <a:r>
              <a:rPr lang="de-DE" sz="2300" dirty="0"/>
              <a:t>Die Stadt Frankfurt ist unter anderem für den Finanzsektor bekannt.</a:t>
            </a:r>
          </a:p>
          <a:p>
            <a:r>
              <a:rPr lang="de-DE" sz="2300" dirty="0"/>
              <a:t>Seit 1998, 225 Banken Europabank insgesamt gebaut. So sind sie von großer Bedeutung in Frankfurt, vor allem im Stadtteil Westend seit dem 19. Jahrhundert.</a:t>
            </a:r>
          </a:p>
          <a:p>
            <a:r>
              <a:rPr lang="de-DE" sz="2300" dirty="0"/>
              <a:t>Darüber hinaus haben viele internationale Unternehmen ihren Sitz oder eine Niederlassung in der Stadt.</a:t>
            </a: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39552" y="1772816"/>
            <a:ext cx="3240360" cy="431557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chemeClr val="accent1"/>
                </a:solidFill>
              </a14:hiddenFill>
            </a:ext>
          </a:extLst>
        </p:spPr>
      </p:pic>
      <p:sp>
        <p:nvSpPr>
          <p:cNvPr id="5" name="Rectangle 4"/>
          <p:cNvSpPr/>
          <p:nvPr/>
        </p:nvSpPr>
        <p:spPr>
          <a:xfrm>
            <a:off x="4211960" y="548680"/>
            <a:ext cx="4376519" cy="584775"/>
          </a:xfrm>
          <a:prstGeom prst="rect">
            <a:avLst/>
          </a:prstGeom>
        </p:spPr>
        <p:txBody>
          <a:bodyPr wrap="none">
            <a:spAutoFit/>
          </a:bodyPr>
          <a:lstStyle/>
          <a:p>
            <a:r>
              <a:rPr lang="fr-FR" sz="3200" b="1" i="1" dirty="0" err="1"/>
              <a:t>Europäische</a:t>
            </a:r>
            <a:r>
              <a:rPr lang="fr-FR" sz="3200" b="1" i="1" dirty="0"/>
              <a:t> </a:t>
            </a:r>
            <a:r>
              <a:rPr lang="fr-FR" sz="3200" b="1" i="1" dirty="0" err="1"/>
              <a:t>Zentralbank</a:t>
            </a:r>
            <a:endParaRPr lang="fr-FR" sz="3200" b="1" i="1" dirty="0"/>
          </a:p>
        </p:txBody>
      </p:sp>
    </p:spTree>
    <p:extLst>
      <p:ext uri="{BB962C8B-B14F-4D97-AF65-F5344CB8AC3E}">
        <p14:creationId xmlns:p14="http://schemas.microsoft.com/office/powerpoint/2010/main" xmlns="" val="32468578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00308" y="1943690"/>
            <a:ext cx="4336188" cy="3985706"/>
          </a:xfrm>
          <a:prstGeom prst="rect">
            <a:avLst/>
          </a:prstGeom>
        </p:spPr>
        <p:txBody>
          <a:bodyPr wrap="square">
            <a:spAutoFit/>
          </a:bodyPr>
          <a:lstStyle/>
          <a:p>
            <a:r>
              <a:rPr lang="de-DE" sz="2300" dirty="0"/>
              <a:t>Die Wiederherstellung der Ordnung der monetäre Transaktion ist der Ursprung der Gründung der ersten internationalen Preis ausgezeichnet, und die erste Investmentbank Rothschild.</a:t>
            </a:r>
          </a:p>
          <a:p>
            <a:r>
              <a:rPr lang="de-DE" sz="2300" dirty="0"/>
              <a:t>In Frankfurt sind die Einrichtungen gut aufgestellt. Tatsächlich gibt es den internationalen Flughafen Rhein-Main, und viele Stationen</a:t>
            </a:r>
            <a:r>
              <a:rPr lang="de-DE" sz="2300" dirty="0" smtClean="0"/>
              <a:t>.</a:t>
            </a:r>
            <a:endParaRPr lang="de-DE" sz="2300"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86463" y="2205375"/>
            <a:ext cx="4505325" cy="3462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350851" y="615754"/>
            <a:ext cx="2170113" cy="858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6313601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433</Words>
  <Application>Microsoft Office PowerPoint</Application>
  <PresentationFormat>Affichage à l'écran (4:3)</PresentationFormat>
  <Paragraphs>27</Paragraphs>
  <Slides>11</Slides>
  <Notes>0</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Aurélie</dc:creator>
  <cp:lastModifiedBy>TECHNICIEN INFO</cp:lastModifiedBy>
  <cp:revision>17</cp:revision>
  <dcterms:created xsi:type="dcterms:W3CDTF">2013-01-06T20:08:32Z</dcterms:created>
  <dcterms:modified xsi:type="dcterms:W3CDTF">2013-01-28T14:52:55Z</dcterms:modified>
</cp:coreProperties>
</file>