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65" r:id="rId3"/>
    <p:sldId id="257" r:id="rId4"/>
    <p:sldId id="258" r:id="rId5"/>
    <p:sldId id="259" r:id="rId6"/>
    <p:sldId id="260" r:id="rId7"/>
    <p:sldId id="266" r:id="rId8"/>
    <p:sldId id="262" r:id="rId9"/>
    <p:sldId id="261" r:id="rId10"/>
    <p:sldId id="263" r:id="rId11"/>
    <p:sldId id="264" r:id="rId12"/>
    <p:sldId id="267" r:id="rId13"/>
    <p:sldId id="268" r:id="rId14"/>
    <p:sldId id="270" r:id="rId15"/>
    <p:sldId id="269" r:id="rId16"/>
    <p:sldId id="271" r:id="rId17"/>
    <p:sldId id="277" r:id="rId18"/>
    <p:sldId id="278" r:id="rId19"/>
    <p:sldId id="279" r:id="rId20"/>
    <p:sldId id="272" r:id="rId21"/>
    <p:sldId id="275" r:id="rId22"/>
    <p:sldId id="276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E929"/>
    <a:srgbClr val="FF0066"/>
    <a:srgbClr val="0000CC"/>
    <a:srgbClr val="892F89"/>
    <a:srgbClr val="3DB8F5"/>
    <a:srgbClr val="36D9EA"/>
    <a:srgbClr val="DD59DD"/>
    <a:srgbClr val="F48C24"/>
    <a:srgbClr val="EA2E1A"/>
    <a:srgbClr val="F97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55" autoAdjust="0"/>
    <p:restoredTop sz="94687" autoAdjust="0"/>
  </p:normalViewPr>
  <p:slideViewPr>
    <p:cSldViewPr>
      <p:cViewPr varScale="1">
        <p:scale>
          <a:sx n="45" d="100"/>
          <a:sy n="45" d="100"/>
        </p:scale>
        <p:origin x="-1288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7C719-8ED1-47A3-95DC-6995BC0C56C3}" type="datetimeFigureOut">
              <a:rPr lang="fr-FR" smtClean="0"/>
              <a:pPr/>
              <a:t>21/06/2013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06291-2ECA-4061-8088-ACC878DD2F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009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6291-2ECA-4061-8088-ACC878DD2F54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17924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6291-2ECA-4061-8088-ACC878DD2F54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0235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15D7-77DD-4B4C-BFB8-531263F79C9B}" type="datetimeFigureOut">
              <a:rPr lang="fr-FR" smtClean="0"/>
              <a:pPr/>
              <a:t>21/06/2013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EB13-5BEB-49F0-8444-6B527D2AB1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1975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15D7-77DD-4B4C-BFB8-531263F79C9B}" type="datetimeFigureOut">
              <a:rPr lang="fr-FR" smtClean="0"/>
              <a:pPr/>
              <a:t>21/06/2013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EB13-5BEB-49F0-8444-6B527D2AB1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5575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15D7-77DD-4B4C-BFB8-531263F79C9B}" type="datetimeFigureOut">
              <a:rPr lang="fr-FR" smtClean="0"/>
              <a:pPr/>
              <a:t>21/06/2013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EB13-5BEB-49F0-8444-6B527D2AB1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2046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15D7-77DD-4B4C-BFB8-531263F79C9B}" type="datetimeFigureOut">
              <a:rPr lang="fr-FR" smtClean="0"/>
              <a:pPr/>
              <a:t>21/06/2013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EB13-5BEB-49F0-8444-6B527D2AB1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90674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15D7-77DD-4B4C-BFB8-531263F79C9B}" type="datetimeFigureOut">
              <a:rPr lang="fr-FR" smtClean="0"/>
              <a:pPr/>
              <a:t>21/06/2013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EB13-5BEB-49F0-8444-6B527D2AB1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3138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15D7-77DD-4B4C-BFB8-531263F79C9B}" type="datetimeFigureOut">
              <a:rPr lang="fr-FR" smtClean="0"/>
              <a:pPr/>
              <a:t>21/06/2013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EB13-5BEB-49F0-8444-6B527D2AB1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6138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15D7-77DD-4B4C-BFB8-531263F79C9B}" type="datetimeFigureOut">
              <a:rPr lang="fr-FR" smtClean="0"/>
              <a:pPr/>
              <a:t>21/06/2013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EB13-5BEB-49F0-8444-6B527D2AB1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7133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15D7-77DD-4B4C-BFB8-531263F79C9B}" type="datetimeFigureOut">
              <a:rPr lang="fr-FR" smtClean="0"/>
              <a:pPr/>
              <a:t>21/06/2013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EB13-5BEB-49F0-8444-6B527D2AB1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7525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15D7-77DD-4B4C-BFB8-531263F79C9B}" type="datetimeFigureOut">
              <a:rPr lang="fr-FR" smtClean="0"/>
              <a:pPr/>
              <a:t>21/06/2013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EB13-5BEB-49F0-8444-6B527D2AB1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9080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15D7-77DD-4B4C-BFB8-531263F79C9B}" type="datetimeFigureOut">
              <a:rPr lang="fr-FR" smtClean="0"/>
              <a:pPr/>
              <a:t>21/06/2013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EB13-5BEB-49F0-8444-6B527D2AB1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4141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15D7-77DD-4B4C-BFB8-531263F79C9B}" type="datetimeFigureOut">
              <a:rPr lang="fr-FR" smtClean="0"/>
              <a:pPr/>
              <a:t>21/06/2013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EB13-5BEB-49F0-8444-6B527D2AB1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2909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2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215D7-77DD-4B4C-BFB8-531263F79C9B}" type="datetimeFigureOut">
              <a:rPr lang="fr-FR" smtClean="0"/>
              <a:pPr/>
              <a:t>21/06/2013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0EB13-5BEB-49F0-8444-6B527D2AB1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3473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file:///\\Serveur\E\Esri%20france\Divers\logo\new%20globe%20esrifrance%20RVB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0"/>
            <a:ext cx="6400800" cy="1752600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578161" y="-273273"/>
            <a:ext cx="7772400" cy="1470025"/>
          </a:xfrm>
          <a:ln>
            <a:noFill/>
          </a:ln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rgbClr val="FF0066"/>
                </a:solidFill>
                <a:latin typeface="Bauhaus 93" pitchFamily="82" charset="0"/>
              </a:rPr>
              <a:t/>
            </a:r>
            <a:br>
              <a:rPr lang="fr-FR" sz="3600" b="1" dirty="0" smtClean="0">
                <a:solidFill>
                  <a:srgbClr val="FF0066"/>
                </a:solidFill>
                <a:latin typeface="Bauhaus 93" pitchFamily="82" charset="0"/>
              </a:rPr>
            </a:br>
            <a:r>
              <a:rPr lang="fr-FR" sz="3600" b="1" dirty="0" err="1" smtClean="0">
                <a:solidFill>
                  <a:srgbClr val="FF0066"/>
                </a:solidFill>
                <a:latin typeface="Bauhaus 93" pitchFamily="82" charset="0"/>
              </a:rPr>
              <a:t>Going</a:t>
            </a:r>
            <a:r>
              <a:rPr lang="fr-FR" sz="3600" b="1" dirty="0" smtClean="0">
                <a:solidFill>
                  <a:srgbClr val="FF0066"/>
                </a:solidFill>
                <a:latin typeface="Bauhaus 93" pitchFamily="82" charset="0"/>
              </a:rPr>
              <a:t> for gold </a:t>
            </a:r>
            <a:br>
              <a:rPr lang="fr-FR" sz="3600" b="1" dirty="0" smtClean="0">
                <a:solidFill>
                  <a:srgbClr val="FF0066"/>
                </a:solidFill>
                <a:latin typeface="Bauhaus 93" pitchFamily="82" charset="0"/>
              </a:rPr>
            </a:br>
            <a:r>
              <a:rPr lang="fr-FR" sz="3600" b="1" dirty="0" err="1" smtClean="0">
                <a:solidFill>
                  <a:srgbClr val="FF0066"/>
                </a:solidFill>
                <a:latin typeface="Bauhaus 93" pitchFamily="82" charset="0"/>
              </a:rPr>
              <a:t>Mobility</a:t>
            </a:r>
            <a:r>
              <a:rPr lang="fr-FR" sz="3600" b="1" dirty="0" smtClean="0">
                <a:solidFill>
                  <a:srgbClr val="FF0066"/>
                </a:solidFill>
                <a:latin typeface="Bauhaus 93" pitchFamily="82" charset="0"/>
              </a:rPr>
              <a:t> 4 in ISC, La Ville du Bois</a:t>
            </a:r>
            <a:r>
              <a:rPr lang="fr-FR" b="1" dirty="0">
                <a:solidFill>
                  <a:srgbClr val="FF0066"/>
                </a:solidFill>
                <a:latin typeface="Bauhaus 93" pitchFamily="82" charset="0"/>
              </a:rPr>
              <a:t/>
            </a:r>
            <a:br>
              <a:rPr lang="fr-FR" b="1" dirty="0">
                <a:solidFill>
                  <a:srgbClr val="FF0066"/>
                </a:solidFill>
                <a:latin typeface="Bauhaus 93" pitchFamily="82" charset="0"/>
              </a:rPr>
            </a:br>
            <a:r>
              <a:rPr lang="fr-FR" sz="2400" dirty="0" err="1">
                <a:solidFill>
                  <a:srgbClr val="FF0066"/>
                </a:solidFill>
                <a:latin typeface="Bauhaus 93" pitchFamily="82" charset="0"/>
              </a:rPr>
              <a:t>From</a:t>
            </a:r>
            <a:r>
              <a:rPr lang="fr-FR" sz="2400" dirty="0">
                <a:solidFill>
                  <a:srgbClr val="FF0066"/>
                </a:solidFill>
                <a:latin typeface="Bauhaus 93" pitchFamily="82" charset="0"/>
              </a:rPr>
              <a:t> </a:t>
            </a:r>
            <a:r>
              <a:rPr lang="fr-FR" sz="2400" dirty="0" smtClean="0">
                <a:solidFill>
                  <a:srgbClr val="FF0066"/>
                </a:solidFill>
                <a:latin typeface="Bauhaus 93" pitchFamily="82" charset="0"/>
              </a:rPr>
              <a:t>the16th of </a:t>
            </a:r>
            <a:r>
              <a:rPr lang="fr-FR" sz="2400" dirty="0" err="1">
                <a:solidFill>
                  <a:srgbClr val="FF0066"/>
                </a:solidFill>
                <a:latin typeface="Bauhaus 93" pitchFamily="82" charset="0"/>
              </a:rPr>
              <a:t>october</a:t>
            </a:r>
            <a:r>
              <a:rPr lang="fr-FR" sz="2400" dirty="0">
                <a:solidFill>
                  <a:srgbClr val="FF0066"/>
                </a:solidFill>
                <a:latin typeface="Bauhaus 93" pitchFamily="82" charset="0"/>
              </a:rPr>
              <a:t> to </a:t>
            </a:r>
            <a:r>
              <a:rPr lang="fr-FR" sz="2400" dirty="0" smtClean="0">
                <a:solidFill>
                  <a:srgbClr val="FF0066"/>
                </a:solidFill>
                <a:latin typeface="Bauhaus 93" pitchFamily="82" charset="0"/>
              </a:rPr>
              <a:t>the 21st of </a:t>
            </a:r>
            <a:r>
              <a:rPr lang="fr-FR" sz="2400" dirty="0" err="1" smtClean="0">
                <a:solidFill>
                  <a:srgbClr val="FF0066"/>
                </a:solidFill>
                <a:latin typeface="Bauhaus 93" pitchFamily="82" charset="0"/>
              </a:rPr>
              <a:t>october</a:t>
            </a:r>
            <a:r>
              <a:rPr lang="fr-FR" sz="2400" dirty="0" smtClean="0">
                <a:solidFill>
                  <a:srgbClr val="FF0066"/>
                </a:solidFill>
                <a:latin typeface="Bauhaus 93" pitchFamily="82" charset="0"/>
              </a:rPr>
              <a:t> </a:t>
            </a:r>
            <a:r>
              <a:rPr lang="fr-FR" sz="2400" dirty="0">
                <a:solidFill>
                  <a:srgbClr val="FF0066"/>
                </a:solidFill>
                <a:latin typeface="Bauhaus 93" pitchFamily="82" charset="0"/>
              </a:rPr>
              <a:t>2012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4282" y="5733256"/>
            <a:ext cx="892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Comenius  </a:t>
            </a:r>
            <a:r>
              <a:rPr lang="fr-FR" sz="2800" dirty="0" smtClean="0"/>
              <a:t> </a:t>
            </a:r>
            <a:r>
              <a:rPr lang="fr-FR" sz="2800" dirty="0" err="1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project</a:t>
            </a:r>
            <a:r>
              <a:rPr lang="fr-FR" sz="2800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 !!!</a:t>
            </a:r>
          </a:p>
          <a:p>
            <a:pPr algn="ctr"/>
            <a:r>
              <a:rPr lang="fr-FR" sz="2800" dirty="0" err="1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Presentation</a:t>
            </a:r>
            <a:r>
              <a:rPr lang="fr-FR" sz="2800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 of the French </a:t>
            </a:r>
            <a:r>
              <a:rPr lang="fr-FR" sz="2800" dirty="0" err="1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delegation</a:t>
            </a:r>
            <a:r>
              <a:rPr lang="fr-FR" sz="2800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 of the ISC </a:t>
            </a:r>
            <a:endParaRPr lang="fr-FR" sz="2800" dirty="0">
              <a:solidFill>
                <a:srgbClr val="FF0066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9" descr="ANd9GcSTtqi6cw78oHQDcO3SNgs5MLB_BSf5JaIb_EvBLlBTFahIPWS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04248" y="4941168"/>
            <a:ext cx="20066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:\Carolus\Logo\Logo-Cartouche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5229200"/>
            <a:ext cx="110331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47664" y="5229200"/>
            <a:ext cx="1249362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7966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 Black" pitchFamily="34" charset="0"/>
              </a:rPr>
              <a:t>the cafeteria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772816"/>
            <a:ext cx="4854471" cy="21602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479421"/>
            <a:ext cx="4824536" cy="20926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9798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fr-FR" dirty="0" smtClean="0">
                <a:solidFill>
                  <a:srgbClr val="00B0F0"/>
                </a:solidFill>
                <a:latin typeface="Algerian" pitchFamily="82" charset="0"/>
              </a:rPr>
              <a:t> self commission</a:t>
            </a:r>
            <a:endParaRPr lang="fr-FR" dirty="0">
              <a:solidFill>
                <a:srgbClr val="00B0F0"/>
              </a:solidFill>
              <a:latin typeface="Algerian" pitchFamily="82" charset="0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362075" cy="1428750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8640"/>
            <a:ext cx="1362075" cy="142875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6804" y="2204864"/>
            <a:ext cx="71413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i="1" dirty="0" smtClean="0">
              <a:solidFill>
                <a:srgbClr val="FF0066"/>
              </a:solidFill>
            </a:endParaRPr>
          </a:p>
          <a:p>
            <a:r>
              <a:rPr lang="en-US" sz="2400" b="1" i="1" dirty="0" smtClean="0">
                <a:solidFill>
                  <a:srgbClr val="FF0066"/>
                </a:solidFill>
              </a:rPr>
              <a:t>Every day 950 student’s take their lunch in the canteen</a:t>
            </a:r>
          </a:p>
          <a:p>
            <a:r>
              <a:rPr lang="en-US" sz="2400" b="1" i="1" dirty="0" smtClean="0">
                <a:solidFill>
                  <a:srgbClr val="FF0066"/>
                </a:solidFill>
              </a:rPr>
              <a:t>And every day 100 kg of food is throw to the </a:t>
            </a:r>
            <a:r>
              <a:rPr lang="en-US" sz="2400" b="1" i="1" dirty="0" err="1" smtClean="0">
                <a:solidFill>
                  <a:srgbClr val="FF0066"/>
                </a:solidFill>
              </a:rPr>
              <a:t>carbadge</a:t>
            </a:r>
            <a:r>
              <a:rPr lang="en-US" sz="2400" b="1" i="1" dirty="0" smtClean="0">
                <a:solidFill>
                  <a:srgbClr val="FF0066"/>
                </a:solidFill>
              </a:rPr>
              <a:t> </a:t>
            </a:r>
          </a:p>
          <a:p>
            <a:endParaRPr lang="en-US" sz="2400" b="1" i="1" dirty="0">
              <a:solidFill>
                <a:srgbClr val="FF0066"/>
              </a:solidFill>
            </a:endParaRPr>
          </a:p>
          <a:p>
            <a:endParaRPr lang="fr-FR" sz="2400" b="1" i="1" dirty="0">
              <a:solidFill>
                <a:srgbClr val="FF00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57356" y="5500702"/>
            <a:ext cx="2591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800" b="1" i="1" dirty="0" smtClean="0">
                <a:solidFill>
                  <a:srgbClr val="00B0F0"/>
                </a:solidFill>
              </a:rPr>
              <a:t>Day </a:t>
            </a:r>
            <a:r>
              <a:rPr lang="fr-FR" sz="2800" b="1" i="1" dirty="0" err="1" smtClean="0">
                <a:solidFill>
                  <a:srgbClr val="00B0F0"/>
                </a:solidFill>
              </a:rPr>
              <a:t>bowl</a:t>
            </a:r>
            <a:r>
              <a:rPr lang="fr-FR" sz="2800" b="1" i="1" dirty="0" smtClean="0">
                <a:solidFill>
                  <a:srgbClr val="00B0F0"/>
                </a:solidFill>
              </a:rPr>
              <a:t> of </a:t>
            </a:r>
            <a:r>
              <a:rPr lang="fr-FR" sz="2800" b="1" i="1" dirty="0" err="1" smtClean="0">
                <a:solidFill>
                  <a:srgbClr val="00B0F0"/>
                </a:solidFill>
              </a:rPr>
              <a:t>rice</a:t>
            </a:r>
            <a:endParaRPr lang="fr-FR" sz="2800" b="1" i="1" dirty="0">
              <a:solidFill>
                <a:srgbClr val="00B0F0"/>
              </a:solidFill>
            </a:endParaRPr>
          </a:p>
        </p:txBody>
      </p:sp>
      <p:pic>
        <p:nvPicPr>
          <p:cNvPr id="10" name="Image 9" descr="image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2066" y="5286388"/>
            <a:ext cx="2361712" cy="1571612"/>
          </a:xfrm>
          <a:prstGeom prst="rect">
            <a:avLst/>
          </a:prstGeom>
        </p:spPr>
      </p:pic>
      <p:sp>
        <p:nvSpPr>
          <p:cNvPr id="11" name="Flèche droite 10"/>
          <p:cNvSpPr/>
          <p:nvPr/>
        </p:nvSpPr>
        <p:spPr>
          <a:xfrm>
            <a:off x="4572000" y="5715016"/>
            <a:ext cx="571504" cy="214314"/>
          </a:xfrm>
          <a:prstGeom prst="rightArrow">
            <a:avLst/>
          </a:prstGeom>
          <a:solidFill>
            <a:srgbClr val="FF0066"/>
          </a:solidFill>
          <a:ln>
            <a:solidFill>
              <a:srgbClr val="1FE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5374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664" y="3752769"/>
            <a:ext cx="56886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i="1" dirty="0">
                <a:solidFill>
                  <a:srgbClr val="FF0000"/>
                </a:solidFill>
                <a:latin typeface="Agency FB" pitchFamily="34" charset="0"/>
              </a:rPr>
              <a:t>Theater, yoga ,</a:t>
            </a:r>
            <a:r>
              <a:rPr lang="fr-FR" sz="7200" b="1" i="1" dirty="0" smtClean="0">
                <a:solidFill>
                  <a:srgbClr val="FF0000"/>
                </a:solidFill>
                <a:latin typeface="Agency FB" pitchFamily="34" charset="0"/>
              </a:rPr>
              <a:t>         sport, </a:t>
            </a:r>
            <a:r>
              <a:rPr lang="fr-FR" sz="7200" b="1" i="1" dirty="0" err="1" smtClean="0">
                <a:solidFill>
                  <a:srgbClr val="FF0000"/>
                </a:solidFill>
                <a:latin typeface="Agency FB" pitchFamily="34" charset="0"/>
              </a:rPr>
              <a:t>lake</a:t>
            </a:r>
            <a:r>
              <a:rPr lang="fr-FR" sz="7200" b="1" i="1" dirty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fr-FR" sz="7200" b="1" i="1" dirty="0" smtClean="0">
                <a:solidFill>
                  <a:srgbClr val="FF0000"/>
                </a:solidFill>
                <a:latin typeface="Agency FB" pitchFamily="34" charset="0"/>
              </a:rPr>
              <a:t>…</a:t>
            </a:r>
            <a:endParaRPr lang="fr-FR" sz="7200" b="1" i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385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smtClean="0"/>
              <a:t>gymnasium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87790"/>
            <a:ext cx="3960440" cy="29752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050794"/>
            <a:ext cx="4530080" cy="340322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5388" y="5295210"/>
            <a:ext cx="3244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i="1" dirty="0">
                <a:solidFill>
                  <a:srgbClr val="892F89"/>
                </a:solidFill>
                <a:latin typeface="Bauhaus 93" pitchFamily="82" charset="0"/>
              </a:rPr>
              <a:t>CLIMBING WALL</a:t>
            </a:r>
          </a:p>
        </p:txBody>
      </p:sp>
      <p:sp>
        <p:nvSpPr>
          <p:cNvPr id="6" name="Flèche droite 5"/>
          <p:cNvSpPr/>
          <p:nvPr/>
        </p:nvSpPr>
        <p:spPr>
          <a:xfrm rot="15163696">
            <a:off x="1404498" y="4770208"/>
            <a:ext cx="656847" cy="426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8337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9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</a:rPr>
              <a:t>Sports </a:t>
            </a:r>
            <a:endParaRPr lang="fr-FR" sz="9600" b="1" i="1" dirty="0">
              <a:solidFill>
                <a:schemeClr val="tx2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  <a:noFill/>
          <a:ln>
            <a:solidFill>
              <a:srgbClr val="1FE929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66"/>
                </a:solidFill>
              </a:rPr>
              <a:t>climbing</a:t>
            </a:r>
            <a:br>
              <a:rPr lang="en-US" dirty="0">
                <a:solidFill>
                  <a:srgbClr val="FF0066"/>
                </a:solidFill>
              </a:rPr>
            </a:br>
            <a:r>
              <a:rPr lang="en-US" dirty="0">
                <a:solidFill>
                  <a:srgbClr val="FF0066"/>
                </a:solidFill>
              </a:rPr>
              <a:t>table </a:t>
            </a:r>
            <a:r>
              <a:rPr lang="en-US" dirty="0" smtClean="0">
                <a:solidFill>
                  <a:srgbClr val="FF0066"/>
                </a:solidFill>
              </a:rPr>
              <a:t>tennis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66"/>
                </a:solidFill>
              </a:rPr>
              <a:t>   riding horses</a:t>
            </a:r>
            <a:r>
              <a:rPr lang="en-US" dirty="0">
                <a:solidFill>
                  <a:srgbClr val="FF0066"/>
                </a:solidFill>
              </a:rPr>
              <a:t/>
            </a:r>
            <a:br>
              <a:rPr lang="en-US" dirty="0">
                <a:solidFill>
                  <a:srgbClr val="FF0066"/>
                </a:solidFill>
              </a:rPr>
            </a:br>
            <a:r>
              <a:rPr lang="en-US" dirty="0" smtClean="0">
                <a:solidFill>
                  <a:srgbClr val="FF0066"/>
                </a:solidFill>
              </a:rPr>
              <a:t>   Badminton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66"/>
                </a:solidFill>
              </a:rPr>
              <a:t>    </a:t>
            </a:r>
            <a:r>
              <a:rPr lang="en-US" dirty="0">
                <a:solidFill>
                  <a:srgbClr val="FF0066"/>
                </a:solidFill>
              </a:rPr>
              <a:t>Basketball</a:t>
            </a:r>
            <a:br>
              <a:rPr lang="en-US" dirty="0">
                <a:solidFill>
                  <a:srgbClr val="FF0066"/>
                </a:solidFill>
              </a:rPr>
            </a:br>
            <a:r>
              <a:rPr lang="en-US" dirty="0" smtClean="0">
                <a:solidFill>
                  <a:srgbClr val="FF0066"/>
                </a:solidFill>
              </a:rPr>
              <a:t>    Volleyball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66"/>
                </a:solidFill>
              </a:rPr>
              <a:t>      </a:t>
            </a:r>
            <a:r>
              <a:rPr lang="en-US" dirty="0">
                <a:solidFill>
                  <a:srgbClr val="FF0066"/>
                </a:solidFill>
              </a:rPr>
              <a:t>dance</a:t>
            </a:r>
            <a:br>
              <a:rPr lang="en-US" dirty="0">
                <a:solidFill>
                  <a:srgbClr val="FF0066"/>
                </a:solidFill>
              </a:rPr>
            </a:br>
            <a:r>
              <a:rPr lang="en-US" dirty="0" smtClean="0">
                <a:solidFill>
                  <a:srgbClr val="FF0066"/>
                </a:solidFill>
              </a:rPr>
              <a:t>   gymnastics</a:t>
            </a:r>
            <a:r>
              <a:rPr lang="en-US" dirty="0">
                <a:solidFill>
                  <a:srgbClr val="FF0066"/>
                </a:solidFill>
              </a:rPr>
              <a:t>,</a:t>
            </a:r>
            <a:br>
              <a:rPr lang="en-US" dirty="0">
                <a:solidFill>
                  <a:srgbClr val="FF0066"/>
                </a:solidFill>
              </a:rPr>
            </a:br>
            <a:r>
              <a:rPr lang="en-US" dirty="0" smtClean="0">
                <a:solidFill>
                  <a:srgbClr val="FF0066"/>
                </a:solidFill>
              </a:rPr>
              <a:t>  orienteering</a:t>
            </a:r>
            <a:r>
              <a:rPr lang="en-US" dirty="0">
                <a:solidFill>
                  <a:srgbClr val="FF0066"/>
                </a:solidFill>
              </a:rPr>
              <a:t>,</a:t>
            </a:r>
            <a:br>
              <a:rPr lang="en-US" dirty="0">
                <a:solidFill>
                  <a:srgbClr val="FF0066"/>
                </a:solidFill>
              </a:rPr>
            </a:br>
            <a:r>
              <a:rPr lang="en-US" dirty="0" smtClean="0">
                <a:solidFill>
                  <a:srgbClr val="FF0066"/>
                </a:solidFill>
              </a:rPr>
              <a:t>  mountain </a:t>
            </a:r>
            <a:r>
              <a:rPr lang="en-US" dirty="0">
                <a:solidFill>
                  <a:srgbClr val="FF0066"/>
                </a:solidFill>
              </a:rPr>
              <a:t>biking,</a:t>
            </a:r>
            <a:br>
              <a:rPr lang="en-US" dirty="0">
                <a:solidFill>
                  <a:srgbClr val="FF0066"/>
                </a:solidFill>
              </a:rPr>
            </a:br>
            <a:r>
              <a:rPr lang="en-US" dirty="0" smtClean="0">
                <a:solidFill>
                  <a:srgbClr val="FF0066"/>
                </a:solidFill>
              </a:rPr>
              <a:t>  football</a:t>
            </a:r>
            <a:endParaRPr lang="fr-FR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271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Environment</a:t>
            </a:r>
            <a:r>
              <a:rPr lang="fr-FR" dirty="0"/>
              <a:t> and </a:t>
            </a:r>
            <a:r>
              <a:rPr lang="fr-FR" dirty="0" err="1"/>
              <a:t>ecology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131840" y="5157192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>
                <a:solidFill>
                  <a:srgbClr val="892F89"/>
                </a:solidFill>
              </a:rPr>
              <a:t>15 </a:t>
            </a:r>
            <a:r>
              <a:rPr lang="fr-FR" sz="3600" b="1" i="1" dirty="0" err="1">
                <a:solidFill>
                  <a:srgbClr val="892F89"/>
                </a:solidFill>
              </a:rPr>
              <a:t>hectars</a:t>
            </a:r>
            <a:r>
              <a:rPr lang="fr-FR" sz="3600" b="1" i="1" dirty="0">
                <a:solidFill>
                  <a:srgbClr val="892F89"/>
                </a:solidFill>
              </a:rPr>
              <a:t> of </a:t>
            </a:r>
            <a:r>
              <a:rPr lang="fr-FR" sz="3600" b="1" i="1" dirty="0" err="1">
                <a:solidFill>
                  <a:srgbClr val="892F89"/>
                </a:solidFill>
              </a:rPr>
              <a:t>forest</a:t>
            </a:r>
            <a:endParaRPr lang="fr-FR" sz="3600" b="1" i="1" dirty="0">
              <a:solidFill>
                <a:srgbClr val="892F8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724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0">
              <a:srgbClr val="1A8D48"/>
            </a:gs>
            <a:gs pos="54000">
              <a:srgbClr val="FFFF00"/>
            </a:gs>
            <a:gs pos="73000">
              <a:srgbClr val="EE3F17"/>
            </a:gs>
            <a:gs pos="98375">
              <a:srgbClr val="AF06A3"/>
            </a:gs>
            <a:gs pos="96750">
              <a:srgbClr val="B7089A"/>
            </a:gs>
            <a:gs pos="93500">
              <a:srgbClr val="C70D89"/>
            </a:gs>
            <a:gs pos="87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projects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" y="332656"/>
            <a:ext cx="3528392" cy="2646294"/>
          </a:xfrm>
        </p:spPr>
      </p:pic>
      <p:sp>
        <p:nvSpPr>
          <p:cNvPr id="7" name="ZoneTexte 6"/>
          <p:cNvSpPr txBox="1"/>
          <p:nvPr/>
        </p:nvSpPr>
        <p:spPr>
          <a:xfrm>
            <a:off x="32242" y="4109426"/>
            <a:ext cx="2160240" cy="1569660"/>
          </a:xfrm>
          <a:prstGeom prst="rect">
            <a:avLst/>
          </a:prstGeom>
          <a:noFill/>
          <a:ln>
            <a:solidFill>
              <a:srgbClr val="1FE929"/>
            </a:solidFill>
          </a:ln>
        </p:spPr>
        <p:txBody>
          <a:bodyPr wrap="square" rtlCol="0">
            <a:spAutoFit/>
          </a:bodyPr>
          <a:lstStyle/>
          <a:p>
            <a:r>
              <a:rPr lang="fr-FR" sz="4800" b="1" i="1" dirty="0" err="1" smtClean="0">
                <a:solidFill>
                  <a:srgbClr val="00B0F0"/>
                </a:solidFill>
                <a:latin typeface="Baskerville Old Face" pitchFamily="18" charset="0"/>
              </a:rPr>
              <a:t>Equator</a:t>
            </a:r>
            <a:r>
              <a:rPr lang="fr-FR" sz="4800" b="1" i="1" dirty="0" smtClean="0">
                <a:solidFill>
                  <a:srgbClr val="00B0F0"/>
                </a:solidFill>
                <a:latin typeface="Baskerville Old Face" pitchFamily="18" charset="0"/>
              </a:rPr>
              <a:t> Project</a:t>
            </a:r>
            <a:endParaRPr lang="fr-FR" sz="4800" b="1" i="1" dirty="0">
              <a:solidFill>
                <a:srgbClr val="00B0F0"/>
              </a:solidFill>
              <a:latin typeface="Baskerville Old Face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2656"/>
            <a:ext cx="3240360" cy="243743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868144" y="4336676"/>
            <a:ext cx="2053767" cy="1200329"/>
          </a:xfrm>
          <a:prstGeom prst="rect">
            <a:avLst/>
          </a:prstGeom>
          <a:noFill/>
          <a:ln>
            <a:solidFill>
              <a:srgbClr val="36D9EA"/>
            </a:solidFill>
          </a:ln>
        </p:spPr>
        <p:txBody>
          <a:bodyPr wrap="none" rtlCol="0">
            <a:spAutoFit/>
          </a:bodyPr>
          <a:lstStyle/>
          <a:p>
            <a:r>
              <a:rPr lang="fr-FR" sz="3600" i="1" dirty="0" smtClean="0">
                <a:solidFill>
                  <a:srgbClr val="1FE929"/>
                </a:solidFill>
                <a:latin typeface="Berlin Sans FB" pitchFamily="34" charset="0"/>
              </a:rPr>
              <a:t>Romania </a:t>
            </a:r>
          </a:p>
          <a:p>
            <a:r>
              <a:rPr lang="fr-FR" sz="3600" i="1" dirty="0" smtClean="0">
                <a:solidFill>
                  <a:srgbClr val="1FE929"/>
                </a:solidFill>
                <a:latin typeface="Berlin Sans FB" pitchFamily="34" charset="0"/>
              </a:rPr>
              <a:t>Project</a:t>
            </a:r>
            <a:endParaRPr lang="fr-FR" sz="3600" i="1" dirty="0">
              <a:solidFill>
                <a:srgbClr val="1FE929"/>
              </a:solidFill>
              <a:latin typeface="Berlin Sans FB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09922"/>
            <a:ext cx="3456682" cy="22998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747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9144000" cy="4104456"/>
          </a:xfrm>
        </p:spPr>
        <p:txBody>
          <a:bodyPr>
            <a:normAutofit fontScale="90000"/>
          </a:bodyPr>
          <a:lstStyle/>
          <a:p>
            <a:pPr algn="ctr">
              <a:buFont typeface="Wingdings" pitchFamily="2" charset="2"/>
              <a:buChar char="§"/>
            </a:pP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3100" b="1" dirty="0" smtClean="0">
                <a:solidFill>
                  <a:schemeClr val="accent6">
                    <a:lumMod val="75000"/>
                  </a:schemeClr>
                </a:solidFill>
              </a:rPr>
              <a:t>Project about </a:t>
            </a:r>
            <a:r>
              <a:rPr lang="fr-FR" sz="3100" b="1" i="1" dirty="0" err="1" smtClean="0">
                <a:solidFill>
                  <a:schemeClr val="accent6">
                    <a:lumMod val="75000"/>
                  </a:schemeClr>
                </a:solidFill>
              </a:rPr>
              <a:t>Sustainable</a:t>
            </a:r>
            <a:r>
              <a:rPr lang="fr-FR" sz="3100" b="1" i="1" dirty="0" smtClean="0">
                <a:solidFill>
                  <a:schemeClr val="accent6">
                    <a:lumMod val="75000"/>
                  </a:schemeClr>
                </a:solidFill>
              </a:rPr>
              <a:t> Energies </a:t>
            </a:r>
            <a:r>
              <a:rPr lang="fr-FR" sz="3100" b="1" dirty="0" err="1" smtClean="0">
                <a:solidFill>
                  <a:schemeClr val="accent6">
                    <a:lumMod val="75000"/>
                  </a:schemeClr>
                </a:solidFill>
              </a:rPr>
              <a:t>with</a:t>
            </a:r>
            <a:r>
              <a:rPr lang="fr-FR" sz="31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fr-FR" sz="31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3100" b="1" dirty="0" smtClean="0">
                <a:solidFill>
                  <a:schemeClr val="accent6">
                    <a:lumMod val="75000"/>
                  </a:schemeClr>
                </a:solidFill>
              </a:rPr>
              <a:t>the UNESCO </a:t>
            </a:r>
            <a:r>
              <a:rPr lang="fr-FR" sz="3100" b="1" dirty="0" err="1" smtClean="0">
                <a:solidFill>
                  <a:schemeClr val="accent6">
                    <a:lumMod val="75000"/>
                  </a:schemeClr>
                </a:solidFill>
              </a:rPr>
              <a:t>Associated</a:t>
            </a:r>
            <a:r>
              <a:rPr lang="fr-FR" sz="31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3100" b="1" dirty="0" err="1" smtClean="0">
                <a:solidFill>
                  <a:schemeClr val="accent6">
                    <a:lumMod val="75000"/>
                  </a:schemeClr>
                </a:solidFill>
              </a:rPr>
              <a:t>schools</a:t>
            </a:r>
            <a:r>
              <a:rPr lang="fr-FR" sz="3100" b="1" dirty="0" smtClean="0">
                <a:solidFill>
                  <a:schemeClr val="accent6">
                    <a:lumMod val="75000"/>
                  </a:schemeClr>
                </a:solidFill>
              </a:rPr>
              <a:t> in France  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 </a:t>
            </a:r>
            <a:r>
              <a:rPr lang="fr-FR" sz="2400" b="1" dirty="0"/>
              <a:t> </a:t>
            </a:r>
            <a:r>
              <a:rPr lang="fr-FR" sz="2400" b="1" dirty="0" smtClean="0"/>
              <a:t> </a:t>
            </a:r>
            <a:br>
              <a:rPr lang="fr-FR" sz="2400" b="1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Image 3" descr="logo écoles associées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32656"/>
            <a:ext cx="1584176" cy="1224136"/>
          </a:xfrm>
          <a:prstGeom prst="rect">
            <a:avLst/>
          </a:prstGeom>
          <a:noFill/>
        </p:spPr>
      </p:pic>
      <p:pic>
        <p:nvPicPr>
          <p:cNvPr id="5" name="Image 4" descr="\\Serveur\E\Esri france\Divers\logo\new globe esrifrance RVB.jpg"/>
          <p:cNvPicPr/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3779912" y="390946"/>
            <a:ext cx="988822" cy="116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304" y="332656"/>
            <a:ext cx="1217290" cy="1075803"/>
          </a:xfrm>
          <a:prstGeom prst="rect">
            <a:avLst/>
          </a:prstGeom>
          <a:noFill/>
          <a:effectLst/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8704"/>
            <a:ext cx="9144000" cy="1422400"/>
          </a:xfrm>
          <a:prstGeom prst="rect">
            <a:avLst/>
          </a:prstGeom>
        </p:spPr>
      </p:pic>
      <p:pic>
        <p:nvPicPr>
          <p:cNvPr id="6146" name="Picture 2" descr="http://www.greenmaterials.fr/wp-content/uploads/2011/11/energies-renouvelables1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15816" y="2636912"/>
            <a:ext cx="3637037" cy="2987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7198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376113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fr-FR" sz="3200" b="1" dirty="0" err="1" smtClean="0">
                <a:solidFill>
                  <a:schemeClr val="accent6">
                    <a:lumMod val="75000"/>
                  </a:schemeClr>
                </a:solidFill>
              </a:rPr>
              <a:t>students</a:t>
            </a:r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3200" b="1" dirty="0" err="1" smtClean="0">
                <a:solidFill>
                  <a:schemeClr val="accent6">
                    <a:lumMod val="75000"/>
                  </a:schemeClr>
                </a:solidFill>
              </a:rPr>
              <a:t>collect</a:t>
            </a:r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</a:rPr>
              <a:t> informations and </a:t>
            </a:r>
            <a:r>
              <a:rPr lang="fr-FR" sz="3200" b="1" dirty="0" err="1" smtClean="0">
                <a:solidFill>
                  <a:schemeClr val="accent6">
                    <a:lumMod val="75000"/>
                  </a:schemeClr>
                </a:solidFill>
              </a:rPr>
              <a:t>make</a:t>
            </a:r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</a:rPr>
              <a:t> the </a:t>
            </a:r>
            <a:r>
              <a:rPr lang="fr-FR" sz="3200" b="1" dirty="0" err="1" smtClean="0">
                <a:solidFill>
                  <a:schemeClr val="accent6">
                    <a:lumMod val="75000"/>
                  </a:schemeClr>
                </a:solidFill>
              </a:rPr>
              <a:t>legends</a:t>
            </a:r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</a:rPr>
              <a:t> to document </a:t>
            </a:r>
            <a:r>
              <a:rPr lang="fr-FR" sz="3200" b="1" dirty="0" err="1" smtClean="0">
                <a:solidFill>
                  <a:schemeClr val="accent6">
                    <a:lumMod val="75000"/>
                  </a:schemeClr>
                </a:solidFill>
              </a:rPr>
              <a:t>their</a:t>
            </a:r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</a:rPr>
              <a:t> digital </a:t>
            </a:r>
            <a:r>
              <a:rPr lang="fr-FR" sz="3200" b="1" dirty="0" err="1" smtClean="0">
                <a:solidFill>
                  <a:schemeClr val="accent6">
                    <a:lumMod val="75000"/>
                  </a:schemeClr>
                </a:solidFill>
              </a:rPr>
              <a:t>map</a:t>
            </a:r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fr-F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8" name="Imag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96852"/>
            <a:ext cx="1733550" cy="1781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68089"/>
            <a:ext cx="2476500" cy="2419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87339"/>
            <a:ext cx="2047875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820" y="4466472"/>
            <a:ext cx="1514475" cy="2028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257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8743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018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58933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Conclusion of the </a:t>
            </a:r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</a:rPr>
              <a:t>students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 of six </a:t>
            </a:r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</a:rPr>
              <a:t>associated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</a:rPr>
              <a:t>schools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pPr algn="ctr"/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a digital </a:t>
            </a:r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</a:rPr>
              <a:t>map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fr-FR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Sustainable</a:t>
            </a:r>
            <a:r>
              <a:rPr lang="fr-FR" sz="2400" b="1" i="1" dirty="0" smtClean="0">
                <a:solidFill>
                  <a:schemeClr val="accent6">
                    <a:lumMod val="75000"/>
                  </a:schemeClr>
                </a:solidFill>
              </a:rPr>
              <a:t> Energies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in France  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Image 2" descr="carte_synthese_unesco.PN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755576" y="1628800"/>
            <a:ext cx="7488832" cy="3384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134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1382" y="188640"/>
            <a:ext cx="8229600" cy="1143000"/>
          </a:xfrm>
        </p:spPr>
        <p:txBody>
          <a:bodyPr/>
          <a:lstStyle/>
          <a:p>
            <a:r>
              <a:rPr lang="fr-FR" dirty="0" err="1" smtClean="0"/>
              <a:t>My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healthy</a:t>
            </a:r>
            <a:r>
              <a:rPr lang="fr-FR" dirty="0" smtClean="0"/>
              <a:t> </a:t>
            </a:r>
            <a:r>
              <a:rPr lang="fr-FR" dirty="0" err="1" smtClean="0"/>
              <a:t>because</a:t>
            </a:r>
            <a:r>
              <a:rPr lang="fr-FR" dirty="0" smtClean="0"/>
              <a:t> …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15616" y="2780928"/>
            <a:ext cx="622933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EA2E1A"/>
                </a:solidFill>
              </a:rPr>
              <a:t>Security. Wellbeing. Rest. </a:t>
            </a:r>
            <a:endParaRPr lang="en-US" sz="4400" b="1" dirty="0" smtClean="0">
              <a:solidFill>
                <a:srgbClr val="EA2E1A"/>
              </a:solidFill>
            </a:endParaRPr>
          </a:p>
          <a:p>
            <a:r>
              <a:rPr lang="en-US" sz="4400" b="1" dirty="0" smtClean="0">
                <a:solidFill>
                  <a:srgbClr val="EA2E1A"/>
                </a:solidFill>
              </a:rPr>
              <a:t>Relaxation</a:t>
            </a:r>
            <a:r>
              <a:rPr lang="en-US" sz="4400" b="1" dirty="0">
                <a:solidFill>
                  <a:srgbClr val="EA2E1A"/>
                </a:solidFill>
              </a:rPr>
              <a:t>. Recreation</a:t>
            </a:r>
            <a:r>
              <a:rPr lang="en-US" sz="4400" b="1" dirty="0" smtClean="0">
                <a:solidFill>
                  <a:srgbClr val="EA2E1A"/>
                </a:solidFill>
              </a:rPr>
              <a:t>.</a:t>
            </a:r>
          </a:p>
          <a:p>
            <a:r>
              <a:rPr lang="en-US" sz="4400" b="1" dirty="0" smtClean="0">
                <a:solidFill>
                  <a:srgbClr val="EA2E1A"/>
                </a:solidFill>
              </a:rPr>
              <a:t> </a:t>
            </a:r>
            <a:r>
              <a:rPr lang="en-US" sz="4400" b="1" dirty="0">
                <a:solidFill>
                  <a:srgbClr val="EA2E1A"/>
                </a:solidFill>
              </a:rPr>
              <a:t>Studies</a:t>
            </a:r>
            <a:r>
              <a:rPr lang="en-US" sz="4400" b="1" dirty="0" smtClean="0">
                <a:solidFill>
                  <a:srgbClr val="EA2E1A"/>
                </a:solidFill>
              </a:rPr>
              <a:t>. </a:t>
            </a:r>
            <a:r>
              <a:rPr lang="en-US" sz="4400" b="1" dirty="0">
                <a:solidFill>
                  <a:srgbClr val="EA2E1A"/>
                </a:solidFill>
              </a:rPr>
              <a:t>Discovery ......</a:t>
            </a:r>
            <a:endParaRPr lang="fr-FR" sz="4400" b="1" dirty="0">
              <a:solidFill>
                <a:srgbClr val="EA2E1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083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 </a:t>
            </a:r>
            <a:r>
              <a:rPr lang="en-US" dirty="0" smtClean="0"/>
              <a:t>different pupils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839554"/>
            <a:ext cx="3888432" cy="2916324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12976"/>
            <a:ext cx="4004044" cy="300303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rot="20635889">
            <a:off x="95656" y="5589627"/>
            <a:ext cx="4559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Bauhaus 93" pitchFamily="82" charset="0"/>
              </a:rPr>
              <a:t>the last day of school</a:t>
            </a:r>
            <a:endParaRPr lang="fr-FR" sz="3600" b="1" i="1" dirty="0">
              <a:solidFill>
                <a:srgbClr val="FF0000"/>
              </a:solidFill>
              <a:latin typeface="Bauhaus 93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619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8800" dirty="0" smtClean="0"/>
              <a:t>quizz</a:t>
            </a:r>
            <a:endParaRPr lang="fr-FR" sz="8800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2276872"/>
            <a:ext cx="6807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cs typeface="Aharoni" pitchFamily="2" charset="-79"/>
              </a:rPr>
              <a:t> How is made the roof of the new buildings ?</a:t>
            </a:r>
            <a:endParaRPr lang="fr-FR" sz="2800" b="1" i="1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39552" y="3212976"/>
            <a:ext cx="7491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F48C24"/>
                </a:solidFill>
              </a:rPr>
              <a:t>Is our college environmental friendly 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18189" y="4842249"/>
            <a:ext cx="89659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i="1" dirty="0">
                <a:solidFill>
                  <a:schemeClr val="accent2">
                    <a:lumMod val="75000"/>
                  </a:schemeClr>
                </a:solidFill>
                <a:latin typeface="Bauhaus 93" pitchFamily="82" charset="0"/>
                <a:cs typeface="Aharoni" pitchFamily="2" charset="-79"/>
              </a:rPr>
              <a:t>H</a:t>
            </a:r>
            <a:r>
              <a:rPr lang="en-US" sz="3200" b="1" i="1" dirty="0" err="1" smtClean="0">
                <a:solidFill>
                  <a:schemeClr val="accent2">
                    <a:lumMod val="75000"/>
                  </a:schemeClr>
                </a:solidFill>
                <a:latin typeface="Bauhaus 93" pitchFamily="82" charset="0"/>
                <a:cs typeface="Aharoni" pitchFamily="2" charset="-79"/>
              </a:rPr>
              <a:t>ow</a:t>
            </a: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Bauhaus 93" pitchFamily="82" charset="0"/>
                <a:cs typeface="Aharoni" pitchFamily="2" charset="-79"/>
              </a:rPr>
              <a:t> 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Bauhaus 93" pitchFamily="82" charset="0"/>
                <a:cs typeface="Aharoni" pitchFamily="2" charset="-79"/>
              </a:rPr>
              <a:t>many </a:t>
            </a: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Bauhaus 93" pitchFamily="82" charset="0"/>
                <a:cs typeface="Aharoni" pitchFamily="2" charset="-79"/>
              </a:rPr>
              <a:t>kilograms 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Bauhaus 93" pitchFamily="82" charset="0"/>
                <a:cs typeface="Aharoni" pitchFamily="2" charset="-79"/>
              </a:rPr>
              <a:t>of food </a:t>
            </a: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Bauhaus 93" pitchFamily="82" charset="0"/>
                <a:cs typeface="Aharoni" pitchFamily="2" charset="-79"/>
              </a:rPr>
              <a:t> are waste per 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Bauhaus 93" pitchFamily="82" charset="0"/>
                <a:cs typeface="Aharoni" pitchFamily="2" charset="-79"/>
              </a:rPr>
              <a:t>day </a:t>
            </a:r>
            <a:endParaRPr lang="en-US" sz="3200" b="1" i="1" dirty="0" smtClean="0">
              <a:solidFill>
                <a:schemeClr val="accent2">
                  <a:lumMod val="75000"/>
                </a:schemeClr>
              </a:solidFill>
              <a:latin typeface="Bauhaus 93" pitchFamily="82" charset="0"/>
              <a:cs typeface="Aharoni" pitchFamily="2" charset="-79"/>
            </a:endParaRPr>
          </a:p>
          <a:p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Bauhaus 93" pitchFamily="82" charset="0"/>
                <a:cs typeface="Aharoni" pitchFamily="2" charset="-79"/>
              </a:rPr>
              <a:t> in the canteen?</a:t>
            </a:r>
            <a:endParaRPr lang="fr-FR" sz="3200" b="1" i="1" dirty="0">
              <a:solidFill>
                <a:schemeClr val="accent2">
                  <a:lumMod val="75000"/>
                </a:schemeClr>
              </a:solidFill>
              <a:latin typeface="Bauhaus 93" pitchFamily="82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732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D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" y="0"/>
            <a:ext cx="9144000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691680" y="4869160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err="1" smtClean="0">
                <a:solidFill>
                  <a:srgbClr val="FF0000"/>
                </a:solidFill>
                <a:latin typeface="Berlin Sans FB" pitchFamily="34" charset="0"/>
              </a:rPr>
              <a:t>Thank</a:t>
            </a:r>
            <a:r>
              <a:rPr lang="fr-FR" sz="72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fr-FR" sz="7200" dirty="0" err="1" smtClean="0">
                <a:solidFill>
                  <a:srgbClr val="FF0000"/>
                </a:solidFill>
                <a:latin typeface="Berlin Sans FB" pitchFamily="34" charset="0"/>
              </a:rPr>
              <a:t>you</a:t>
            </a:r>
            <a:r>
              <a:rPr lang="fr-FR" sz="7200" dirty="0" smtClean="0">
                <a:solidFill>
                  <a:srgbClr val="FF0000"/>
                </a:solidFill>
                <a:latin typeface="Berlin Sans FB" pitchFamily="34" charset="0"/>
              </a:rPr>
              <a:t>!!!!!!</a:t>
            </a:r>
            <a:endParaRPr lang="fr-FR" sz="7200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12" name="Flèche droite 11"/>
          <p:cNvSpPr/>
          <p:nvPr/>
        </p:nvSpPr>
        <p:spPr>
          <a:xfrm rot="2069884">
            <a:off x="1536831" y="1913048"/>
            <a:ext cx="792088" cy="334602"/>
          </a:xfrm>
          <a:prstGeom prst="rightArrow">
            <a:avLst/>
          </a:prstGeom>
          <a:solidFill>
            <a:srgbClr val="1FE9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FE929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4469" y="1285901"/>
            <a:ext cx="2011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i="1" dirty="0" smtClean="0">
                <a:solidFill>
                  <a:srgbClr val="FF0066"/>
                </a:solidFill>
              </a:rPr>
              <a:t>ANNE-LOU</a:t>
            </a:r>
            <a:endParaRPr lang="fr-FR" sz="3200" b="1" i="1" dirty="0">
              <a:solidFill>
                <a:srgbClr val="FF0066"/>
              </a:solidFill>
            </a:endParaRPr>
          </a:p>
        </p:txBody>
      </p:sp>
      <p:sp>
        <p:nvSpPr>
          <p:cNvPr id="14" name="Flèche droite 13"/>
          <p:cNvSpPr/>
          <p:nvPr/>
        </p:nvSpPr>
        <p:spPr>
          <a:xfrm rot="5085945">
            <a:off x="2876477" y="1778918"/>
            <a:ext cx="829781" cy="29324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354029" y="914230"/>
            <a:ext cx="1506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i="1" dirty="0" smtClean="0">
                <a:solidFill>
                  <a:srgbClr val="892F89"/>
                </a:solidFill>
              </a:rPr>
              <a:t>JEANNE</a:t>
            </a:r>
            <a:endParaRPr lang="fr-FR" sz="3200" b="1" i="1" dirty="0">
              <a:solidFill>
                <a:srgbClr val="892F89"/>
              </a:solidFill>
            </a:endParaRPr>
          </a:p>
        </p:txBody>
      </p:sp>
      <p:sp>
        <p:nvSpPr>
          <p:cNvPr id="16" name="Flèche droite 15"/>
          <p:cNvSpPr/>
          <p:nvPr/>
        </p:nvSpPr>
        <p:spPr>
          <a:xfrm rot="7049101">
            <a:off x="4188781" y="1129979"/>
            <a:ext cx="761445" cy="311845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66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569503" y="404664"/>
            <a:ext cx="1526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36D9EA"/>
                </a:solidFill>
              </a:rPr>
              <a:t>SIRHINE</a:t>
            </a:r>
            <a:endParaRPr lang="fr-FR" sz="3200" dirty="0">
              <a:solidFill>
                <a:srgbClr val="36D9EA"/>
              </a:solidFill>
            </a:endParaRPr>
          </a:p>
        </p:txBody>
      </p:sp>
      <p:sp>
        <p:nvSpPr>
          <p:cNvPr id="18" name="Flèche droite 17"/>
          <p:cNvSpPr/>
          <p:nvPr/>
        </p:nvSpPr>
        <p:spPr>
          <a:xfrm rot="8653329">
            <a:off x="5909605" y="1391382"/>
            <a:ext cx="926850" cy="364971"/>
          </a:xfrm>
          <a:prstGeom prst="rightArrow">
            <a:avLst/>
          </a:prstGeom>
          <a:solidFill>
            <a:srgbClr val="892F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6948264" y="951490"/>
            <a:ext cx="1483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i="1" dirty="0" smtClean="0">
                <a:solidFill>
                  <a:srgbClr val="1FE929"/>
                </a:solidFill>
              </a:rPr>
              <a:t>HELOÏS </a:t>
            </a:r>
            <a:endParaRPr lang="fr-FR" sz="3200" b="1" i="1" dirty="0">
              <a:solidFill>
                <a:srgbClr val="1FE929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092280" y="6021288"/>
            <a:ext cx="2003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00CC"/>
                </a:solidFill>
              </a:rPr>
              <a:t>Miss </a:t>
            </a:r>
            <a:r>
              <a:rPr lang="fr-FR" sz="2400" b="1" i="1" dirty="0">
                <a:solidFill>
                  <a:srgbClr val="0000CC"/>
                </a:solidFill>
              </a:rPr>
              <a:t>N</a:t>
            </a:r>
            <a:r>
              <a:rPr lang="fr-FR" sz="2400" b="1" i="1" dirty="0" smtClean="0">
                <a:solidFill>
                  <a:srgbClr val="0000CC"/>
                </a:solidFill>
              </a:rPr>
              <a:t>icole </a:t>
            </a:r>
            <a:r>
              <a:rPr lang="fr-FR" sz="2400" b="1" i="1" dirty="0" err="1">
                <a:solidFill>
                  <a:srgbClr val="0000CC"/>
                </a:solidFill>
              </a:rPr>
              <a:t>V</a:t>
            </a:r>
            <a:r>
              <a:rPr lang="fr-FR" sz="2400" b="1" i="1" dirty="0" err="1" smtClean="0">
                <a:solidFill>
                  <a:srgbClr val="0000CC"/>
                </a:solidFill>
              </a:rPr>
              <a:t>illet</a:t>
            </a:r>
            <a:r>
              <a:rPr lang="fr-FR" sz="2400" b="1" i="1" dirty="0" smtClean="0">
                <a:solidFill>
                  <a:srgbClr val="0000CC"/>
                </a:solidFill>
              </a:rPr>
              <a:t> </a:t>
            </a:r>
            <a:endParaRPr lang="fr-FR" sz="2400" b="1" i="1" dirty="0">
              <a:solidFill>
                <a:srgbClr val="0000CC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23528" y="630932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This </a:t>
            </a:r>
            <a:r>
              <a:rPr lang="fr-FR" sz="2400" b="1" dirty="0" err="1" smtClean="0">
                <a:solidFill>
                  <a:srgbClr val="FF0000"/>
                </a:solidFill>
              </a:rPr>
              <a:t>project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is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funded</a:t>
            </a:r>
            <a:r>
              <a:rPr lang="fr-FR" sz="2400" b="1" dirty="0" smtClean="0">
                <a:solidFill>
                  <a:srgbClr val="FF0000"/>
                </a:solidFill>
              </a:rPr>
              <a:t> by the </a:t>
            </a:r>
            <a:r>
              <a:rPr lang="fr-FR" sz="2400" b="1" dirty="0" err="1" smtClean="0">
                <a:solidFill>
                  <a:srgbClr val="FF0000"/>
                </a:solidFill>
              </a:rPr>
              <a:t>European</a:t>
            </a:r>
            <a:r>
              <a:rPr lang="fr-FR" sz="2400" b="1" dirty="0" smtClean="0">
                <a:solidFill>
                  <a:srgbClr val="FF0000"/>
                </a:solidFill>
              </a:rPr>
              <a:t> Commission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328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SPACES </a:t>
            </a:r>
            <a:endParaRPr lang="fr-FR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5635"/>
            <a:ext cx="1224136" cy="1073696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19211"/>
            <a:ext cx="1080120" cy="10801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1" y="1599059"/>
            <a:ext cx="2891641" cy="216931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169762" y="2204864"/>
            <a:ext cx="201622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ristina" pitchFamily="66" charset="0"/>
              </a:rPr>
              <a:t>THE NEW BUILDING  !!!!!</a:t>
            </a:r>
            <a:endParaRPr lang="fr-FR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Pristina" pitchFamily="66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93911"/>
            <a:ext cx="3356992" cy="335699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28" y="4005064"/>
            <a:ext cx="3593976" cy="2699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05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Room !!!!!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1158240" cy="115824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6632"/>
            <a:ext cx="1714501" cy="121443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3600400" cy="270480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074" y="3545338"/>
            <a:ext cx="4896544" cy="307258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129074" y="3561168"/>
            <a:ext cx="658950" cy="5512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8" name="Virage 17"/>
          <p:cNvSpPr/>
          <p:nvPr/>
        </p:nvSpPr>
        <p:spPr>
          <a:xfrm>
            <a:off x="4381116" y="2564904"/>
            <a:ext cx="813816" cy="868680"/>
          </a:xfrm>
          <a:prstGeom prst="ben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436097" y="2492287"/>
            <a:ext cx="1512168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2400" b="1" i="1" dirty="0" err="1" smtClean="0">
                <a:solidFill>
                  <a:srgbClr val="FF0000"/>
                </a:solidFill>
                <a:effectLst/>
                <a:latin typeface="Pristina" pitchFamily="66" charset="0"/>
              </a:rPr>
              <a:t>overhead</a:t>
            </a:r>
            <a:r>
              <a:rPr lang="fr-FR" sz="2400" b="1" i="1" dirty="0" smtClean="0">
                <a:solidFill>
                  <a:srgbClr val="FF0000"/>
                </a:solidFill>
                <a:effectLst/>
                <a:latin typeface="Pristina" pitchFamily="66" charset="0"/>
              </a:rPr>
              <a:t> </a:t>
            </a:r>
            <a:r>
              <a:rPr lang="fr-FR" sz="2400" b="1" i="1" dirty="0" err="1" smtClean="0">
                <a:solidFill>
                  <a:srgbClr val="FF0000"/>
                </a:solidFill>
                <a:effectLst/>
                <a:latin typeface="Pristina" pitchFamily="66" charset="0"/>
              </a:rPr>
              <a:t>projector</a:t>
            </a:r>
            <a:endParaRPr lang="fr-FR" sz="2400" b="1" i="1" dirty="0">
              <a:solidFill>
                <a:srgbClr val="FF0000"/>
              </a:solidFill>
              <a:latin typeface="Pristin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72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8000" b="1" i="1" dirty="0" smtClean="0">
                <a:solidFill>
                  <a:srgbClr val="FF0000"/>
                </a:solidFill>
                <a:effectLst/>
                <a:latin typeface="Pristina" pitchFamily="66" charset="0"/>
              </a:rPr>
              <a:t> the </a:t>
            </a:r>
            <a:r>
              <a:rPr lang="fr-FR" sz="8000" b="1" i="1" dirty="0" err="1" smtClean="0">
                <a:solidFill>
                  <a:srgbClr val="FF0000"/>
                </a:solidFill>
                <a:effectLst/>
                <a:latin typeface="Pristina" pitchFamily="66" charset="0"/>
              </a:rPr>
              <a:t>safety</a:t>
            </a:r>
            <a:endParaRPr lang="fr-FR" sz="8000" b="1" i="1" dirty="0">
              <a:solidFill>
                <a:srgbClr val="FF0000"/>
              </a:solidFill>
              <a:latin typeface="Pristina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69121"/>
            <a:ext cx="1296144" cy="1296144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8640"/>
            <a:ext cx="1296144" cy="12961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940" y="3221998"/>
            <a:ext cx="3024336" cy="3501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Connecteur droit avec flèche 8"/>
          <p:cNvCxnSpPr/>
          <p:nvPr/>
        </p:nvCxnSpPr>
        <p:spPr>
          <a:xfrm>
            <a:off x="5042892" y="5453236"/>
            <a:ext cx="9144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915816" y="4797152"/>
            <a:ext cx="1977008" cy="584775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b="1" dirty="0" err="1" smtClean="0">
                <a:solidFill>
                  <a:srgbClr val="FFFF00"/>
                </a:solidFill>
                <a:latin typeface="Pristina" pitchFamily="66" charset="0"/>
              </a:rPr>
              <a:t>Color</a:t>
            </a:r>
            <a:r>
              <a:rPr lang="fr-FR" sz="3200" b="1" dirty="0" smtClean="0">
                <a:solidFill>
                  <a:srgbClr val="FFFF00"/>
                </a:solidFill>
                <a:latin typeface="Pristina" pitchFamily="66" charset="0"/>
              </a:rPr>
              <a:t> band </a:t>
            </a:r>
            <a:endParaRPr lang="fr-FR" b="1" dirty="0">
              <a:solidFill>
                <a:srgbClr val="FFFF00"/>
              </a:solidFill>
              <a:latin typeface="Pristina" pitchFamily="66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50" y="1701276"/>
            <a:ext cx="4084848" cy="25479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045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E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Our school is taking care</a:t>
            </a:r>
            <a:br>
              <a:rPr lang="en-US" smtClean="0"/>
            </a:br>
            <a:r>
              <a:rPr lang="en-US" smtClean="0"/>
              <a:t>of </a:t>
            </a:r>
            <a:r>
              <a:rPr lang="en-US" smtClean="0">
                <a:effectLst/>
              </a:rPr>
              <a:t>desable people </a:t>
            </a:r>
            <a:endParaRPr 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36848"/>
            <a:ext cx="1562100" cy="19050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1562100" cy="1905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0" y="2348880"/>
            <a:ext cx="3665984" cy="2754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74876"/>
            <a:ext cx="3456384" cy="3456384"/>
          </a:xfrm>
          <a:prstGeom prst="rect">
            <a:avLst/>
          </a:prstGeom>
        </p:spPr>
      </p:pic>
      <p:sp>
        <p:nvSpPr>
          <p:cNvPr id="8" name="Flèche droite 7"/>
          <p:cNvSpPr/>
          <p:nvPr/>
        </p:nvSpPr>
        <p:spPr>
          <a:xfrm>
            <a:off x="4499992" y="5787392"/>
            <a:ext cx="1224136" cy="360040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8949" y="5787392"/>
            <a:ext cx="4366901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892F89"/>
                </a:solidFill>
                <a:effectLst/>
                <a:latin typeface="Pristina" pitchFamily="66" charset="0"/>
              </a:rPr>
              <a:t>band for someone with low vision</a:t>
            </a:r>
            <a:endParaRPr lang="fr-FR" sz="3200" b="1" i="1" dirty="0">
              <a:solidFill>
                <a:srgbClr val="892F89"/>
              </a:solidFill>
              <a:latin typeface="Pristin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60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15616" y="260648"/>
            <a:ext cx="6984776" cy="144655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fr-FR" sz="4400" i="1" dirty="0" err="1">
                <a:solidFill>
                  <a:srgbClr val="0000CC"/>
                </a:solidFill>
                <a:latin typeface="Aharoni" pitchFamily="2" charset="-79"/>
                <a:cs typeface="Aharoni" pitchFamily="2" charset="-79"/>
              </a:rPr>
              <a:t>Fresh</a:t>
            </a:r>
            <a:r>
              <a:rPr lang="fr-FR" sz="4400" i="1" dirty="0">
                <a:solidFill>
                  <a:srgbClr val="0000CC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fr-FR" sz="4400" i="1" dirty="0" err="1" smtClean="0">
                <a:solidFill>
                  <a:srgbClr val="0000CC"/>
                </a:solidFill>
                <a:latin typeface="Aharoni" pitchFamily="2" charset="-79"/>
                <a:cs typeface="Aharoni" pitchFamily="2" charset="-79"/>
              </a:rPr>
              <a:t>food</a:t>
            </a:r>
            <a:r>
              <a:rPr lang="fr-FR" sz="4400" i="1" dirty="0" smtClean="0">
                <a:solidFill>
                  <a:srgbClr val="0000CC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r>
              <a:rPr lang="fr-FR" sz="4400" i="1" dirty="0" smtClean="0">
                <a:solidFill>
                  <a:srgbClr val="0000CC"/>
                </a:solidFill>
                <a:latin typeface="Aharoni" pitchFamily="2" charset="-79"/>
                <a:cs typeface="Aharoni" pitchFamily="2" charset="-79"/>
              </a:rPr>
              <a:t>. </a:t>
            </a:r>
            <a:r>
              <a:rPr lang="fr-FR" sz="4400" i="1" dirty="0">
                <a:solidFill>
                  <a:srgbClr val="0000CC"/>
                </a:solidFill>
                <a:latin typeface="Aharoni" pitchFamily="2" charset="-79"/>
                <a:cs typeface="Aharoni" pitchFamily="2" charset="-79"/>
              </a:rPr>
              <a:t>commission </a:t>
            </a:r>
            <a:r>
              <a:rPr lang="fr-FR" sz="4400" i="1" dirty="0" smtClean="0">
                <a:solidFill>
                  <a:srgbClr val="0000CC"/>
                </a:solidFill>
                <a:latin typeface="Aharoni" pitchFamily="2" charset="-79"/>
                <a:cs typeface="Aharoni" pitchFamily="2" charset="-79"/>
              </a:rPr>
              <a:t>self ...</a:t>
            </a:r>
            <a:endParaRPr lang="fr-FR" sz="4400" i="1" dirty="0">
              <a:solidFill>
                <a:srgbClr val="0000CC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Émoticône 1"/>
          <p:cNvSpPr/>
          <p:nvPr/>
        </p:nvSpPr>
        <p:spPr>
          <a:xfrm rot="21001106">
            <a:off x="4461963" y="324906"/>
            <a:ext cx="765453" cy="812971"/>
          </a:xfrm>
          <a:prstGeom prst="smileyFace">
            <a:avLst>
              <a:gd name="adj" fmla="val 4653"/>
            </a:avLst>
          </a:prstGeom>
          <a:solidFill>
            <a:srgbClr val="1FE9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4228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  <a:ln w="57150">
            <a:solidFill>
              <a:srgbClr val="FF0066"/>
            </a:solidFill>
          </a:ln>
        </p:spPr>
        <p:txBody>
          <a:bodyPr/>
          <a:lstStyle/>
          <a:p>
            <a:r>
              <a:rPr lang="fr-FR" dirty="0">
                <a:solidFill>
                  <a:srgbClr val="1FE929"/>
                </a:solidFill>
                <a:latin typeface="Algerian" pitchFamily="82" charset="0"/>
              </a:rPr>
              <a:t>a large self</a:t>
            </a: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22660"/>
            <a:ext cx="1238250" cy="571500"/>
          </a:xfr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2660"/>
            <a:ext cx="1238250" cy="5715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412776"/>
            <a:ext cx="3522446" cy="26462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653136"/>
            <a:ext cx="4464000" cy="1986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ZoneTexte 12"/>
          <p:cNvSpPr txBox="1"/>
          <p:nvPr/>
        </p:nvSpPr>
        <p:spPr>
          <a:xfrm>
            <a:off x="4499992" y="234888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Black" pitchFamily="34" charset="0"/>
              </a:rPr>
              <a:t>the self </a:t>
            </a:r>
            <a:r>
              <a:rPr lang="en-US" sz="2000" b="1" dirty="0" smtClean="0">
                <a:latin typeface="Arial Black" pitchFamily="34" charset="0"/>
              </a:rPr>
              <a:t>welcomes </a:t>
            </a:r>
            <a:r>
              <a:rPr lang="en-US" sz="2000" b="1" dirty="0">
                <a:latin typeface="Arial Black" pitchFamily="34" charset="0"/>
              </a:rPr>
              <a:t>950 </a:t>
            </a:r>
            <a:r>
              <a:rPr lang="en-US" sz="2000" b="1" dirty="0" smtClean="0">
                <a:latin typeface="Arial Black" pitchFamily="34" charset="0"/>
              </a:rPr>
              <a:t>people</a:t>
            </a:r>
          </a:p>
          <a:p>
            <a:r>
              <a:rPr lang="en-US" sz="2000" b="1" dirty="0" smtClean="0">
                <a:latin typeface="Arial Black" pitchFamily="34" charset="0"/>
              </a:rPr>
              <a:t> </a:t>
            </a:r>
            <a:r>
              <a:rPr lang="en-US" sz="2000" b="1" dirty="0">
                <a:latin typeface="Arial Black" pitchFamily="34" charset="0"/>
              </a:rPr>
              <a:t>per day</a:t>
            </a:r>
            <a:endParaRPr lang="fr-FR" sz="2000" b="1" dirty="0">
              <a:latin typeface="Arial Black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3" y="4457016"/>
            <a:ext cx="1524000" cy="12192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399108" y="5992601"/>
            <a:ext cx="3464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err="1">
                <a:solidFill>
                  <a:srgbClr val="1FE929"/>
                </a:solidFill>
                <a:latin typeface="Bauhaus 93" pitchFamily="82" charset="0"/>
              </a:rPr>
              <a:t>balanced</a:t>
            </a:r>
            <a:r>
              <a:rPr lang="fr-FR" sz="3600" b="1" dirty="0">
                <a:solidFill>
                  <a:srgbClr val="1FE929"/>
                </a:solidFill>
                <a:latin typeface="Bauhaus 93" pitchFamily="82" charset="0"/>
              </a:rPr>
              <a:t> </a:t>
            </a:r>
            <a:r>
              <a:rPr lang="fr-FR" sz="3600" b="1" dirty="0" err="1">
                <a:solidFill>
                  <a:srgbClr val="1FE929"/>
                </a:solidFill>
                <a:latin typeface="Bauhaus 93" pitchFamily="82" charset="0"/>
              </a:rPr>
              <a:t>meals</a:t>
            </a:r>
            <a:endParaRPr lang="fr-FR" sz="3600" b="1" dirty="0">
              <a:solidFill>
                <a:srgbClr val="1FE929"/>
              </a:solidFill>
              <a:latin typeface="Bauhaus 93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25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bg1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b="1" dirty="0" smtClean="0">
                <a:latin typeface="Constantia" pitchFamily="18" charset="0"/>
              </a:rPr>
              <a:t>SELF !!!</a:t>
            </a:r>
            <a:endParaRPr lang="fr-FR" b="1" dirty="0">
              <a:latin typeface="Constantia" pitchFamily="18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88640"/>
            <a:ext cx="1307976" cy="1307976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52" y="188640"/>
            <a:ext cx="1296144" cy="12961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8" y="1700807"/>
            <a:ext cx="3954016" cy="29704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509120"/>
            <a:ext cx="4617143" cy="20546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64788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225</Words>
  <Application>Microsoft Office PowerPoint</Application>
  <PresentationFormat>Affichage à l'écran (4:3)</PresentationFormat>
  <Paragraphs>74</Paragraphs>
  <Slides>22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 Going for gold  Mobility 4 in ISC, La Ville du Bois From the16th of october to the 21st of october 2012</vt:lpstr>
      <vt:lpstr>My school is healthy because …</vt:lpstr>
      <vt:lpstr>THE SPACES </vt:lpstr>
      <vt:lpstr>the Room !!!!!</vt:lpstr>
      <vt:lpstr> the safety</vt:lpstr>
      <vt:lpstr>Our school is taking care of desable people </vt:lpstr>
      <vt:lpstr>Diapositive 7</vt:lpstr>
      <vt:lpstr>a large self</vt:lpstr>
      <vt:lpstr>SELF !!!</vt:lpstr>
      <vt:lpstr>the cafeteria</vt:lpstr>
      <vt:lpstr> self commission</vt:lpstr>
      <vt:lpstr>Diapositive 12</vt:lpstr>
      <vt:lpstr>the gymnasium</vt:lpstr>
      <vt:lpstr>Sports </vt:lpstr>
      <vt:lpstr> Environment and ecology </vt:lpstr>
      <vt:lpstr>projects</vt:lpstr>
      <vt:lpstr>    Project about Sustainable Energies with  the UNESCO Associated schools in France          </vt:lpstr>
      <vt:lpstr>Diapositive 18</vt:lpstr>
      <vt:lpstr>Diapositive 19</vt:lpstr>
      <vt:lpstr>accept different pupils</vt:lpstr>
      <vt:lpstr>quizz</vt:lpstr>
      <vt:lpstr>Diapositive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COMEMIUS PROJET</dc:title>
  <dc:creator>laetitia</dc:creator>
  <cp:lastModifiedBy>User</cp:lastModifiedBy>
  <cp:revision>77</cp:revision>
  <dcterms:created xsi:type="dcterms:W3CDTF">2012-10-05T15:34:07Z</dcterms:created>
  <dcterms:modified xsi:type="dcterms:W3CDTF">2013-06-20T23:17:25Z</dcterms:modified>
</cp:coreProperties>
</file>