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8" r:id="rId2"/>
    <p:sldId id="286" r:id="rId3"/>
    <p:sldId id="304" r:id="rId4"/>
    <p:sldId id="303" r:id="rId5"/>
    <p:sldId id="323" r:id="rId6"/>
    <p:sldId id="324" r:id="rId7"/>
    <p:sldId id="326" r:id="rId8"/>
    <p:sldId id="327" r:id="rId9"/>
    <p:sldId id="329" r:id="rId10"/>
    <p:sldId id="295" r:id="rId11"/>
    <p:sldId id="299" r:id="rId12"/>
    <p:sldId id="331" r:id="rId13"/>
    <p:sldId id="349" r:id="rId14"/>
    <p:sldId id="350" r:id="rId15"/>
    <p:sldId id="351" r:id="rId16"/>
    <p:sldId id="379" r:id="rId17"/>
    <p:sldId id="375" r:id="rId18"/>
    <p:sldId id="376" r:id="rId19"/>
    <p:sldId id="374" r:id="rId20"/>
    <p:sldId id="378" r:id="rId21"/>
    <p:sldId id="352" r:id="rId22"/>
    <p:sldId id="377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400" r:id="rId32"/>
    <p:sldId id="398" r:id="rId33"/>
    <p:sldId id="392" r:id="rId34"/>
    <p:sldId id="332" r:id="rId35"/>
    <p:sldId id="333" r:id="rId36"/>
    <p:sldId id="334" r:id="rId37"/>
    <p:sldId id="396" r:id="rId38"/>
    <p:sldId id="290" r:id="rId39"/>
    <p:sldId id="306" r:id="rId40"/>
    <p:sldId id="307" r:id="rId41"/>
    <p:sldId id="308" r:id="rId42"/>
    <p:sldId id="393" r:id="rId43"/>
    <p:sldId id="314" r:id="rId44"/>
    <p:sldId id="321" r:id="rId45"/>
    <p:sldId id="394" r:id="rId46"/>
    <p:sldId id="291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792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6471" autoAdjust="0"/>
  </p:normalViewPr>
  <p:slideViewPr>
    <p:cSldViewPr>
      <p:cViewPr>
        <p:scale>
          <a:sx n="70" d="100"/>
          <a:sy n="70" d="100"/>
        </p:scale>
        <p:origin x="-156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DB56A-E08D-48DB-8471-4918E8B393F5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9C00BF23-4DC1-4E17-B14A-069837783CED}">
      <dgm:prSet phldrT="[Texte]" custT="1"/>
      <dgm:spPr/>
      <dgm:t>
        <a:bodyPr/>
        <a:lstStyle/>
        <a:p>
          <a:r>
            <a:rPr lang="fr-FR" sz="4800" b="1" dirty="0" smtClean="0">
              <a:solidFill>
                <a:srgbClr val="FF0000"/>
              </a:solidFill>
            </a:rPr>
            <a:t>11</a:t>
          </a:r>
          <a:r>
            <a:rPr lang="fr-FR" sz="4800" b="1" dirty="0" smtClean="0"/>
            <a:t> kg per </a:t>
          </a:r>
          <a:r>
            <a:rPr lang="fr-FR" sz="4800" b="1" dirty="0" err="1" smtClean="0"/>
            <a:t>person</a:t>
          </a:r>
          <a:endParaRPr lang="fr-FR" sz="4800" b="1" dirty="0"/>
        </a:p>
      </dgm:t>
    </dgm:pt>
    <dgm:pt modelId="{0D0C23D5-B393-4E21-997E-7757FD803E3E}" type="parTrans" cxnId="{0394EFE2-431D-431D-821B-43FA565BBA42}">
      <dgm:prSet/>
      <dgm:spPr/>
      <dgm:t>
        <a:bodyPr/>
        <a:lstStyle/>
        <a:p>
          <a:endParaRPr lang="fr-FR"/>
        </a:p>
      </dgm:t>
    </dgm:pt>
    <dgm:pt modelId="{FD1D9EB2-BF69-4F6F-B47E-BFB46EB5DB3A}" type="sibTrans" cxnId="{0394EFE2-431D-431D-821B-43FA565BBA42}">
      <dgm:prSet/>
      <dgm:spPr/>
      <dgm:t>
        <a:bodyPr/>
        <a:lstStyle/>
        <a:p>
          <a:endParaRPr lang="fr-FR"/>
        </a:p>
      </dgm:t>
    </dgm:pt>
    <dgm:pt modelId="{C78A6C87-4F60-41AB-BF18-93C216B362EA}">
      <dgm:prSet phldrT="[Texte]" custT="1"/>
      <dgm:spPr/>
      <dgm:t>
        <a:bodyPr/>
        <a:lstStyle/>
        <a:p>
          <a:r>
            <a:rPr lang="fr-FR" sz="4800" b="1" dirty="0" smtClean="0">
              <a:solidFill>
                <a:srgbClr val="FF0000"/>
              </a:solidFill>
            </a:rPr>
            <a:t>23</a:t>
          </a:r>
          <a:r>
            <a:rPr lang="fr-FR" sz="4800" b="1" dirty="0" smtClean="0">
              <a:solidFill>
                <a:schemeClr val="tx1"/>
              </a:solidFill>
            </a:rPr>
            <a:t> kg per </a:t>
          </a:r>
          <a:r>
            <a:rPr lang="fr-FR" sz="4800" b="1" dirty="0" err="1" smtClean="0">
              <a:solidFill>
                <a:schemeClr val="tx1"/>
              </a:solidFill>
            </a:rPr>
            <a:t>person</a:t>
          </a:r>
          <a:endParaRPr lang="fr-FR" sz="4800" b="1" dirty="0">
            <a:solidFill>
              <a:schemeClr val="tx1"/>
            </a:solidFill>
          </a:endParaRPr>
        </a:p>
      </dgm:t>
    </dgm:pt>
    <dgm:pt modelId="{22674379-2F5F-4276-BCD5-E0A4D4069D9A}" type="parTrans" cxnId="{562407F7-2129-47F6-878F-9E8E32B77928}">
      <dgm:prSet/>
      <dgm:spPr/>
      <dgm:t>
        <a:bodyPr/>
        <a:lstStyle/>
        <a:p>
          <a:endParaRPr lang="fr-FR"/>
        </a:p>
      </dgm:t>
    </dgm:pt>
    <dgm:pt modelId="{C20F7BB4-302F-43DC-883A-83BCC424DBA8}" type="sibTrans" cxnId="{562407F7-2129-47F6-878F-9E8E32B77928}">
      <dgm:prSet/>
      <dgm:spPr/>
      <dgm:t>
        <a:bodyPr/>
        <a:lstStyle/>
        <a:p>
          <a:endParaRPr lang="fr-FR"/>
        </a:p>
      </dgm:t>
    </dgm:pt>
    <dgm:pt modelId="{C110277B-B36A-4B24-819A-8CF163AD2744}">
      <dgm:prSet phldrT="[Texte]" custT="1"/>
      <dgm:spPr/>
      <dgm:t>
        <a:bodyPr/>
        <a:lstStyle/>
        <a:p>
          <a:r>
            <a:rPr lang="fr-FR" sz="4800" b="1" dirty="0" smtClean="0">
              <a:solidFill>
                <a:srgbClr val="FF0000"/>
              </a:solidFill>
            </a:rPr>
            <a:t>34</a:t>
          </a:r>
          <a:r>
            <a:rPr lang="fr-FR" sz="4800" b="1" dirty="0" smtClean="0">
              <a:solidFill>
                <a:schemeClr val="tx1"/>
              </a:solidFill>
            </a:rPr>
            <a:t> kg per </a:t>
          </a:r>
          <a:r>
            <a:rPr lang="fr-FR" sz="4800" b="1" dirty="0" err="1" smtClean="0">
              <a:solidFill>
                <a:schemeClr val="tx1"/>
              </a:solidFill>
            </a:rPr>
            <a:t>person</a:t>
          </a:r>
          <a:endParaRPr lang="fr-FR" sz="4800" b="1" dirty="0">
            <a:solidFill>
              <a:schemeClr val="tx1"/>
            </a:solidFill>
          </a:endParaRPr>
        </a:p>
      </dgm:t>
    </dgm:pt>
    <dgm:pt modelId="{1987A33E-0366-41BC-96FC-3E8A7603FC96}" type="parTrans" cxnId="{5764BB52-9B3F-41EC-99E3-AEDDF39E81FE}">
      <dgm:prSet/>
      <dgm:spPr/>
      <dgm:t>
        <a:bodyPr/>
        <a:lstStyle/>
        <a:p>
          <a:endParaRPr lang="fr-FR"/>
        </a:p>
      </dgm:t>
    </dgm:pt>
    <dgm:pt modelId="{B0FFA3BF-299A-4EAA-8AF7-2754AEF82260}" type="sibTrans" cxnId="{5764BB52-9B3F-41EC-99E3-AEDDF39E81FE}">
      <dgm:prSet/>
      <dgm:spPr/>
      <dgm:t>
        <a:bodyPr/>
        <a:lstStyle/>
        <a:p>
          <a:endParaRPr lang="fr-FR"/>
        </a:p>
      </dgm:t>
    </dgm:pt>
    <dgm:pt modelId="{62DA797E-9E22-4B1D-AFF0-37A7FFC3B503}" type="pres">
      <dgm:prSet presAssocID="{BB3DB56A-E08D-48DB-8471-4918E8B393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4C777C-B867-419D-8D3A-978111C9579B}" type="pres">
      <dgm:prSet presAssocID="{9C00BF23-4DC1-4E17-B14A-069837783CED}" presName="Name5" presStyleLbl="vennNode1" presStyleIdx="0" presStyleCnt="3" custLinFactNeighborX="-6153" custLinFactNeighborY="-5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8FAC0-ED32-45EE-A530-AF4F091B5521}" type="pres">
      <dgm:prSet presAssocID="{FD1D9EB2-BF69-4F6F-B47E-BFB46EB5DB3A}" presName="space" presStyleCnt="0"/>
      <dgm:spPr/>
    </dgm:pt>
    <dgm:pt modelId="{F90677C2-7E7E-4C26-B9E1-FFD583D82A56}" type="pres">
      <dgm:prSet presAssocID="{C78A6C87-4F60-41AB-BF18-93C216B362E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F2E6DF-F7E2-480C-88DA-B269978EA2BF}" type="pres">
      <dgm:prSet presAssocID="{C20F7BB4-302F-43DC-883A-83BCC424DBA8}" presName="space" presStyleCnt="0"/>
      <dgm:spPr/>
    </dgm:pt>
    <dgm:pt modelId="{DE5D73E8-987A-4870-8FD7-68A8382C9E6D}" type="pres">
      <dgm:prSet presAssocID="{C110277B-B36A-4B24-819A-8CF163AD274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94EFE2-431D-431D-821B-43FA565BBA42}" srcId="{BB3DB56A-E08D-48DB-8471-4918E8B393F5}" destId="{9C00BF23-4DC1-4E17-B14A-069837783CED}" srcOrd="0" destOrd="0" parTransId="{0D0C23D5-B393-4E21-997E-7757FD803E3E}" sibTransId="{FD1D9EB2-BF69-4F6F-B47E-BFB46EB5DB3A}"/>
    <dgm:cxn modelId="{4BE2A5F0-42A5-4A2E-873B-37AA7904FB0C}" type="presOf" srcId="{C110277B-B36A-4B24-819A-8CF163AD2744}" destId="{DE5D73E8-987A-4870-8FD7-68A8382C9E6D}" srcOrd="0" destOrd="0" presId="urn:microsoft.com/office/officeart/2005/8/layout/venn3"/>
    <dgm:cxn modelId="{D21A8C83-A101-4250-8CA2-80E25D83CCCF}" type="presOf" srcId="{C78A6C87-4F60-41AB-BF18-93C216B362EA}" destId="{F90677C2-7E7E-4C26-B9E1-FFD583D82A56}" srcOrd="0" destOrd="0" presId="urn:microsoft.com/office/officeart/2005/8/layout/venn3"/>
    <dgm:cxn modelId="{562407F7-2129-47F6-878F-9E8E32B77928}" srcId="{BB3DB56A-E08D-48DB-8471-4918E8B393F5}" destId="{C78A6C87-4F60-41AB-BF18-93C216B362EA}" srcOrd="1" destOrd="0" parTransId="{22674379-2F5F-4276-BCD5-E0A4D4069D9A}" sibTransId="{C20F7BB4-302F-43DC-883A-83BCC424DBA8}"/>
    <dgm:cxn modelId="{5764BB52-9B3F-41EC-99E3-AEDDF39E81FE}" srcId="{BB3DB56A-E08D-48DB-8471-4918E8B393F5}" destId="{C110277B-B36A-4B24-819A-8CF163AD2744}" srcOrd="2" destOrd="0" parTransId="{1987A33E-0366-41BC-96FC-3E8A7603FC96}" sibTransId="{B0FFA3BF-299A-4EAA-8AF7-2754AEF82260}"/>
    <dgm:cxn modelId="{35545ECF-1959-4FA2-90A9-A52689767C2E}" type="presOf" srcId="{9C00BF23-4DC1-4E17-B14A-069837783CED}" destId="{774C777C-B867-419D-8D3A-978111C9579B}" srcOrd="0" destOrd="0" presId="urn:microsoft.com/office/officeart/2005/8/layout/venn3"/>
    <dgm:cxn modelId="{DF9DE5B6-76CC-4C99-8A75-64492368E75B}" type="presOf" srcId="{BB3DB56A-E08D-48DB-8471-4918E8B393F5}" destId="{62DA797E-9E22-4B1D-AFF0-37A7FFC3B503}" srcOrd="0" destOrd="0" presId="urn:microsoft.com/office/officeart/2005/8/layout/venn3"/>
    <dgm:cxn modelId="{54FE145C-1650-4859-B8A9-4BC85BC3D041}" type="presParOf" srcId="{62DA797E-9E22-4B1D-AFF0-37A7FFC3B503}" destId="{774C777C-B867-419D-8D3A-978111C9579B}" srcOrd="0" destOrd="0" presId="urn:microsoft.com/office/officeart/2005/8/layout/venn3"/>
    <dgm:cxn modelId="{6BEB6B5D-3BE7-4AFC-9471-CB4611BE566F}" type="presParOf" srcId="{62DA797E-9E22-4B1D-AFF0-37A7FFC3B503}" destId="{A2A8FAC0-ED32-45EE-A530-AF4F091B5521}" srcOrd="1" destOrd="0" presId="urn:microsoft.com/office/officeart/2005/8/layout/venn3"/>
    <dgm:cxn modelId="{D1B423D0-855C-48B3-AFCE-3F58B5CC34F2}" type="presParOf" srcId="{62DA797E-9E22-4B1D-AFF0-37A7FFC3B503}" destId="{F90677C2-7E7E-4C26-B9E1-FFD583D82A56}" srcOrd="2" destOrd="0" presId="urn:microsoft.com/office/officeart/2005/8/layout/venn3"/>
    <dgm:cxn modelId="{937BCE62-0C7D-4EC6-8514-008B082BAC7A}" type="presParOf" srcId="{62DA797E-9E22-4B1D-AFF0-37A7FFC3B503}" destId="{B8F2E6DF-F7E2-480C-88DA-B269978EA2BF}" srcOrd="3" destOrd="0" presId="urn:microsoft.com/office/officeart/2005/8/layout/venn3"/>
    <dgm:cxn modelId="{7E0D0D30-A639-45AB-B75E-311DF76C4EC1}" type="presParOf" srcId="{62DA797E-9E22-4B1D-AFF0-37A7FFC3B503}" destId="{DE5D73E8-987A-4870-8FD7-68A8382C9E6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D582-ED75-4579-917B-21BD517E434C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0112-FF53-40A6-A998-EF034F3D68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3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6D4A-F7A2-40D8-B66F-F26EBD73E8AF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8469-5B98-4A57-849B-553397B261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1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8469-5B98-4A57-849B-553397B261F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D18F-318B-48A3-A15C-21DE81566FFD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2165-8E74-410D-9C04-F19E8183D5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E012-105D-4C72-A2FA-10FCBBEB6F96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7211-8687-4FE9-A2B7-56B2E4AB43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7E14-C557-4E61-81B5-0A297CDE637F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C3DF-398A-4C0F-91B3-2325F2A571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FB57-14FC-4416-A6D1-26C7B3A90A52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4C09-DAB9-4263-960C-F7474C4877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571-9C69-4B0D-874C-D0DFCB01280A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9E63-BBD2-406B-9C40-9BAE7BB91A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AF9A-C187-43C1-AEF3-34007C7E9ADB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2C0E-B102-4F7E-A8AD-1B5EBEDCA3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7406-2FF0-4BAC-A427-1F87EA1D6BCB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7A52-17A3-4A30-9385-02F0BDE197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B526-92F1-4089-A69D-50C37DACBE68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9BF-9DBD-47B0-93C3-B4F7971525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F593-30AB-4571-B920-C216C25231AB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8D2A-2E5F-4B5B-AFCF-9F5CAA174B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D211-AD06-4690-944C-DBAC355260AE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9CB1-5457-4383-AFEC-FAEC077DA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C8DA-94AD-4E0A-9A85-3C2E6BCA52AE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06E8-8034-48AA-BC39-3D6B95543C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19DC0-AE51-4F65-AC13-705D4AB526D3}" type="datetime1">
              <a:rPr lang="fr-FR" smtClean="0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D852F-F63D-484D-AE74-91F914F62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http://www.destinationlemonde.com/images/drapeaux/franc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ly-only.gobages.net/2006/08/04/la-corse-et-ses-truites-macrostigma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http://www.destinationlemonde.com/images/drapeaux/franc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41277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solidFill>
                  <a:schemeClr val="tx2"/>
                </a:solidFill>
              </a:rPr>
              <a:t>Comenius </a:t>
            </a:r>
            <a:r>
              <a:rPr lang="fr-FR" sz="1900" b="1" dirty="0" err="1" smtClean="0">
                <a:solidFill>
                  <a:schemeClr val="tx2"/>
                </a:solidFill>
              </a:rPr>
              <a:t>project</a:t>
            </a:r>
            <a:r>
              <a:rPr lang="fr-FR" sz="1900" b="1" dirty="0" smtClean="0">
                <a:solidFill>
                  <a:schemeClr val="tx2"/>
                </a:solidFill>
              </a:rPr>
              <a:t>: </a:t>
            </a:r>
            <a:r>
              <a:rPr lang="fr-FR" sz="1900" b="1" i="1" dirty="0" err="1" smtClean="0">
                <a:solidFill>
                  <a:schemeClr val="tx2"/>
                </a:solidFill>
              </a:rPr>
              <a:t>Tunrning</a:t>
            </a:r>
            <a:r>
              <a:rPr lang="fr-FR" sz="1900" b="1" i="1" dirty="0" smtClean="0">
                <a:solidFill>
                  <a:schemeClr val="tx2"/>
                </a:solidFill>
              </a:rPr>
              <a:t> </a:t>
            </a:r>
            <a:r>
              <a:rPr lang="fr-FR" sz="1900" b="1" i="1" dirty="0" err="1" smtClean="0">
                <a:solidFill>
                  <a:schemeClr val="tx2"/>
                </a:solidFill>
              </a:rPr>
              <a:t>Ideas</a:t>
            </a:r>
            <a:r>
              <a:rPr lang="fr-FR" sz="1900" b="1" i="1" dirty="0" smtClean="0">
                <a:solidFill>
                  <a:schemeClr val="tx2"/>
                </a:solidFill>
              </a:rPr>
              <a:t> </a:t>
            </a:r>
            <a:r>
              <a:rPr lang="fr-FR" sz="1900" b="1" i="1" dirty="0" err="1" smtClean="0">
                <a:solidFill>
                  <a:schemeClr val="tx2"/>
                </a:solidFill>
              </a:rPr>
              <a:t>Into</a:t>
            </a:r>
            <a:r>
              <a:rPr lang="fr-FR" sz="1900" b="1" i="1" dirty="0" smtClean="0">
                <a:solidFill>
                  <a:schemeClr val="tx2"/>
                </a:solidFill>
              </a:rPr>
              <a:t> Actions </a:t>
            </a:r>
            <a:r>
              <a:rPr lang="fr-FR" sz="1900" b="1" dirty="0" smtClean="0">
                <a:solidFill>
                  <a:schemeClr val="tx2"/>
                </a:solidFill>
              </a:rPr>
              <a:t>(2013-2015)</a:t>
            </a:r>
          </a:p>
          <a:p>
            <a:pPr algn="ctr"/>
            <a:r>
              <a:rPr lang="fr-FR" sz="1900" b="1" dirty="0" err="1" smtClean="0">
                <a:solidFill>
                  <a:schemeClr val="tx2"/>
                </a:solidFill>
              </a:rPr>
              <a:t>Mobility</a:t>
            </a:r>
            <a:r>
              <a:rPr lang="fr-FR" sz="1900" b="1" dirty="0" smtClean="0">
                <a:solidFill>
                  <a:schemeClr val="tx2"/>
                </a:solidFill>
              </a:rPr>
              <a:t> 3- Project meeting : </a:t>
            </a:r>
            <a:r>
              <a:rPr lang="fr-FR" sz="1900" b="1" dirty="0" err="1" smtClean="0">
                <a:solidFill>
                  <a:schemeClr val="tx2"/>
                </a:solidFill>
              </a:rPr>
              <a:t>Aracena</a:t>
            </a:r>
            <a:r>
              <a:rPr lang="fr-FR" sz="1900" b="1" dirty="0" smtClean="0">
                <a:solidFill>
                  <a:schemeClr val="tx2"/>
                </a:solidFill>
              </a:rPr>
              <a:t> - Spain – </a:t>
            </a:r>
            <a:r>
              <a:rPr lang="fr-FR" sz="1900" b="1" dirty="0" err="1" smtClean="0">
                <a:solidFill>
                  <a:schemeClr val="tx2"/>
                </a:solidFill>
              </a:rPr>
              <a:t>From</a:t>
            </a:r>
            <a:r>
              <a:rPr lang="fr-FR" sz="1900" b="1" dirty="0" smtClean="0">
                <a:solidFill>
                  <a:schemeClr val="tx2"/>
                </a:solidFill>
              </a:rPr>
              <a:t> 12th to 18th May 2014 </a:t>
            </a:r>
            <a:endParaRPr lang="fr-FR" sz="19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User\Desktop\Logo\logo anglai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260648"/>
            <a:ext cx="1633339" cy="529732"/>
          </a:xfrm>
          <a:prstGeom prst="rect">
            <a:avLst/>
          </a:prstGeom>
          <a:noFill/>
        </p:spPr>
      </p:pic>
      <p:pic>
        <p:nvPicPr>
          <p:cNvPr id="1028" name="Picture 4" descr="C:\Users\User\Desktop\Logo\logoIs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747713" cy="700087"/>
          </a:xfrm>
          <a:prstGeom prst="rect">
            <a:avLst/>
          </a:prstGeom>
          <a:noFill/>
        </p:spPr>
      </p:pic>
      <p:pic>
        <p:nvPicPr>
          <p:cNvPr id="1029" name="Picture 5" descr="C:\Users\User\Desktop\Logo\Unesco_Schou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60648"/>
            <a:ext cx="1083767" cy="755192"/>
          </a:xfrm>
          <a:prstGeom prst="rect">
            <a:avLst/>
          </a:prstGeom>
          <a:noFill/>
        </p:spPr>
      </p:pic>
      <p:pic>
        <p:nvPicPr>
          <p:cNvPr id="46082" name="Picture 2" descr="https://lh4.googleusercontent.com/--xapZbZ2ldE/UjoS1ikuRKI/AAAAAAAAFis/IlUF2hQEZbY/w480-h355-no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3559831" cy="263279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9512" y="501317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IES San </a:t>
            </a:r>
            <a:r>
              <a:rPr lang="fr-FR" b="1" i="1" dirty="0" err="1" smtClean="0">
                <a:solidFill>
                  <a:schemeClr val="tx2"/>
                </a:solidFill>
              </a:rPr>
              <a:t>Blas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– </a:t>
            </a:r>
            <a:r>
              <a:rPr lang="fr-FR" b="1" dirty="0" err="1" smtClean="0">
                <a:solidFill>
                  <a:schemeClr val="tx2"/>
                </a:solidFill>
              </a:rPr>
              <a:t>Aracena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32040" y="49411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ISC </a:t>
            </a:r>
            <a:r>
              <a:rPr lang="fr-FR" b="1" dirty="0" smtClean="0">
                <a:solidFill>
                  <a:schemeClr val="tx2"/>
                </a:solidFill>
              </a:rPr>
              <a:t>– La Ville du Bois</a:t>
            </a:r>
          </a:p>
        </p:txBody>
      </p:sp>
      <p:pic>
        <p:nvPicPr>
          <p:cNvPr id="17" name="Picture 7" descr="Le drapeau français - Drapeau france"/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685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3.gstatic.com/images?q=tbn:ANd9GcTNo3r4U5x7j__IIjzcyNsZl4srGWFpmVoLMXtTWXHKMqlSWq39e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786016" cy="477614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0" y="5805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PRESENTATION OF THE FRENCH DELEGATION</a:t>
            </a:r>
          </a:p>
          <a:p>
            <a:pPr algn="ctr"/>
            <a:r>
              <a:rPr lang="fr-FR" sz="2800" b="1" i="1" smtClean="0">
                <a:solidFill>
                  <a:schemeClr val="tx2"/>
                </a:solidFill>
              </a:rPr>
              <a:t>ISC - </a:t>
            </a:r>
            <a:r>
              <a:rPr lang="fr-FR" sz="2800" b="1" i="1" dirty="0" err="1" smtClean="0">
                <a:solidFill>
                  <a:schemeClr val="tx2"/>
                </a:solidFill>
              </a:rPr>
              <a:t>Students</a:t>
            </a:r>
            <a:endParaRPr lang="fr-FR" sz="2800" b="1" i="1" dirty="0" smtClean="0">
              <a:solidFill>
                <a:schemeClr val="tx2"/>
              </a:solidFill>
            </a:endParaRPr>
          </a:p>
        </p:txBody>
      </p:sp>
      <p:pic>
        <p:nvPicPr>
          <p:cNvPr id="16" name="Picture 2" descr="C:\Users\User\Desktop\Logo\comenius 20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548" y="113094"/>
            <a:ext cx="1101523" cy="1155666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506" y="2204864"/>
            <a:ext cx="43369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" descr="paris monuments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9912" y="1052737"/>
            <a:ext cx="597244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33337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Our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school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ISC,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near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the capital Paris</a:t>
            </a:r>
            <a:endParaRPr lang="fr-FR" sz="3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visit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, IES San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Blas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near</a:t>
            </a: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Sevilla, the capital-city of </a:t>
            </a:r>
            <a:r>
              <a:rPr lang="fr-FR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Andalousia</a:t>
            </a:r>
            <a:endParaRPr lang="fr-FR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Espace réservé du contenu 5" descr="750px-Flag_of_Andalucía_svg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1987115" cy="1324743"/>
          </a:xfrm>
        </p:spPr>
      </p:pic>
      <p:pic>
        <p:nvPicPr>
          <p:cNvPr id="8" name="Image 7" descr="catedral1_jpg_15509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085184"/>
            <a:ext cx="3720413" cy="1512168"/>
          </a:xfrm>
          <a:prstGeom prst="rect">
            <a:avLst/>
          </a:prstGeom>
        </p:spPr>
      </p:pic>
      <p:pic>
        <p:nvPicPr>
          <p:cNvPr id="13" name="Image 12" descr="giralda_jpg_369272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1087" y="5085184"/>
            <a:ext cx="3712913" cy="1512168"/>
          </a:xfrm>
          <a:prstGeom prst="rect">
            <a:avLst/>
          </a:prstGeom>
        </p:spPr>
      </p:pic>
      <p:pic>
        <p:nvPicPr>
          <p:cNvPr id="16" name="Image 15" descr="plazaespana_jpg_15509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501008"/>
            <a:ext cx="3240360" cy="1317049"/>
          </a:xfrm>
          <a:prstGeom prst="rect">
            <a:avLst/>
          </a:prstGeom>
        </p:spPr>
      </p:pic>
      <p:pic>
        <p:nvPicPr>
          <p:cNvPr id="19" name="Image 18" descr="alcaz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5085184"/>
            <a:ext cx="3712913" cy="1512168"/>
          </a:xfrm>
          <a:prstGeom prst="rect">
            <a:avLst/>
          </a:prstGeom>
        </p:spPr>
      </p:pic>
      <p:pic>
        <p:nvPicPr>
          <p:cNvPr id="24" name="Image 23" descr="place d'espagn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296" y="3501008"/>
            <a:ext cx="1907704" cy="133296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156176" y="472514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Plaza</a:t>
            </a:r>
            <a:r>
              <a:rPr lang="fr-FR" sz="1600" b="1" dirty="0" smtClean="0"/>
              <a:t> de España</a:t>
            </a:r>
            <a:endParaRPr lang="fr-FR" sz="1600" b="1" dirty="0"/>
          </a:p>
        </p:txBody>
      </p:sp>
      <p:pic>
        <p:nvPicPr>
          <p:cNvPr id="28" name="Image 27" descr="tour de l'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1196752"/>
            <a:ext cx="5238750" cy="2133600"/>
          </a:xfrm>
          <a:prstGeom prst="rect">
            <a:avLst/>
          </a:prstGeom>
        </p:spPr>
      </p:pic>
      <p:pic>
        <p:nvPicPr>
          <p:cNvPr id="23" name="Image 22" descr="flamenc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429000"/>
            <a:ext cx="3600400" cy="14663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956376" y="1844824"/>
            <a:ext cx="100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Torre </a:t>
            </a:r>
            <a:r>
              <a:rPr lang="fr-FR" sz="1600" b="1" dirty="0" err="1" smtClean="0"/>
              <a:t>del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Oro</a:t>
            </a:r>
            <a:endParaRPr lang="fr-FR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1259632" y="651944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Catedral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96336" y="6519446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Giralda</a:t>
            </a:r>
            <a:endParaRPr lang="fr-FR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4788024" y="6519446"/>
            <a:ext cx="1396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Real </a:t>
            </a:r>
            <a:r>
              <a:rPr lang="fr-FR" sz="1600" b="1" dirty="0" err="1" smtClean="0"/>
              <a:t>Alcàzar</a:t>
            </a:r>
            <a:endParaRPr lang="fr-FR" sz="1600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fr-FR" sz="4000" b="1" i="1" dirty="0" smtClean="0">
                <a:solidFill>
                  <a:schemeClr val="tx2"/>
                </a:solidFill>
              </a:rPr>
              <a:t>IV- All </a:t>
            </a:r>
            <a:r>
              <a:rPr lang="fr-FR" sz="4000" b="1" i="1" dirty="0" err="1" smtClean="0">
                <a:solidFill>
                  <a:schemeClr val="tx2"/>
                </a:solidFill>
              </a:rPr>
              <a:t>you</a:t>
            </a:r>
            <a:r>
              <a:rPr lang="fr-FR" sz="4000" b="1" i="1" dirty="0" smtClean="0">
                <a:solidFill>
                  <a:schemeClr val="tx2"/>
                </a:solidFill>
              </a:rPr>
              <a:t> </a:t>
            </a:r>
            <a:r>
              <a:rPr lang="fr-FR" sz="4000" b="1" i="1" dirty="0" err="1" smtClean="0">
                <a:solidFill>
                  <a:schemeClr val="tx2"/>
                </a:solidFill>
              </a:rPr>
              <a:t>want</a:t>
            </a:r>
            <a:r>
              <a:rPr lang="fr-FR" sz="4000" b="1" i="1" dirty="0" smtClean="0">
                <a:solidFill>
                  <a:schemeClr val="tx2"/>
                </a:solidFill>
              </a:rPr>
              <a:t> to know about </a:t>
            </a:r>
          </a:p>
          <a:p>
            <a:pPr algn="ctr">
              <a:buNone/>
            </a:pPr>
            <a:r>
              <a:rPr lang="fr-FR" sz="4000" b="1" i="1" dirty="0" smtClean="0">
                <a:solidFill>
                  <a:schemeClr val="tx2"/>
                </a:solidFill>
              </a:rPr>
              <a:t>and </a:t>
            </a:r>
            <a:r>
              <a:rPr lang="fr-FR" sz="4000" b="1" i="1" dirty="0" err="1" smtClean="0">
                <a:solidFill>
                  <a:schemeClr val="tx2"/>
                </a:solidFill>
              </a:rPr>
              <a:t>never</a:t>
            </a:r>
            <a:r>
              <a:rPr lang="fr-FR" sz="4000" b="1" i="1" dirty="0" smtClean="0">
                <a:solidFill>
                  <a:schemeClr val="tx2"/>
                </a:solidFill>
              </a:rPr>
              <a:t> </a:t>
            </a:r>
            <a:r>
              <a:rPr lang="fr-FR" sz="4000" b="1" i="1" dirty="0" err="1" smtClean="0">
                <a:solidFill>
                  <a:schemeClr val="tx2"/>
                </a:solidFill>
              </a:rPr>
              <a:t>dare</a:t>
            </a:r>
            <a:r>
              <a:rPr lang="fr-FR" sz="4000" b="1" i="1" dirty="0" smtClean="0">
                <a:solidFill>
                  <a:schemeClr val="tx2"/>
                </a:solidFill>
              </a:rPr>
              <a:t> to </a:t>
            </a:r>
            <a:r>
              <a:rPr lang="fr-FR" sz="4000" b="1" i="1" dirty="0" err="1" smtClean="0">
                <a:solidFill>
                  <a:schemeClr val="tx2"/>
                </a:solidFill>
              </a:rPr>
              <a:t>ask</a:t>
            </a:r>
            <a:r>
              <a:rPr lang="fr-FR" sz="4000" b="1" i="1" dirty="0" smtClean="0">
                <a:solidFill>
                  <a:schemeClr val="tx2"/>
                </a:solidFill>
              </a:rPr>
              <a:t> !!!</a:t>
            </a:r>
          </a:p>
          <a:p>
            <a:pPr algn="ctr">
              <a:buNone/>
            </a:pPr>
            <a:endParaRPr lang="fr-FR" sz="2000" b="1" i="1" dirty="0" smtClean="0">
              <a:solidFill>
                <a:schemeClr val="tx2"/>
              </a:solidFill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fr-FR" sz="3600" b="1" i="1" dirty="0" smtClean="0"/>
              <a:t>Tour de France of </a:t>
            </a:r>
            <a:r>
              <a:rPr lang="fr-FR" sz="3600" b="1" i="1" dirty="0" err="1" smtClean="0"/>
              <a:t>famous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Pork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recipes</a:t>
            </a:r>
            <a:endParaRPr lang="fr-FR" sz="3600" b="1" i="1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fr-FR" sz="3600" b="1" i="1" dirty="0" err="1" smtClean="0"/>
              <a:t>Pig</a:t>
            </a:r>
            <a:r>
              <a:rPr lang="fr-FR" sz="3600" b="1" i="1" dirty="0" smtClean="0"/>
              <a:t> in the French culture and </a:t>
            </a:r>
            <a:r>
              <a:rPr lang="fr-FR" sz="3600" b="1" i="1" dirty="0" err="1" smtClean="0"/>
              <a:t>language</a:t>
            </a:r>
            <a:endParaRPr lang="fr-FR" sz="3600" b="1" i="1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fr-FR" sz="3600" b="1" i="1" dirty="0" smtClean="0"/>
              <a:t>Main figures about  the </a:t>
            </a:r>
            <a:r>
              <a:rPr lang="fr-FR" sz="3600" b="1" i="1" dirty="0" err="1" smtClean="0"/>
              <a:t>Pork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industry</a:t>
            </a:r>
            <a:endParaRPr lang="fr-FR" sz="3600" b="1" i="1" dirty="0"/>
          </a:p>
        </p:txBody>
      </p:sp>
      <p:pic>
        <p:nvPicPr>
          <p:cNvPr id="1026" name="Picture 2" descr="E:\COMENIUS\MOBILITE SPAIN MAY 2014\dessin cochon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913284" cy="913284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1357298"/>
            <a:ext cx="7459762" cy="387190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fr-FR" sz="4000" b="1" dirty="0" err="1" smtClean="0">
                <a:solidFill>
                  <a:schemeClr val="tx2"/>
                </a:solidFill>
              </a:rPr>
              <a:t>Pork</a:t>
            </a:r>
            <a:r>
              <a:rPr lang="fr-FR" sz="4000" b="1" dirty="0" smtClean="0">
                <a:solidFill>
                  <a:schemeClr val="tx2"/>
                </a:solidFill>
              </a:rPr>
              <a:t> has a </a:t>
            </a:r>
            <a:r>
              <a:rPr lang="fr-FR" sz="4000" b="1" dirty="0" err="1" smtClean="0">
                <a:solidFill>
                  <a:schemeClr val="tx2"/>
                </a:solidFill>
              </a:rPr>
              <a:t>very</a:t>
            </a:r>
            <a:r>
              <a:rPr lang="fr-FR" sz="4000" b="1" dirty="0" smtClean="0">
                <a:solidFill>
                  <a:schemeClr val="tx2"/>
                </a:solidFill>
              </a:rPr>
              <a:t> important part in French </a:t>
            </a:r>
            <a:r>
              <a:rPr lang="fr-FR" sz="4000" b="1" dirty="0" err="1" smtClean="0">
                <a:solidFill>
                  <a:schemeClr val="tx2"/>
                </a:solidFill>
              </a:rPr>
              <a:t>food</a:t>
            </a:r>
            <a:r>
              <a:rPr lang="fr-FR" sz="4000" b="1" dirty="0" smtClean="0">
                <a:solidFill>
                  <a:schemeClr val="tx2"/>
                </a:solidFill>
              </a:rPr>
              <a:t> : </a:t>
            </a:r>
          </a:p>
          <a:p>
            <a:pPr marL="742950" indent="-742950"/>
            <a:r>
              <a:rPr lang="en-GB" sz="4000" b="1" dirty="0" smtClean="0">
                <a:solidFill>
                  <a:schemeClr val="tx2"/>
                </a:solidFill>
              </a:rPr>
              <a:t>each</a:t>
            </a:r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smtClean="0">
                <a:solidFill>
                  <a:schemeClr val="tx2"/>
                </a:solidFill>
              </a:rPr>
              <a:t>region</a:t>
            </a:r>
            <a:r>
              <a:rPr lang="fr-FR" sz="4000" b="1" dirty="0" smtClean="0">
                <a:solidFill>
                  <a:srgbClr val="FF0000"/>
                </a:solidFill>
              </a:rPr>
              <a:t> has </a:t>
            </a:r>
            <a:r>
              <a:rPr lang="en-GB" sz="4000" b="1" dirty="0" smtClean="0">
                <a:solidFill>
                  <a:schemeClr val="tx2"/>
                </a:solidFill>
              </a:rPr>
              <a:t>specialities</a:t>
            </a:r>
            <a:r>
              <a:rPr lang="fr-FR" sz="4000" b="1" dirty="0" smtClean="0">
                <a:solidFill>
                  <a:schemeClr val="tx2"/>
                </a:solidFill>
              </a:rPr>
              <a:t>… </a:t>
            </a:r>
          </a:p>
          <a:p>
            <a:pPr marL="742950" indent="-742950"/>
            <a:r>
              <a:rPr lang="en-GB" sz="4000" b="1" dirty="0" smtClean="0">
                <a:solidFill>
                  <a:schemeClr val="tx2"/>
                </a:solidFill>
              </a:rPr>
              <a:t>Some</a:t>
            </a:r>
            <a:r>
              <a:rPr lang="fr-FR" sz="4000" b="1" dirty="0" smtClean="0">
                <a:solidFill>
                  <a:schemeClr val="tx2"/>
                </a:solidFill>
              </a:rPr>
              <a:t> are </a:t>
            </a:r>
            <a:r>
              <a:rPr lang="en-GB" sz="4000" b="1" dirty="0" smtClean="0">
                <a:solidFill>
                  <a:schemeClr val="tx2"/>
                </a:solidFill>
              </a:rPr>
              <a:t>very</a:t>
            </a:r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smtClean="0">
                <a:solidFill>
                  <a:schemeClr val="tx2"/>
                </a:solidFill>
              </a:rPr>
              <a:t>original </a:t>
            </a:r>
            <a:r>
              <a:rPr lang="fr-FR" sz="4000" b="1" dirty="0" smtClean="0">
                <a:solidFill>
                  <a:schemeClr val="tx2"/>
                </a:solidFill>
              </a:rPr>
              <a:t>! </a:t>
            </a:r>
          </a:p>
          <a:p>
            <a:endParaRPr lang="fr-FR" sz="4800" dirty="0"/>
          </a:p>
        </p:txBody>
      </p:sp>
      <p:sp>
        <p:nvSpPr>
          <p:cNvPr id="5" name="Émoticône 4"/>
          <p:cNvSpPr/>
          <p:nvPr/>
        </p:nvSpPr>
        <p:spPr>
          <a:xfrm>
            <a:off x="5940152" y="4437112"/>
            <a:ext cx="792088" cy="72008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solidFill>
                  <a:schemeClr val="tx2"/>
                </a:solidFill>
              </a:rPr>
              <a:t>Map</a:t>
            </a:r>
            <a:r>
              <a:rPr lang="fr-FR" sz="3600" b="1" i="1" dirty="0" smtClean="0">
                <a:solidFill>
                  <a:schemeClr val="tx2"/>
                </a:solidFill>
              </a:rPr>
              <a:t> of France and </a:t>
            </a:r>
            <a:r>
              <a:rPr lang="en-GB" sz="3600" b="1" i="1" dirty="0" smtClean="0">
                <a:solidFill>
                  <a:schemeClr val="tx2"/>
                </a:solidFill>
              </a:rPr>
              <a:t>specialities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en-GB" sz="3600" b="1" i="1" dirty="0" smtClean="0">
                <a:solidFill>
                  <a:schemeClr val="tx2"/>
                </a:solidFill>
              </a:rPr>
              <a:t>examples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 descr="carte de Fran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468" y="1775556"/>
            <a:ext cx="4561048" cy="4525963"/>
          </a:xfrm>
          <a:ln>
            <a:solidFill>
              <a:schemeClr val="tx1"/>
            </a:solidFill>
          </a:ln>
        </p:spPr>
      </p:pic>
      <p:cxnSp>
        <p:nvCxnSpPr>
          <p:cNvPr id="8" name="Connecteur droit avec flèche 7"/>
          <p:cNvCxnSpPr>
            <a:stCxn id="12" idx="4"/>
            <a:endCxn id="37" idx="3"/>
          </p:cNvCxnSpPr>
          <p:nvPr/>
        </p:nvCxnSpPr>
        <p:spPr>
          <a:xfrm flipH="1" flipV="1">
            <a:off x="6972137" y="5885292"/>
            <a:ext cx="246444" cy="2242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7452320" y="5517232"/>
            <a:ext cx="1691680" cy="1073280"/>
          </a:xfrm>
          <a:prstGeom prst="wedgeRoundRectCallout">
            <a:avLst>
              <a:gd name="adj1" fmla="val -63817"/>
              <a:gd name="adj2" fmla="val 5186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In Corse :</a:t>
            </a:r>
          </a:p>
          <a:p>
            <a:pPr algn="ctr"/>
            <a:r>
              <a:rPr lang="fr-FR" dirty="0" smtClean="0"/>
              <a:t>« </a:t>
            </a:r>
            <a:r>
              <a:rPr lang="fr-FR" dirty="0" err="1" smtClean="0"/>
              <a:t>Figatellu</a:t>
            </a:r>
            <a:r>
              <a:rPr lang="fr-FR" dirty="0" smtClean="0"/>
              <a:t> </a:t>
            </a:r>
            <a:r>
              <a:rPr lang="fr-FR" smtClean="0"/>
              <a:t>sausage».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0" y="2428868"/>
            <a:ext cx="2000264" cy="857256"/>
          </a:xfrm>
          <a:prstGeom prst="wedgeRoundRectCallout">
            <a:avLst>
              <a:gd name="adj1" fmla="val 55833"/>
              <a:gd name="adj2" fmla="val -15277"/>
              <a:gd name="adj3" fmla="val 16667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Ile de France : « Paris Ham».</a:t>
            </a:r>
          </a:p>
        </p:txBody>
      </p:sp>
      <p:cxnSp>
        <p:nvCxnSpPr>
          <p:cNvPr id="30" name="Connecteur droit avec flèche 29"/>
          <p:cNvCxnSpPr>
            <a:stCxn id="59" idx="4"/>
            <a:endCxn id="34" idx="3"/>
          </p:cNvCxnSpPr>
          <p:nvPr/>
        </p:nvCxnSpPr>
        <p:spPr>
          <a:xfrm flipH="1" flipV="1">
            <a:off x="6279077" y="3836981"/>
            <a:ext cx="761571" cy="2626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35" idx="1"/>
          </p:cNvCxnSpPr>
          <p:nvPr/>
        </p:nvCxnSpPr>
        <p:spPr>
          <a:xfrm flipV="1">
            <a:off x="2219738" y="3573016"/>
            <a:ext cx="1344150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4932040" y="5733256"/>
            <a:ext cx="599580" cy="3367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7020272" y="1844824"/>
            <a:ext cx="1944216" cy="1002412"/>
          </a:xfrm>
          <a:prstGeom prst="wedgeRoundRectCallout">
            <a:avLst>
              <a:gd name="adj1" fmla="val -59042"/>
              <a:gd name="adj2" fmla="val 26202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Alsace :  </a:t>
            </a:r>
          </a:p>
          <a:p>
            <a:pPr algn="ctr"/>
            <a:r>
              <a:rPr lang="fr-FR" dirty="0" smtClean="0"/>
              <a:t>«Choucroute» (</a:t>
            </a:r>
            <a:r>
              <a:rPr lang="fr-FR" dirty="0" err="1" smtClean="0"/>
              <a:t>Sauerkraut</a:t>
            </a:r>
            <a:r>
              <a:rPr lang="fr-FR" dirty="0" smtClean="0"/>
              <a:t>). 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0" y="5229200"/>
            <a:ext cx="2123728" cy="1224136"/>
          </a:xfrm>
          <a:prstGeom prst="wedgeRoundRectCallout">
            <a:avLst>
              <a:gd name="adj1" fmla="val 70833"/>
              <a:gd name="adj2" fmla="val 3932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In Limousin : «Black Pudding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chestnuts</a:t>
            </a:r>
            <a:r>
              <a:rPr lang="fr-FR" dirty="0" smtClean="0"/>
              <a:t>»</a:t>
            </a:r>
            <a:endParaRPr lang="fr-FR" dirty="0"/>
          </a:p>
        </p:txBody>
      </p:sp>
      <p:cxnSp>
        <p:nvCxnSpPr>
          <p:cNvPr id="50" name="Connecteur droit avec flèche 49"/>
          <p:cNvCxnSpPr>
            <a:stCxn id="48" idx="4"/>
          </p:cNvCxnSpPr>
          <p:nvPr/>
        </p:nvCxnSpPr>
        <p:spPr>
          <a:xfrm flipV="1">
            <a:off x="2566164" y="4725147"/>
            <a:ext cx="1429772" cy="11642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à coins arrondis 58"/>
          <p:cNvSpPr/>
          <p:nvPr/>
        </p:nvSpPr>
        <p:spPr>
          <a:xfrm>
            <a:off x="7308304" y="3140968"/>
            <a:ext cx="1656184" cy="1446619"/>
          </a:xfrm>
          <a:prstGeom prst="wedgeRoundRectCallout">
            <a:avLst>
              <a:gd name="adj1" fmla="val -66161"/>
              <a:gd name="adj2" fmla="val 16272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Franche Comté : «Morteau  </a:t>
            </a:r>
          </a:p>
          <a:p>
            <a:pPr algn="ctr"/>
            <a:r>
              <a:rPr lang="en-GB" dirty="0" smtClean="0"/>
              <a:t>sausage</a:t>
            </a:r>
            <a:r>
              <a:rPr lang="fr-FR" dirty="0" smtClean="0"/>
              <a:t>». </a:t>
            </a:r>
            <a:endParaRPr lang="fr-FR" dirty="0"/>
          </a:p>
        </p:txBody>
      </p:sp>
      <p:cxnSp>
        <p:nvCxnSpPr>
          <p:cNvPr id="62" name="Connecteur droit avec flèche 61"/>
          <p:cNvCxnSpPr>
            <a:endCxn id="33" idx="3"/>
          </p:cNvCxnSpPr>
          <p:nvPr/>
        </p:nvCxnSpPr>
        <p:spPr>
          <a:xfrm flipH="1">
            <a:off x="6614290" y="2817461"/>
            <a:ext cx="877746" cy="3624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19" idx="4"/>
          </p:cNvCxnSpPr>
          <p:nvPr/>
        </p:nvCxnSpPr>
        <p:spPr>
          <a:xfrm>
            <a:off x="2116939" y="2726533"/>
            <a:ext cx="2239037" cy="1264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à coins arrondis 71"/>
          <p:cNvSpPr/>
          <p:nvPr/>
        </p:nvSpPr>
        <p:spPr>
          <a:xfrm>
            <a:off x="0" y="3645024"/>
            <a:ext cx="2195736" cy="865806"/>
          </a:xfrm>
          <a:prstGeom prst="wedgeRoundRectCallout">
            <a:avLst>
              <a:gd name="adj1" fmla="val 59639"/>
              <a:gd name="adj2" fmla="val -35639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Pays de la Loire: «Rillettes du Mans».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2627784" y="5949280"/>
            <a:ext cx="2448272" cy="908720"/>
          </a:xfrm>
          <a:prstGeom prst="wedgeRoundRectCallout">
            <a:avLst>
              <a:gd name="adj1" fmla="val 38326"/>
              <a:gd name="adj2" fmla="val -64141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Côte d’Azur : «Provençal </a:t>
            </a:r>
            <a:r>
              <a:rPr lang="fr-FR" dirty="0" err="1" smtClean="0"/>
              <a:t>Pork</a:t>
            </a:r>
            <a:r>
              <a:rPr lang="fr-FR" dirty="0" smtClean="0"/>
              <a:t> Joint».</a:t>
            </a:r>
          </a:p>
        </p:txBody>
      </p:sp>
      <p:sp>
        <p:nvSpPr>
          <p:cNvPr id="97" name="Ellipse 96"/>
          <p:cNvSpPr/>
          <p:nvPr/>
        </p:nvSpPr>
        <p:spPr>
          <a:xfrm>
            <a:off x="5643570" y="3214686"/>
            <a:ext cx="785818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 descr="http://www.marcelgreen.com/v2/assets/upload/00003/819_01c200f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768086" cy="576064"/>
          </a:xfrm>
          <a:prstGeom prst="rect">
            <a:avLst/>
          </a:prstGeom>
          <a:noFill/>
        </p:spPr>
      </p:pic>
      <p:pic>
        <p:nvPicPr>
          <p:cNvPr id="26" name="Picture 2" descr="http://4.bp.blogspot.com/_S0YlMYjRSY4/TM6GD7sr7JI/AAAAAAAAAzc/zEg9oKT4FTA/s1600/DuoBoudins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762005" cy="571504"/>
          </a:xfrm>
          <a:prstGeom prst="rect">
            <a:avLst/>
          </a:prstGeom>
          <a:noFill/>
        </p:spPr>
      </p:pic>
      <p:pic>
        <p:nvPicPr>
          <p:cNvPr id="31" name="Picture 2" descr="http://www.lacuisinedestephy.fr/wp-content/uploads/2013/04/photo-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897447" cy="673085"/>
          </a:xfrm>
          <a:prstGeom prst="rect">
            <a:avLst/>
          </a:prstGeom>
          <a:noFill/>
        </p:spPr>
      </p:pic>
      <p:pic>
        <p:nvPicPr>
          <p:cNvPr id="33" name="Picture 2" descr="http://centerloup.c.e.pic.centerblog.net/o/005228e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962170" cy="721628"/>
          </a:xfrm>
          <a:prstGeom prst="rect">
            <a:avLst/>
          </a:prstGeom>
          <a:noFill/>
        </p:spPr>
      </p:pic>
      <p:pic>
        <p:nvPicPr>
          <p:cNvPr id="34" name="Picture 2" descr="http://medias.lepost.fr/ill/2010/12/03/h-20-2327420-129137843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706945" cy="530209"/>
          </a:xfrm>
          <a:prstGeom prst="rect">
            <a:avLst/>
          </a:prstGeom>
          <a:noFill/>
        </p:spPr>
      </p:pic>
      <p:pic>
        <p:nvPicPr>
          <p:cNvPr id="35" name="Picture 2" descr="http://img.750g.com/galaxie/986/102403/7031/rillettes_de_porc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768086" cy="576064"/>
          </a:xfrm>
          <a:prstGeom prst="rect">
            <a:avLst/>
          </a:prstGeom>
          <a:noFill/>
        </p:spPr>
      </p:pic>
      <p:pic>
        <p:nvPicPr>
          <p:cNvPr id="37" name="Picture 2" descr="http://csimg.webmarchand.com/srv/FR/29034293figatellusecnatureletarti/T/340x340/C/FFFFFF/url/figatelli-sec-naturel-et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28" y="5606476"/>
            <a:ext cx="743509" cy="557631"/>
          </a:xfrm>
          <a:prstGeom prst="rect">
            <a:avLst/>
          </a:prstGeom>
          <a:noFill/>
        </p:spPr>
      </p:pic>
      <p:sp>
        <p:nvSpPr>
          <p:cNvPr id="63" name="Rectangle à coins arrondis 62"/>
          <p:cNvSpPr/>
          <p:nvPr/>
        </p:nvSpPr>
        <p:spPr>
          <a:xfrm>
            <a:off x="0" y="1124744"/>
            <a:ext cx="2123728" cy="1205896"/>
          </a:xfrm>
          <a:prstGeom prst="wedgeRoundRectCallout">
            <a:avLst>
              <a:gd name="adj1" fmla="val 66151"/>
              <a:gd name="adj2" fmla="val 24552"/>
              <a:gd name="adj3" fmla="val 1666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 Picardie : </a:t>
            </a:r>
          </a:p>
          <a:p>
            <a:pPr algn="ctr"/>
            <a:r>
              <a:rPr lang="fr-FR" dirty="0" smtClean="0"/>
              <a:t>«Filet mignon </a:t>
            </a:r>
            <a:r>
              <a:rPr lang="fr-FR" dirty="0" err="1" smtClean="0"/>
              <a:t>with</a:t>
            </a:r>
            <a:r>
              <a:rPr lang="fr-FR" dirty="0" smtClean="0"/>
              <a:t> Maroilles </a:t>
            </a:r>
            <a:r>
              <a:rPr lang="fr-FR" dirty="0" err="1" smtClean="0"/>
              <a:t>cheeese</a:t>
            </a:r>
            <a:r>
              <a:rPr lang="fr-FR" dirty="0" smtClean="0"/>
              <a:t>» 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2339752" y="1988840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g.750g.com/galaxie/986/140141/7031/filet_mignon_de_porc_au_maroilles_fauquet.jpe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1324279" cy="7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48672" cy="576064"/>
          </a:xfrm>
        </p:spPr>
        <p:txBody>
          <a:bodyPr/>
          <a:lstStyle/>
          <a:p>
            <a:pPr algn="ctr"/>
            <a:r>
              <a:rPr lang="fr-FR" sz="3600" i="1" dirty="0" smtClean="0">
                <a:solidFill>
                  <a:schemeClr val="tx2"/>
                </a:solidFill>
              </a:rPr>
              <a:t>                         </a:t>
            </a:r>
            <a:br>
              <a:rPr lang="fr-FR" sz="3600" i="1" dirty="0" smtClean="0">
                <a:solidFill>
                  <a:schemeClr val="tx2"/>
                </a:solidFill>
              </a:rPr>
            </a:br>
            <a:r>
              <a:rPr lang="fr-FR" sz="3600" i="1" dirty="0" smtClean="0">
                <a:solidFill>
                  <a:schemeClr val="tx2"/>
                </a:solidFill>
              </a:rPr>
              <a:t> «Paris Ham» </a:t>
            </a:r>
            <a:endParaRPr lang="fr-FR" sz="3600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2131640" cy="804862"/>
          </a:xfrm>
        </p:spPr>
        <p:txBody>
          <a:bodyPr/>
          <a:lstStyle/>
          <a:p>
            <a:r>
              <a:rPr lang="en-GB" sz="2000" b="1" u="sng" dirty="0" smtClean="0"/>
              <a:t>Ingredients :</a:t>
            </a:r>
          </a:p>
          <a:p>
            <a:r>
              <a:rPr lang="en-GB" sz="2000" b="1" dirty="0" smtClean="0"/>
              <a:t>Boiled ham !</a:t>
            </a:r>
          </a:p>
          <a:p>
            <a:endParaRPr lang="fr-FR" dirty="0"/>
          </a:p>
        </p:txBody>
      </p:sp>
      <p:pic>
        <p:nvPicPr>
          <p:cNvPr id="32770" name="Picture 2" descr="http://www.marcelgreen.com/v2/assets/upload/00003/819_01c200f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486400" cy="4114800"/>
          </a:xfrm>
          <a:prstGeom prst="rect">
            <a:avLst/>
          </a:prstGeom>
          <a:noFill/>
        </p:spPr>
      </p:pic>
      <p:pic>
        <p:nvPicPr>
          <p:cNvPr id="10242" name="Picture 2" descr="http://www.leporc.com/sites/default/files/tout-est-bon-dans-le-cochon/schema-jamb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3096344" cy="18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491880" y="2060848"/>
            <a:ext cx="2664296" cy="3600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750g.com/galaxie/986/140141/7031/filet_mignon_de_porc_au_maroilles_fauquet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eporc.com/sites/default/files/tout-est-bon-dans-le-cochon/schema-filet-mign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350" y="4941168"/>
            <a:ext cx="25776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4355976" y="3356992"/>
            <a:ext cx="2952328" cy="19442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260648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«Filet mignon </a:t>
            </a:r>
            <a:r>
              <a:rPr kumimoji="0" lang="fr-F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Maroilles </a:t>
            </a:r>
            <a:r>
              <a:rPr kumimoji="0" lang="fr-F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cheese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 bwMode="auto">
          <a:xfrm>
            <a:off x="611560" y="5229200"/>
            <a:ext cx="3672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Ingredients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Cheese :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Maroilles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It’s the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tenderest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of Pork,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most expensive 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too.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80989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5013176"/>
            <a:ext cx="2952328" cy="1844824"/>
          </a:xfrm>
        </p:spPr>
        <p:txBody>
          <a:bodyPr>
            <a:noAutofit/>
          </a:bodyPr>
          <a:lstStyle/>
          <a:p>
            <a:r>
              <a:rPr lang="en-GB" sz="1600" b="1" u="sng" dirty="0" smtClean="0"/>
              <a:t>Ingredients </a:t>
            </a:r>
            <a:r>
              <a:rPr lang="en-GB" sz="1600" b="1" dirty="0" smtClean="0"/>
              <a:t>:</a:t>
            </a:r>
          </a:p>
          <a:p>
            <a:pPr>
              <a:buFontTx/>
              <a:buChar char="-"/>
            </a:pPr>
            <a:r>
              <a:rPr lang="en-GB" sz="1600" b="1" dirty="0" smtClean="0"/>
              <a:t> Frankfurt sausages</a:t>
            </a:r>
          </a:p>
          <a:p>
            <a:pPr>
              <a:buFontTx/>
              <a:buChar char="-"/>
            </a:pPr>
            <a:r>
              <a:rPr lang="en-GB" sz="1600" b="1" dirty="0" smtClean="0"/>
              <a:t> Bratwurst sausages</a:t>
            </a:r>
          </a:p>
          <a:p>
            <a:r>
              <a:rPr lang="en-GB" sz="1600" b="1" dirty="0" smtClean="0"/>
              <a:t>- Bacon </a:t>
            </a:r>
          </a:p>
          <a:p>
            <a:r>
              <a:rPr lang="en-GB" sz="1600" b="1" dirty="0" smtClean="0"/>
              <a:t>- Onions, - Green cabbages</a:t>
            </a:r>
          </a:p>
          <a:p>
            <a:r>
              <a:rPr lang="en-GB" sz="1600" b="1" dirty="0" smtClean="0"/>
              <a:t>- Juniper berries</a:t>
            </a:r>
            <a:endParaRPr lang="en-GB" sz="1600" b="1" dirty="0"/>
          </a:p>
        </p:txBody>
      </p:sp>
      <p:pic>
        <p:nvPicPr>
          <p:cNvPr id="34818" name="Picture 2" descr="http://centerloup.c.e.pic.centerblog.net/o/005228e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102357" cy="3826768"/>
          </a:xfrm>
          <a:prstGeom prst="rect">
            <a:avLst/>
          </a:prstGeom>
          <a:noFill/>
        </p:spPr>
      </p:pic>
      <p:pic>
        <p:nvPicPr>
          <p:cNvPr id="8194" name="Picture 2" descr="http://www.leporc.com/sites/default/files/tout-est-bon-dans-le-cochon/schema-poitri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9484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139952" y="2924944"/>
            <a:ext cx="2664296" cy="29190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 bwMode="auto">
          <a:xfrm>
            <a:off x="1547664" y="26064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lang="fr-FR" sz="3600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Sauerkraut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3600" b="1" i="1" dirty="0" smtClean="0">
                <a:solidFill>
                  <a:schemeClr val="tx2"/>
                </a:solidFill>
                <a:latin typeface="+mj-lt"/>
              </a:rPr>
              <a:t>Alsace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3024336" cy="1158006"/>
          </a:xfrm>
        </p:spPr>
        <p:txBody>
          <a:bodyPr/>
          <a:lstStyle/>
          <a:p>
            <a:r>
              <a:rPr lang="en-GB" sz="1800" b="1" u="sng" dirty="0" smtClean="0"/>
              <a:t>Ingredient : </a:t>
            </a:r>
          </a:p>
          <a:p>
            <a:r>
              <a:rPr lang="en-GB" sz="1800" b="1" dirty="0" smtClean="0"/>
              <a:t>- Wood smoked pork meat made into a Sausage </a:t>
            </a:r>
            <a:endParaRPr lang="en-GB" sz="1800" b="1" dirty="0"/>
          </a:p>
        </p:txBody>
      </p:sp>
      <p:pic>
        <p:nvPicPr>
          <p:cNvPr id="35842" name="Picture 2" descr="http://medias.lepost.fr/ill/2010/12/03/h-20-2327420-12913784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486400" cy="4114800"/>
          </a:xfrm>
          <a:prstGeom prst="rect">
            <a:avLst/>
          </a:prstGeom>
          <a:noFill/>
        </p:spPr>
      </p:pic>
      <p:pic>
        <p:nvPicPr>
          <p:cNvPr id="7170" name="Picture 2" descr="http://www.leporc.com/sites/default/files/tout-est-bon-dans-le-cochon/schema-poitri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712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5364088" y="3284984"/>
            <a:ext cx="1512168" cy="2739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 bwMode="auto">
          <a:xfrm>
            <a:off x="1547664" y="26064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«Morteau</a:t>
            </a:r>
            <a:r>
              <a:rPr kumimoji="0" lang="fr-FR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sausages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1987624" cy="1440160"/>
          </a:xfrm>
        </p:spPr>
        <p:txBody>
          <a:bodyPr>
            <a:normAutofit fontScale="25000" lnSpcReduction="20000"/>
          </a:bodyPr>
          <a:lstStyle/>
          <a:p>
            <a:r>
              <a:rPr lang="fr-FR" sz="7200" b="1" u="sng" dirty="0" err="1" smtClean="0"/>
              <a:t>Ingredients</a:t>
            </a:r>
            <a:r>
              <a:rPr lang="fr-FR" sz="7200" b="1" u="sng" dirty="0" smtClean="0"/>
              <a:t> : </a:t>
            </a:r>
            <a:r>
              <a:rPr lang="fr-FR" sz="7200" b="1" dirty="0" smtClean="0"/>
              <a:t> </a:t>
            </a:r>
          </a:p>
          <a:p>
            <a:r>
              <a:rPr lang="fr-FR" sz="7200" b="1" dirty="0" smtClean="0"/>
              <a:t>- </a:t>
            </a:r>
            <a:r>
              <a:rPr lang="fr-FR" sz="7200" b="1" dirty="0" err="1" smtClean="0"/>
              <a:t>Pork</a:t>
            </a:r>
            <a:r>
              <a:rPr lang="fr-FR" sz="7200" b="1" dirty="0" smtClean="0"/>
              <a:t> joint</a:t>
            </a:r>
          </a:p>
          <a:p>
            <a:r>
              <a:rPr lang="fr-FR" sz="7200" b="1" dirty="0" smtClean="0"/>
              <a:t>- </a:t>
            </a:r>
            <a:r>
              <a:rPr lang="fr-FR" sz="7200" b="1" dirty="0" err="1" smtClean="0"/>
              <a:t>Tomatoes</a:t>
            </a:r>
            <a:endParaRPr lang="fr-FR" sz="7200" b="1" dirty="0" smtClean="0"/>
          </a:p>
          <a:p>
            <a:r>
              <a:rPr lang="fr-FR" sz="7200" b="1" dirty="0" smtClean="0"/>
              <a:t>- Olives</a:t>
            </a:r>
          </a:p>
          <a:p>
            <a:r>
              <a:rPr lang="fr-FR" sz="7200" b="1" dirty="0" smtClean="0"/>
              <a:t>- Wild </a:t>
            </a:r>
            <a:r>
              <a:rPr lang="fr-FR" sz="7200" b="1" dirty="0" err="1" smtClean="0"/>
              <a:t>Mushrooms</a:t>
            </a:r>
            <a:endParaRPr lang="fr-FR" sz="7200" b="1" dirty="0" smtClean="0"/>
          </a:p>
          <a:p>
            <a:endParaRPr lang="fr-FR" dirty="0"/>
          </a:p>
        </p:txBody>
      </p:sp>
      <p:pic>
        <p:nvPicPr>
          <p:cNvPr id="33794" name="Picture 2" descr="http://www.lacuisinedestephy.fr/wp-content/uploads/2013/04/photo-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283828" cy="3962871"/>
          </a:xfrm>
          <a:prstGeom prst="rect">
            <a:avLst/>
          </a:prstGeom>
          <a:noFill/>
        </p:spPr>
      </p:pic>
      <p:pic>
        <p:nvPicPr>
          <p:cNvPr id="4098" name="Picture 2" descr="http://www.leporc.com/sites/default/files/tout-est-bon-dans-le-cochon/schema-echi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286375"/>
            <a:ext cx="26812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5220072" y="3501008"/>
            <a:ext cx="2664296" cy="21602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 bwMode="auto">
          <a:xfrm>
            <a:off x="1547664" y="26064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«Provençal </a:t>
            </a:r>
            <a:r>
              <a:rPr kumimoji="0" lang="fr-F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Pork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joint»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 smtClean="0">
                <a:solidFill>
                  <a:schemeClr val="tx2"/>
                </a:solidFill>
              </a:rPr>
              <a:t>CONTENTS</a:t>
            </a:r>
            <a:endParaRPr lang="fr-FR" sz="4000" b="1" i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324528" cy="5040560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I- The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partnership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endParaRPr lang="fr-F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II-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Subjects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studied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« 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Turning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ideas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into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Actions »</a:t>
            </a:r>
          </a:p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III-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France to Spain</a:t>
            </a:r>
          </a:p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IV- All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want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to know about PIG and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never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dare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</a:rPr>
              <a:t>ask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Tour de France of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famous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pork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recipes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Pig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in the French culture and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language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Main figures about the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pork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industry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V- Quizz</a:t>
            </a:r>
          </a:p>
          <a:p>
            <a:pPr lvl="1">
              <a:buNone/>
            </a:pPr>
            <a:endParaRPr lang="fr-FR" sz="2000" dirty="0" smtClean="0"/>
          </a:p>
          <a:p>
            <a:pPr lvl="1">
              <a:buFont typeface="Wingdings" pitchFamily="2" charset="2"/>
              <a:buChar char="§"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simg.webmarchand.com/srv/FR/29034293figatellusecnatureletarti/T/340x340/C/FFFFFF/url/figatelli-sec-naturel-e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299992" cy="3974994"/>
          </a:xfrm>
          <a:prstGeom prst="rect">
            <a:avLst/>
          </a:prstGeom>
          <a:noFill/>
        </p:spPr>
      </p:pic>
      <p:pic>
        <p:nvPicPr>
          <p:cNvPr id="12290" name="Picture 2" descr="http://fly-only.gobages.net/wp-content/blogs.dir/4/2/por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684845" cy="1942572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47664" y="26064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en-US" sz="3600" b="1" i="1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Figatellu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 bwMode="auto">
          <a:xfrm>
            <a:off x="467544" y="5229200"/>
            <a:ext cx="38164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Ingredients : 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1600" b="1" dirty="0" smtClean="0">
                <a:latin typeface="+mn-lt"/>
                <a:cs typeface="+mn-cs"/>
              </a:rPr>
              <a:t>- Corsican black Pigs meat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b="1" dirty="0" smtClean="0">
                <a:latin typeface="+mn-lt"/>
                <a:cs typeface="+mn-cs"/>
              </a:rPr>
              <a:t> Black Pigs liver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b="1" dirty="0" smtClean="0">
                <a:latin typeface="+mn-lt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wine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b="1" dirty="0" smtClean="0">
                <a:latin typeface="+mn-lt"/>
                <a:cs typeface="+mn-cs"/>
              </a:rPr>
              <a:t> Garlic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‘s made into a dried sausage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292080" y="3789040"/>
            <a:ext cx="2448272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87624" y="4797152"/>
            <a:ext cx="2880320" cy="1656184"/>
          </a:xfrm>
        </p:spPr>
        <p:txBody>
          <a:bodyPr>
            <a:noAutofit/>
          </a:bodyPr>
          <a:lstStyle/>
          <a:p>
            <a:r>
              <a:rPr lang="en-GB" sz="1800" b="1" u="sng" dirty="0" smtClean="0"/>
              <a:t>Ingredients :</a:t>
            </a:r>
          </a:p>
          <a:p>
            <a:r>
              <a:rPr lang="en-GB" sz="1800" b="1" dirty="0" smtClean="0"/>
              <a:t>- Pork meat and blood</a:t>
            </a:r>
          </a:p>
          <a:p>
            <a:r>
              <a:rPr lang="en-GB" sz="1800" b="1" dirty="0" smtClean="0"/>
              <a:t>- Onions</a:t>
            </a:r>
          </a:p>
          <a:p>
            <a:r>
              <a:rPr lang="en-GB" sz="1800" b="1" dirty="0" smtClean="0"/>
              <a:t>- Chestnuts </a:t>
            </a:r>
          </a:p>
          <a:p>
            <a:r>
              <a:rPr lang="en-GB" sz="1800" b="1" dirty="0" smtClean="0"/>
              <a:t>- Apples</a:t>
            </a:r>
          </a:p>
        </p:txBody>
      </p:sp>
      <p:pic>
        <p:nvPicPr>
          <p:cNvPr id="27650" name="Picture 2" descr="http://4.bp.blogspot.com/_S0YlMYjRSY4/TM6GD7sr7JI/AAAAAAAAAzc/zEg9oKT4FTA/s1600/DuoBoudins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040560" cy="3780420"/>
          </a:xfrm>
          <a:prstGeom prst="rect">
            <a:avLst/>
          </a:prstGeom>
          <a:noFill/>
        </p:spPr>
      </p:pic>
      <p:pic>
        <p:nvPicPr>
          <p:cNvPr id="9218" name="Picture 2" descr="http://www.leporc.com/sites/default/files/tout-est-bon-dans-le-cochon/schema-poitri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895600" cy="16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403648" y="2636912"/>
            <a:ext cx="5616624" cy="33123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 bwMode="auto">
          <a:xfrm>
            <a:off x="1115616" y="260648"/>
            <a:ext cx="7128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«Black Pudding</a:t>
            </a:r>
            <a:r>
              <a:rPr kumimoji="0" lang="fr-FR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fr-FR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chestnuts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9672" y="4941168"/>
            <a:ext cx="2088232" cy="1656184"/>
          </a:xfrm>
        </p:spPr>
        <p:txBody>
          <a:bodyPr>
            <a:noAutofit/>
          </a:bodyPr>
          <a:lstStyle/>
          <a:p>
            <a:r>
              <a:rPr lang="en-GB" sz="1800" b="1" u="sng" dirty="0" smtClean="0"/>
              <a:t>Ingredients : </a:t>
            </a:r>
          </a:p>
          <a:p>
            <a:r>
              <a:rPr lang="en-GB" sz="1800" b="1" dirty="0" smtClean="0"/>
              <a:t>- Pork meat </a:t>
            </a:r>
          </a:p>
          <a:p>
            <a:r>
              <a:rPr lang="en-GB" sz="1800" b="1" dirty="0" smtClean="0"/>
              <a:t>- Bacon</a:t>
            </a:r>
          </a:p>
          <a:p>
            <a:r>
              <a:rPr lang="en-GB" sz="1800" b="1" dirty="0" smtClean="0"/>
              <a:t>- Salt </a:t>
            </a:r>
          </a:p>
          <a:p>
            <a:r>
              <a:rPr lang="en-GB" sz="1800" b="1" dirty="0" smtClean="0"/>
              <a:t>- Pepper</a:t>
            </a:r>
            <a:endParaRPr lang="en-GB" sz="1800" b="1" dirty="0"/>
          </a:p>
        </p:txBody>
      </p:sp>
      <p:pic>
        <p:nvPicPr>
          <p:cNvPr id="36866" name="Picture 2" descr="http://img.750g.com/galaxie/986/102403/7031/rillettes_de_porc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r="6667"/>
          <a:stretch>
            <a:fillRect/>
          </a:stretch>
        </p:blipFill>
        <p:spPr bwMode="auto">
          <a:xfrm>
            <a:off x="323528" y="908720"/>
            <a:ext cx="5102357" cy="3826768"/>
          </a:xfrm>
          <a:prstGeom prst="rect">
            <a:avLst/>
          </a:prstGeom>
          <a:noFill/>
        </p:spPr>
      </p:pic>
      <p:pic>
        <p:nvPicPr>
          <p:cNvPr id="5122" name="Picture 2" descr="http://www.leporc.com/sites/default/files/tout-est-bon-dans-le-cochon/schema-poitri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29484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211960" y="3429000"/>
            <a:ext cx="2304256" cy="23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 bwMode="auto">
          <a:xfrm>
            <a:off x="1547664" y="260648"/>
            <a:ext cx="60486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  <a:b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«Rillettes </a:t>
            </a:r>
            <a:r>
              <a:rPr kumimoji="0" lang="fr-F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</a:t>
            </a:r>
            <a:r>
              <a:rPr kumimoji="0" lang="fr-FR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Mans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E06E8-8034-48AA-BC39-3D6B95543C1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0669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2.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</a:rPr>
              <a:t>Let’s</a:t>
            </a:r>
            <a:r>
              <a:rPr lang="fr-FR" sz="4000" b="1" dirty="0" smtClean="0">
                <a:solidFill>
                  <a:schemeClr val="tx2"/>
                </a:solidFill>
              </a:rPr>
              <a:t> talk about </a:t>
            </a:r>
            <a:r>
              <a:rPr lang="fr-FR" sz="4000" b="1" dirty="0" err="1" smtClean="0">
                <a:solidFill>
                  <a:schemeClr val="tx2"/>
                </a:solidFill>
              </a:rPr>
              <a:t>Pig</a:t>
            </a:r>
            <a:r>
              <a:rPr lang="fr-FR" sz="4000" b="1" dirty="0" smtClean="0">
                <a:solidFill>
                  <a:schemeClr val="tx2"/>
                </a:solidFill>
              </a:rPr>
              <a:t> in the French culture and </a:t>
            </a:r>
            <a:r>
              <a:rPr lang="fr-FR" sz="4000" b="1" dirty="0" err="1" smtClean="0">
                <a:solidFill>
                  <a:schemeClr val="tx2"/>
                </a:solidFill>
              </a:rPr>
              <a:t>language</a:t>
            </a:r>
            <a:endParaRPr lang="fr-FR" sz="4000" b="1" dirty="0">
              <a:solidFill>
                <a:schemeClr val="tx2"/>
              </a:solidFill>
            </a:endParaRPr>
          </a:p>
        </p:txBody>
      </p:sp>
      <p:sp>
        <p:nvSpPr>
          <p:cNvPr id="3" name="Émoticône 2"/>
          <p:cNvSpPr/>
          <p:nvPr/>
        </p:nvSpPr>
        <p:spPr>
          <a:xfrm>
            <a:off x="5724872" y="4293096"/>
            <a:ext cx="648072" cy="648072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019BF-9DBD-47B0-93C3-B4F79715257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594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A)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2"/>
                </a:solidFill>
              </a:rPr>
              <a:t>Piggy bank :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2000" dirty="0" smtClean="0"/>
              <a:t>Most of young French </a:t>
            </a:r>
            <a:r>
              <a:rPr lang="en-GB" sz="2000" dirty="0" err="1" smtClean="0"/>
              <a:t>peole</a:t>
            </a:r>
            <a:r>
              <a:rPr lang="en-GB" sz="2000" dirty="0" smtClean="0"/>
              <a:t> have a pork-shaped moneybox to put their little savings inside.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15" b="7995"/>
          <a:stretch/>
        </p:blipFill>
        <p:spPr bwMode="auto">
          <a:xfrm>
            <a:off x="4972049" y="1765201"/>
            <a:ext cx="3852275" cy="417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471905" cy="23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82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936104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B)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2"/>
                </a:solidFill>
              </a:rPr>
              <a:t>Three little Pigs :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240360" cy="5400600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story of the three little Pigs is very popular in France.  </a:t>
            </a:r>
          </a:p>
          <a:p>
            <a:r>
              <a:rPr lang="en-GB" sz="1600" dirty="0" smtClean="0"/>
              <a:t>Every child knows this tale :</a:t>
            </a:r>
          </a:p>
          <a:p>
            <a:r>
              <a:rPr lang="en-GB" sz="1600" dirty="0" err="1" smtClean="0"/>
              <a:t>Naf</a:t>
            </a:r>
            <a:r>
              <a:rPr lang="en-GB" sz="1600" dirty="0" err="1"/>
              <a:t>-</a:t>
            </a:r>
            <a:r>
              <a:rPr lang="en-GB" sz="1600" dirty="0" err="1" smtClean="0"/>
              <a:t>Naf</a:t>
            </a:r>
            <a:r>
              <a:rPr lang="en-GB" sz="1600" dirty="0" smtClean="0"/>
              <a:t>, </a:t>
            </a:r>
            <a:r>
              <a:rPr lang="en-GB" sz="1600" dirty="0" err="1" smtClean="0"/>
              <a:t>Nif</a:t>
            </a:r>
            <a:r>
              <a:rPr lang="en-GB" sz="1600" dirty="0" err="1"/>
              <a:t>-</a:t>
            </a:r>
            <a:r>
              <a:rPr lang="en-GB" sz="1600" dirty="0" err="1" smtClean="0"/>
              <a:t>Nif</a:t>
            </a:r>
            <a:r>
              <a:rPr lang="en-GB" sz="1600" dirty="0" smtClean="0"/>
              <a:t>, </a:t>
            </a:r>
            <a:r>
              <a:rPr lang="en-GB" sz="1600" dirty="0" err="1" smtClean="0"/>
              <a:t>Nouf</a:t>
            </a:r>
            <a:r>
              <a:rPr lang="en-GB" sz="1600" dirty="0" err="1"/>
              <a:t>-</a:t>
            </a:r>
            <a:r>
              <a:rPr lang="en-GB" sz="1600" dirty="0" err="1" smtClean="0"/>
              <a:t>Nouf</a:t>
            </a:r>
            <a:r>
              <a:rPr lang="en-GB" sz="1600" dirty="0" smtClean="0"/>
              <a:t> are three Pigs brothers. </a:t>
            </a:r>
          </a:p>
          <a:p>
            <a:r>
              <a:rPr lang="en-GB" sz="1600" dirty="0" smtClean="0"/>
              <a:t>They build three different houses one for each  : </a:t>
            </a:r>
          </a:p>
          <a:p>
            <a:r>
              <a:rPr lang="en-GB" sz="1600" dirty="0" smtClean="0"/>
              <a:t>- </a:t>
            </a:r>
            <a:r>
              <a:rPr lang="en-GB" sz="1600" dirty="0" err="1" smtClean="0"/>
              <a:t>Naf-Naf</a:t>
            </a:r>
            <a:r>
              <a:rPr lang="en-GB" sz="1600" dirty="0" smtClean="0"/>
              <a:t> = He builds a straw house </a:t>
            </a:r>
            <a:endParaRPr lang="en-GB" sz="1600" dirty="0"/>
          </a:p>
          <a:p>
            <a:r>
              <a:rPr lang="en-GB" sz="1600" dirty="0" smtClean="0"/>
              <a:t>- </a:t>
            </a:r>
            <a:r>
              <a:rPr lang="en-GB" sz="1600" dirty="0" err="1" smtClean="0"/>
              <a:t>Nif-Nif</a:t>
            </a:r>
            <a:r>
              <a:rPr lang="en-GB" sz="1600" dirty="0" smtClean="0"/>
              <a:t> = He builds a wood house</a:t>
            </a:r>
          </a:p>
          <a:p>
            <a:r>
              <a:rPr lang="en-GB" sz="1600" dirty="0" smtClean="0"/>
              <a:t>- </a:t>
            </a:r>
            <a:r>
              <a:rPr lang="en-GB" sz="1600" dirty="0" err="1" smtClean="0"/>
              <a:t>Nouf-Nouf</a:t>
            </a:r>
            <a:r>
              <a:rPr lang="en-GB" sz="1600" dirty="0" smtClean="0"/>
              <a:t> = He builds a brick house </a:t>
            </a:r>
          </a:p>
          <a:p>
            <a:endParaRPr lang="en-GB" sz="1600" dirty="0"/>
          </a:p>
          <a:p>
            <a:r>
              <a:rPr lang="en-GB" sz="1600" dirty="0" smtClean="0"/>
              <a:t>The wolf destroys </a:t>
            </a:r>
            <a:r>
              <a:rPr lang="en-GB" sz="1600" dirty="0" err="1" smtClean="0"/>
              <a:t>Nif-Nif</a:t>
            </a:r>
            <a:r>
              <a:rPr lang="en-GB" sz="1600" dirty="0" smtClean="0"/>
              <a:t> and </a:t>
            </a:r>
            <a:r>
              <a:rPr lang="en-GB" sz="1600" dirty="0" err="1" smtClean="0"/>
              <a:t>Naf-Naf’s</a:t>
            </a:r>
            <a:r>
              <a:rPr lang="en-GB" sz="1600" dirty="0" smtClean="0"/>
              <a:t> houses,  he blows them off !</a:t>
            </a:r>
          </a:p>
          <a:p>
            <a:r>
              <a:rPr lang="en-GB" sz="1600" dirty="0" smtClean="0"/>
              <a:t>but not </a:t>
            </a:r>
            <a:r>
              <a:rPr lang="en-GB" sz="1600" dirty="0" err="1" smtClean="0"/>
              <a:t>Nouf-Nouf’s</a:t>
            </a:r>
            <a:r>
              <a:rPr lang="en-GB" sz="1600" dirty="0" smtClean="0"/>
              <a:t> house which is in brick and very solid. The three brothers lives in the same house.</a:t>
            </a:r>
          </a:p>
          <a:p>
            <a:r>
              <a:rPr lang="en-GB" sz="1600" dirty="0" smtClean="0"/>
              <a:t>They burn the wicked wolf in the pot.</a:t>
            </a:r>
          </a:p>
          <a:p>
            <a:endParaRPr lang="en-GB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91"/>
          <a:stretch/>
        </p:blipFill>
        <p:spPr bwMode="auto">
          <a:xfrm>
            <a:off x="3707904" y="1988841"/>
            <a:ext cx="4762500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951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C)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The </a:t>
            </a:r>
            <a:r>
              <a:rPr lang="fr-FR" sz="4800" dirty="0" err="1" smtClean="0">
                <a:solidFill>
                  <a:schemeClr val="tx2"/>
                </a:solidFill>
              </a:rPr>
              <a:t>laughing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Pig</a:t>
            </a:r>
            <a:r>
              <a:rPr lang="fr-FR" sz="4800" dirty="0" smtClean="0">
                <a:solidFill>
                  <a:schemeClr val="tx2"/>
                </a:solidFill>
              </a:rPr>
              <a:t> : </a:t>
            </a:r>
          </a:p>
          <a:p>
            <a:endParaRPr lang="fr-FR" sz="4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laughing pig is a very popular family game in France for young children, from 5 to 8 years old.</a:t>
            </a:r>
          </a:p>
          <a:p>
            <a:r>
              <a:rPr lang="en-GB" sz="2400" dirty="0" smtClean="0"/>
              <a:t>The principle of this game is to assemble a pig figurine as quickly as possible.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0863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04250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19256" cy="2866330"/>
          </a:xfrm>
        </p:spPr>
        <p:txBody>
          <a:bodyPr/>
          <a:lstStyle/>
          <a:p>
            <a:r>
              <a:rPr lang="fr-FR" sz="4000" b="1" dirty="0" err="1" smtClean="0">
                <a:solidFill>
                  <a:schemeClr val="tx2"/>
                </a:solidFill>
              </a:rPr>
              <a:t>Some</a:t>
            </a:r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</a:rPr>
              <a:t>very</a:t>
            </a:r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</a:rPr>
              <a:t>popular</a:t>
            </a:r>
            <a:r>
              <a:rPr lang="fr-FR" sz="4000" b="1" dirty="0" smtClean="0">
                <a:solidFill>
                  <a:schemeClr val="tx2"/>
                </a:solidFill>
              </a:rPr>
              <a:t> French expressions… </a:t>
            </a:r>
            <a:endParaRPr lang="fr-FR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019BF-9DBD-47B0-93C3-B4F797152573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39609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A)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>
                <a:solidFill>
                  <a:schemeClr val="tx2"/>
                </a:solidFill>
              </a:rPr>
              <a:t>Buddies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like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Pigs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smtClean="0"/>
              <a:t>:</a:t>
            </a:r>
          </a:p>
          <a:p>
            <a:pPr marL="0" indent="0">
              <a:buNone/>
            </a:pPr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Be « 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buddies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Pigs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»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French  expression to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say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 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good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friends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»,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Pigs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always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group.  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bigbrowser.blog.lemonde.fr/files/2013/12/967785_6_cc3b_au-marche-du-porc-breton-quelque-70-000_0f1f1f2152248027056c083c611615c7-530x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482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1767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B)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>
                <a:solidFill>
                  <a:schemeClr val="tx2"/>
                </a:solidFill>
              </a:rPr>
              <a:t>Write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like</a:t>
            </a:r>
            <a:r>
              <a:rPr lang="fr-FR" sz="4800" dirty="0" smtClean="0">
                <a:solidFill>
                  <a:schemeClr val="tx2"/>
                </a:solidFill>
              </a:rPr>
              <a:t> a </a:t>
            </a:r>
            <a:r>
              <a:rPr lang="fr-FR" sz="4800" dirty="0" err="1" smtClean="0">
                <a:solidFill>
                  <a:schemeClr val="tx2"/>
                </a:solidFill>
              </a:rPr>
              <a:t>pig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smtClean="0"/>
              <a:t>: </a:t>
            </a:r>
            <a:endParaRPr lang="fr-FR" sz="4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To </a:t>
            </a:r>
            <a:r>
              <a:rPr lang="fr-FR" sz="2800" dirty="0" err="1" smtClean="0"/>
              <a:t>write</a:t>
            </a:r>
            <a:r>
              <a:rPr lang="fr-FR" sz="2800" dirty="0" smtClean="0"/>
              <a:t> in a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dirty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026" name="Picture 2" descr="http://www.ccas.fr/photo/350x234c/492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6"/>
          <a:stretch/>
        </p:blipFill>
        <p:spPr bwMode="auto">
          <a:xfrm>
            <a:off x="3995936" y="2420888"/>
            <a:ext cx="44112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375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I-The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European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partnership</a:t>
            </a:r>
            <a:r>
              <a:rPr lang="fr-FR" sz="3600" b="1" i="1" dirty="0" smtClean="0">
                <a:solidFill>
                  <a:schemeClr val="tx2"/>
                </a:solidFill>
              </a:rPr>
              <a:t> of the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project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C)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>
                <a:solidFill>
                  <a:schemeClr val="tx2"/>
                </a:solidFill>
              </a:rPr>
              <a:t>Everything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is</a:t>
            </a:r>
            <a:r>
              <a:rPr lang="fr-FR" sz="4800" dirty="0" smtClean="0">
                <a:solidFill>
                  <a:schemeClr val="tx2"/>
                </a:solidFill>
              </a:rPr>
              <a:t> good in the </a:t>
            </a:r>
            <a:r>
              <a:rPr lang="fr-FR" sz="4800" dirty="0" err="1" smtClean="0">
                <a:solidFill>
                  <a:schemeClr val="tx2"/>
                </a:solidFill>
              </a:rPr>
              <a:t>Pork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err="1" smtClean="0"/>
              <a:t>Each</a:t>
            </a:r>
            <a:r>
              <a:rPr lang="fr-FR" sz="2800" dirty="0" smtClean="0"/>
              <a:t> part of the </a:t>
            </a:r>
            <a:r>
              <a:rPr lang="fr-FR" sz="2800" dirty="0" err="1" smtClean="0"/>
              <a:t>Pork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eaten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ears</a:t>
            </a:r>
            <a:r>
              <a:rPr lang="fr-FR" sz="2800" dirty="0" smtClean="0"/>
              <a:t> to </a:t>
            </a:r>
            <a:r>
              <a:rPr lang="fr-FR" sz="2800" dirty="0" err="1" smtClean="0"/>
              <a:t>feet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4291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63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D)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Be </a:t>
            </a:r>
            <a:r>
              <a:rPr lang="fr-FR" sz="4800" dirty="0" err="1" smtClean="0">
                <a:solidFill>
                  <a:schemeClr val="tx2"/>
                </a:solidFill>
              </a:rPr>
              <a:t>dirty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like</a:t>
            </a:r>
            <a:r>
              <a:rPr lang="fr-FR" sz="4800" dirty="0" smtClean="0">
                <a:solidFill>
                  <a:schemeClr val="tx2"/>
                </a:solidFill>
              </a:rPr>
              <a:t> a </a:t>
            </a:r>
            <a:r>
              <a:rPr lang="fr-FR" sz="4800" dirty="0" err="1" smtClean="0">
                <a:solidFill>
                  <a:schemeClr val="tx2"/>
                </a:solidFill>
              </a:rPr>
              <a:t>Pig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 </a:t>
            </a:r>
            <a:r>
              <a:rPr lang="fr-FR" sz="2800" dirty="0" err="1" smtClean="0"/>
              <a:t>person</a:t>
            </a:r>
            <a:r>
              <a:rPr lang="fr-FR" sz="2800" dirty="0" smtClean="0"/>
              <a:t>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doesn’t</a:t>
            </a:r>
            <a:r>
              <a:rPr lang="fr-FR" sz="2800" dirty="0" smtClean="0"/>
              <a:t> </a:t>
            </a:r>
            <a:r>
              <a:rPr lang="fr-FR" sz="2800" dirty="0" err="1" smtClean="0"/>
              <a:t>take</a:t>
            </a:r>
            <a:r>
              <a:rPr lang="fr-FR" sz="2800" dirty="0" smtClean="0"/>
              <a:t> care of </a:t>
            </a:r>
            <a:r>
              <a:rPr lang="fr-FR" sz="2800" dirty="0" err="1" smtClean="0"/>
              <a:t>himself</a:t>
            </a:r>
            <a:r>
              <a:rPr lang="fr-FR" sz="2800" dirty="0" smtClean="0"/>
              <a:t>,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</a:t>
            </a:r>
            <a:r>
              <a:rPr lang="fr-FR" sz="2800" dirty="0" err="1" smtClean="0"/>
              <a:t>lack</a:t>
            </a:r>
            <a:r>
              <a:rPr lang="fr-FR" sz="2800" dirty="0" smtClean="0"/>
              <a:t> of </a:t>
            </a:r>
            <a:r>
              <a:rPr lang="fr-FR" sz="2800" dirty="0" err="1" smtClean="0"/>
              <a:t>hygiene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6" name="Picture 2" descr="https://destinationsante.com/wp-content/themes/dsante/inc/scripts/timthumb.php?src=https://destinationsante.com/wp-content/uploads/2012/10/cochon-sal-Lahnet.jpg&amp;w=284&amp;h=0&amp;zc=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7416" y="1484784"/>
            <a:ext cx="52565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63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E)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Be a </a:t>
            </a:r>
            <a:r>
              <a:rPr lang="fr-FR" sz="4800" dirty="0" err="1" smtClean="0">
                <a:solidFill>
                  <a:schemeClr val="tx2"/>
                </a:solidFill>
              </a:rPr>
              <a:t>big</a:t>
            </a:r>
            <a:r>
              <a:rPr lang="fr-FR" sz="4800" dirty="0" smtClean="0">
                <a:solidFill>
                  <a:schemeClr val="tx2"/>
                </a:solidFill>
              </a:rPr>
              <a:t> </a:t>
            </a:r>
            <a:r>
              <a:rPr lang="fr-FR" sz="4800" dirty="0" err="1" smtClean="0">
                <a:solidFill>
                  <a:schemeClr val="tx2"/>
                </a:solidFill>
              </a:rPr>
              <a:t>Pig</a:t>
            </a:r>
            <a:r>
              <a:rPr lang="fr-FR" sz="4800" dirty="0" smtClean="0">
                <a:solidFill>
                  <a:schemeClr val="tx2"/>
                </a:solidFill>
              </a:rPr>
              <a:t> :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A man, interested in looking at beautiful women... </a:t>
            </a:r>
            <a:endParaRPr lang="en-GB" sz="2800" dirty="0"/>
          </a:p>
        </p:txBody>
      </p:sp>
      <p:pic>
        <p:nvPicPr>
          <p:cNvPr id="5" name="Picture 4" descr="https://encrypted-tbn3.gstatic.com/images?q=tbn:ANd9GcQ-jau4b5lW02oLltxafY7qW9DjA0_SbK2_i-FAGMBTExeqUfc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808312" cy="2016224"/>
          </a:xfrm>
          <a:prstGeom prst="rect">
            <a:avLst/>
          </a:prstGeom>
          <a:noFill/>
        </p:spPr>
      </p:pic>
      <p:pic>
        <p:nvPicPr>
          <p:cNvPr id="6" name="Picture 6" descr="https://encrypted-tbn0.gstatic.com/images?q=tbn:ANd9GcRrGlk5z_E1w7SwLlzmeZqs4LkX-b9OO-wKBUfA4wczP6KIuUaum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843808" cy="2740205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99CB1-5457-4383-AFEC-FAEC077DA6E1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63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0669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3.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fr-FR" sz="4000" b="1" dirty="0" smtClean="0">
                <a:solidFill>
                  <a:schemeClr val="tx2"/>
                </a:solidFill>
              </a:rPr>
              <a:t>Main figures </a:t>
            </a:r>
            <a:br>
              <a:rPr lang="fr-FR" sz="4000" b="1" dirty="0" smtClean="0">
                <a:solidFill>
                  <a:schemeClr val="tx2"/>
                </a:solidFill>
              </a:rPr>
            </a:br>
            <a:r>
              <a:rPr lang="fr-FR" sz="4000" b="1" dirty="0" smtClean="0">
                <a:solidFill>
                  <a:schemeClr val="tx2"/>
                </a:solidFill>
              </a:rPr>
              <a:t>of the </a:t>
            </a:r>
            <a:r>
              <a:rPr lang="fr-FR" sz="4000" b="1" dirty="0" err="1" smtClean="0">
                <a:solidFill>
                  <a:schemeClr val="tx2"/>
                </a:solidFill>
              </a:rPr>
              <a:t>pork</a:t>
            </a:r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</a:rPr>
              <a:t>industry</a:t>
            </a:r>
            <a:r>
              <a:rPr lang="fr-FR" sz="4000" b="1" dirty="0" smtClean="0">
                <a:solidFill>
                  <a:schemeClr val="tx2"/>
                </a:solidFill>
              </a:rPr>
              <a:t> in France</a:t>
            </a:r>
            <a:endParaRPr lang="fr-FR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elektronique.fr/img/icones/free/Nuvola_apps_k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229200"/>
            <a:ext cx="1219200" cy="121920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019BF-9DBD-47B0-93C3-B4F79715257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594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 smtClean="0">
                <a:solidFill>
                  <a:schemeClr val="tx2"/>
                </a:solidFill>
              </a:rPr>
              <a:t>A) 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French </a:t>
            </a:r>
            <a:r>
              <a:rPr lang="fr-F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consumption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556992"/>
          </a:xfrm>
        </p:spPr>
        <p:txBody>
          <a:bodyPr/>
          <a:lstStyle/>
          <a:p>
            <a:r>
              <a:rPr lang="fr-FR" sz="3600" dirty="0" err="1" smtClean="0"/>
              <a:t>Pork</a:t>
            </a:r>
            <a:r>
              <a:rPr lang="fr-FR" sz="3600" dirty="0" smtClean="0"/>
              <a:t> </a:t>
            </a:r>
            <a:r>
              <a:rPr lang="fr-FR" sz="3600" dirty="0" err="1" smtClean="0"/>
              <a:t>meat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the French </a:t>
            </a:r>
            <a:r>
              <a:rPr lang="fr-FR" sz="3600" dirty="0" err="1" smtClean="0"/>
              <a:t>favourite</a:t>
            </a:r>
            <a:r>
              <a:rPr lang="fr-FR" sz="3600" dirty="0" smtClean="0"/>
              <a:t> </a:t>
            </a:r>
            <a:r>
              <a:rPr lang="fr-FR" sz="3600" dirty="0" err="1" smtClean="0"/>
              <a:t>meat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34 kg per </a:t>
            </a:r>
            <a:r>
              <a:rPr lang="fr-FR" sz="3600" dirty="0" err="1" smtClean="0"/>
              <a:t>year</a:t>
            </a:r>
            <a:r>
              <a:rPr lang="fr-FR" sz="3600" dirty="0" smtClean="0"/>
              <a:t> per </a:t>
            </a:r>
            <a:r>
              <a:rPr lang="fr-FR" sz="3600" dirty="0" err="1" smtClean="0"/>
              <a:t>person</a:t>
            </a:r>
            <a:r>
              <a:rPr lang="fr-FR" sz="3600" dirty="0" smtClean="0"/>
              <a:t>.</a:t>
            </a:r>
          </a:p>
          <a:p>
            <a:r>
              <a:rPr lang="fr-FR" sz="3600" dirty="0" err="1" smtClean="0"/>
              <a:t>Around</a:t>
            </a:r>
            <a:r>
              <a:rPr lang="fr-FR" sz="3600" dirty="0" smtClean="0"/>
              <a:t>  :</a:t>
            </a:r>
          </a:p>
          <a:p>
            <a:pPr lvl="1">
              <a:buFont typeface="Wingdings" pitchFamily="2" charset="2"/>
              <a:buChar char="Ø"/>
            </a:pPr>
            <a:r>
              <a:rPr lang="fr-FR" sz="3600" dirty="0" smtClean="0"/>
              <a:t>¼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eaten</a:t>
            </a:r>
            <a:r>
              <a:rPr lang="fr-FR" sz="3600" dirty="0" smtClean="0"/>
              <a:t> as </a:t>
            </a:r>
            <a:r>
              <a:rPr lang="fr-FR" sz="3600" dirty="0" err="1" smtClean="0"/>
              <a:t>meat</a:t>
            </a:r>
            <a:r>
              <a:rPr lang="fr-FR" sz="3600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fr-FR" sz="3600" dirty="0" smtClean="0"/>
              <a:t> ¾ as </a:t>
            </a:r>
            <a:r>
              <a:rPr lang="fr-FR" sz="3600" dirty="0" err="1" smtClean="0"/>
              <a:t>cooked</a:t>
            </a:r>
            <a:r>
              <a:rPr lang="fr-FR" sz="3600" dirty="0" smtClean="0"/>
              <a:t> </a:t>
            </a:r>
            <a:r>
              <a:rPr lang="fr-FR" sz="3600" dirty="0" err="1" smtClean="0"/>
              <a:t>pork</a:t>
            </a:r>
            <a:r>
              <a:rPr lang="fr-FR" sz="3600" dirty="0" smtClean="0"/>
              <a:t> </a:t>
            </a:r>
            <a:r>
              <a:rPr lang="fr-FR" sz="3600" dirty="0" err="1" smtClean="0"/>
              <a:t>meats</a:t>
            </a:r>
            <a:r>
              <a:rPr lang="fr-FR" sz="3600" dirty="0" smtClean="0"/>
              <a:t> « charcuterie » (</a:t>
            </a:r>
            <a:r>
              <a:rPr lang="fr-FR" sz="3600" dirty="0" err="1" smtClean="0"/>
              <a:t>sausages</a:t>
            </a:r>
            <a:r>
              <a:rPr lang="fr-FR" sz="3600" dirty="0" smtClean="0"/>
              <a:t>, pâtés, </a:t>
            </a:r>
            <a:r>
              <a:rPr lang="fr-FR" sz="3600" dirty="0" err="1" smtClean="0"/>
              <a:t>ham</a:t>
            </a:r>
            <a:r>
              <a:rPr lang="fr-FR" sz="3600" dirty="0" smtClean="0"/>
              <a:t>…)</a:t>
            </a:r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7652" name="Picture 4" descr="http://www.elektronique.fr/img/icones/free/Nuvola_apps_k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373216"/>
            <a:ext cx="1013048" cy="1013048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fr-FR" sz="4000" b="1" i="1" dirty="0" err="1" smtClean="0">
                <a:solidFill>
                  <a:schemeClr val="tx2"/>
                </a:solidFill>
              </a:rPr>
              <a:t>Breeding</a:t>
            </a:r>
            <a:r>
              <a:rPr lang="fr-FR" sz="4000" b="1" i="1" dirty="0" smtClean="0">
                <a:solidFill>
                  <a:schemeClr val="tx2"/>
                </a:solidFill>
              </a:rPr>
              <a:t>/</a:t>
            </a:r>
            <a:r>
              <a:rPr lang="fr-FR" sz="4000" b="1" i="1" dirty="0" err="1" smtClean="0">
                <a:solidFill>
                  <a:schemeClr val="tx2"/>
                </a:solidFill>
              </a:rPr>
              <a:t>farms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France </a:t>
            </a:r>
            <a:r>
              <a:rPr lang="fr-FR" sz="3600" dirty="0" err="1" smtClean="0"/>
              <a:t>counts</a:t>
            </a:r>
            <a:r>
              <a:rPr lang="fr-FR" sz="3600" dirty="0" smtClean="0"/>
              <a:t> 20 000 </a:t>
            </a:r>
            <a:r>
              <a:rPr lang="fr-FR" sz="3600" dirty="0" err="1" smtClean="0"/>
              <a:t>farms</a:t>
            </a:r>
            <a:r>
              <a:rPr lang="fr-FR" sz="3600" dirty="0" smtClean="0"/>
              <a:t> of </a:t>
            </a:r>
            <a:r>
              <a:rPr lang="fr-FR" sz="3600" dirty="0" err="1" smtClean="0"/>
              <a:t>porks</a:t>
            </a:r>
            <a:r>
              <a:rPr lang="fr-FR" sz="3600" dirty="0" smtClean="0"/>
              <a:t> </a:t>
            </a:r>
            <a:r>
              <a:rPr lang="fr-FR" sz="3600" dirty="0" err="1" smtClean="0"/>
              <a:t>breeding</a:t>
            </a:r>
            <a:r>
              <a:rPr lang="fr-FR" sz="3600" dirty="0" smtClean="0"/>
              <a:t>.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around</a:t>
            </a:r>
            <a:r>
              <a:rPr lang="fr-FR" sz="3600" dirty="0" smtClean="0"/>
              <a:t> 6 </a:t>
            </a:r>
            <a:r>
              <a:rPr lang="fr-FR" sz="3600" dirty="0" err="1" smtClean="0"/>
              <a:t>months</a:t>
            </a:r>
            <a:r>
              <a:rPr lang="fr-FR" sz="3600" dirty="0" smtClean="0"/>
              <a:t> , </a:t>
            </a:r>
            <a:r>
              <a:rPr lang="fr-FR" sz="3600" dirty="0" err="1" smtClean="0"/>
              <a:t>porks</a:t>
            </a:r>
            <a:r>
              <a:rPr lang="fr-FR" sz="3600" dirty="0" smtClean="0"/>
              <a:t> are </a:t>
            </a:r>
            <a:r>
              <a:rPr lang="fr-FR" sz="3600" dirty="0" err="1" smtClean="0"/>
              <a:t>ready</a:t>
            </a:r>
            <a:r>
              <a:rPr lang="fr-FR" sz="3600" dirty="0" smtClean="0"/>
              <a:t> to go to the </a:t>
            </a:r>
            <a:r>
              <a:rPr lang="fr-FR" sz="3600" dirty="0" err="1" smtClean="0"/>
              <a:t>slaughterhouse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French </a:t>
            </a:r>
            <a:r>
              <a:rPr lang="fr-FR" sz="3600" dirty="0" err="1" smtClean="0"/>
              <a:t>breedings</a:t>
            </a:r>
            <a:r>
              <a:rPr lang="fr-FR" sz="3600" dirty="0" smtClean="0"/>
              <a:t> </a:t>
            </a:r>
            <a:r>
              <a:rPr lang="fr-FR" sz="3600" dirty="0" err="1" smtClean="0"/>
              <a:t>mainly</a:t>
            </a:r>
            <a:r>
              <a:rPr lang="fr-FR" sz="3600" dirty="0" smtClean="0"/>
              <a:t> </a:t>
            </a:r>
            <a:r>
              <a:rPr lang="fr-FR" sz="3600" dirty="0" err="1" smtClean="0"/>
              <a:t>belong</a:t>
            </a:r>
            <a:r>
              <a:rPr lang="fr-FR" sz="3600" dirty="0" smtClean="0"/>
              <a:t> to </a:t>
            </a:r>
            <a:r>
              <a:rPr lang="fr-FR" sz="3600" dirty="0" err="1" smtClean="0"/>
              <a:t>farmers</a:t>
            </a:r>
            <a:r>
              <a:rPr lang="fr-FR" sz="3600" dirty="0" smtClean="0"/>
              <a:t> and not to </a:t>
            </a:r>
            <a:r>
              <a:rPr lang="fr-FR" sz="3600" dirty="0" err="1" smtClean="0"/>
              <a:t>private</a:t>
            </a:r>
            <a:r>
              <a:rPr lang="fr-FR" sz="3600" dirty="0" smtClean="0"/>
              <a:t> society </a:t>
            </a:r>
            <a:r>
              <a:rPr lang="fr-FR" sz="3600" dirty="0" err="1" smtClean="0"/>
              <a:t>like</a:t>
            </a:r>
            <a:r>
              <a:rPr lang="fr-FR" sz="3600" dirty="0" smtClean="0"/>
              <a:t> </a:t>
            </a:r>
            <a:r>
              <a:rPr lang="fr-FR" sz="3600" dirty="0" err="1" smtClean="0"/>
              <a:t>often</a:t>
            </a:r>
            <a:r>
              <a:rPr lang="fr-FR" sz="3600" dirty="0" smtClean="0"/>
              <a:t> in Spain or the United States.</a:t>
            </a:r>
          </a:p>
          <a:p>
            <a:r>
              <a:rPr lang="fr-FR" sz="3600" dirty="0" smtClean="0"/>
              <a:t>Size of French </a:t>
            </a:r>
            <a:r>
              <a:rPr lang="fr-FR" sz="3600" dirty="0" err="1" smtClean="0"/>
              <a:t>breedings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among</a:t>
            </a:r>
            <a:r>
              <a:rPr lang="fr-FR" sz="3600" dirty="0" smtClean="0"/>
              <a:t> the </a:t>
            </a:r>
            <a:r>
              <a:rPr lang="fr-FR" sz="3600" dirty="0" err="1" smtClean="0"/>
              <a:t>smallest</a:t>
            </a:r>
            <a:r>
              <a:rPr lang="fr-FR" sz="3600" dirty="0" smtClean="0"/>
              <a:t> one in Europe</a:t>
            </a:r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Picture 4" descr="http://www.elektronique.fr/img/icones/free/Nuvola_apps_k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952" y="5445224"/>
            <a:ext cx="1013048" cy="1013048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C) French production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French </a:t>
            </a:r>
            <a:r>
              <a:rPr lang="fr-FR" sz="3600" dirty="0" err="1" smtClean="0"/>
              <a:t>farmers</a:t>
            </a:r>
            <a:r>
              <a:rPr lang="fr-FR" sz="3600" dirty="0" smtClean="0"/>
              <a:t> </a:t>
            </a:r>
            <a:r>
              <a:rPr lang="fr-FR" sz="3600" dirty="0" err="1" smtClean="0"/>
              <a:t>product</a:t>
            </a:r>
            <a:r>
              <a:rPr lang="fr-FR" sz="3600" dirty="0" smtClean="0"/>
              <a:t> 25 million of </a:t>
            </a:r>
            <a:r>
              <a:rPr lang="fr-FR" sz="3600" dirty="0" err="1" smtClean="0"/>
              <a:t>porks</a:t>
            </a:r>
            <a:r>
              <a:rPr lang="fr-FR" sz="3600" dirty="0" smtClean="0"/>
              <a:t> per </a:t>
            </a:r>
            <a:r>
              <a:rPr lang="fr-FR" sz="3600" dirty="0" err="1" smtClean="0"/>
              <a:t>year</a:t>
            </a:r>
            <a:r>
              <a:rPr lang="fr-FR" sz="3600" dirty="0" smtClean="0"/>
              <a:t>. It places France </a:t>
            </a:r>
            <a:r>
              <a:rPr lang="fr-FR" sz="3600" dirty="0" err="1" smtClean="0"/>
              <a:t>at</a:t>
            </a:r>
            <a:r>
              <a:rPr lang="fr-FR" sz="3600" dirty="0" smtClean="0"/>
              <a:t> the </a:t>
            </a:r>
            <a:r>
              <a:rPr lang="fr-FR" sz="3600" dirty="0" err="1" smtClean="0"/>
              <a:t>third</a:t>
            </a:r>
            <a:r>
              <a:rPr lang="fr-FR" sz="3600" dirty="0" smtClean="0"/>
              <a:t> place in Europe </a:t>
            </a:r>
            <a:r>
              <a:rPr lang="fr-FR" sz="3600" dirty="0" err="1" smtClean="0"/>
              <a:t>after</a:t>
            </a:r>
            <a:r>
              <a:rPr lang="fr-FR" sz="3600" dirty="0" smtClean="0"/>
              <a:t> Germany (1</a:t>
            </a:r>
            <a:r>
              <a:rPr lang="fr-FR" sz="3600" baseline="30000" dirty="0" smtClean="0"/>
              <a:t>st</a:t>
            </a:r>
            <a:r>
              <a:rPr lang="fr-FR" sz="3600" dirty="0" smtClean="0"/>
              <a:t>) and Spain (2</a:t>
            </a:r>
            <a:r>
              <a:rPr lang="fr-FR" sz="3600" baseline="30000" dirty="0" smtClean="0"/>
              <a:t>nd</a:t>
            </a:r>
            <a:r>
              <a:rPr lang="fr-FR" sz="3600" dirty="0" smtClean="0"/>
              <a:t>).</a:t>
            </a:r>
          </a:p>
          <a:p>
            <a:r>
              <a:rPr lang="fr-FR" sz="3600" dirty="0" smtClean="0"/>
              <a:t>As French people </a:t>
            </a:r>
            <a:r>
              <a:rPr lang="fr-FR" sz="3600" dirty="0" err="1" smtClean="0"/>
              <a:t>eat</a:t>
            </a:r>
            <a:r>
              <a:rPr lang="fr-FR" sz="3600" dirty="0" smtClean="0"/>
              <a:t> the </a:t>
            </a:r>
            <a:r>
              <a:rPr lang="fr-FR" sz="3600" dirty="0" err="1" smtClean="0"/>
              <a:t>equivalent</a:t>
            </a:r>
            <a:r>
              <a:rPr lang="fr-FR" sz="3600" dirty="0" smtClean="0"/>
              <a:t> of 23 millions </a:t>
            </a:r>
            <a:r>
              <a:rPr lang="fr-FR" sz="3600" dirty="0" err="1" smtClean="0"/>
              <a:t>porks</a:t>
            </a:r>
            <a:r>
              <a:rPr lang="fr-FR" sz="3600" dirty="0" smtClean="0"/>
              <a:t>, France </a:t>
            </a:r>
            <a:r>
              <a:rPr lang="fr-FR" sz="3600" dirty="0" err="1" smtClean="0"/>
              <a:t>is</a:t>
            </a:r>
            <a:r>
              <a:rPr lang="fr-FR" sz="3600" dirty="0" smtClean="0"/>
              <a:t> self-</a:t>
            </a:r>
            <a:r>
              <a:rPr lang="fr-FR" sz="3600" dirty="0" err="1" smtClean="0"/>
              <a:t>sufficient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106% for </a:t>
            </a:r>
            <a:r>
              <a:rPr lang="fr-FR" sz="3600" dirty="0" err="1" smtClean="0"/>
              <a:t>its</a:t>
            </a:r>
            <a:r>
              <a:rPr lang="fr-FR" sz="3600" dirty="0" smtClean="0"/>
              <a:t> </a:t>
            </a:r>
            <a:r>
              <a:rPr lang="fr-FR" sz="3600" dirty="0" err="1" smtClean="0"/>
              <a:t>consumption</a:t>
            </a:r>
            <a:r>
              <a:rPr lang="fr-FR" sz="3600" dirty="0" smtClean="0"/>
              <a:t>.</a:t>
            </a:r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Picture 4" descr="http://www.elektronique.fr/img/icones/free/Nuvola_apps_k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952" y="5373216"/>
            <a:ext cx="1013048" cy="1013048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droite à entaille 25"/>
          <p:cNvSpPr/>
          <p:nvPr/>
        </p:nvSpPr>
        <p:spPr>
          <a:xfrm rot="10800000">
            <a:off x="5436096" y="3789040"/>
            <a:ext cx="1800200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D) Commercial exchanges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736304"/>
          </a:xfrm>
        </p:spPr>
        <p:txBody>
          <a:bodyPr/>
          <a:lstStyle/>
          <a:p>
            <a:r>
              <a:rPr lang="fr-FR" sz="2800" dirty="0" err="1" smtClean="0"/>
              <a:t>Because</a:t>
            </a:r>
            <a:r>
              <a:rPr lang="fr-FR" sz="2800" dirty="0" smtClean="0"/>
              <a:t> tastes and </a:t>
            </a:r>
            <a:r>
              <a:rPr lang="fr-FR" sz="2800" dirty="0" err="1" smtClean="0"/>
              <a:t>eating</a:t>
            </a:r>
            <a:r>
              <a:rPr lang="fr-FR" sz="2800" dirty="0" smtClean="0"/>
              <a:t> habits are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one country to </a:t>
            </a:r>
            <a:r>
              <a:rPr lang="fr-FR" sz="2800" dirty="0" err="1" smtClean="0"/>
              <a:t>another</a:t>
            </a:r>
            <a:r>
              <a:rPr lang="fr-FR" sz="2800" dirty="0" smtClean="0"/>
              <a:t>, France exports a part of </a:t>
            </a:r>
            <a:r>
              <a:rPr lang="fr-FR" sz="2800" dirty="0" err="1" smtClean="0"/>
              <a:t>its</a:t>
            </a:r>
            <a:r>
              <a:rPr lang="fr-FR" sz="2800" dirty="0" smtClean="0"/>
              <a:t> production (</a:t>
            </a:r>
            <a:r>
              <a:rPr lang="fr-FR" sz="2800" dirty="0" err="1" smtClean="0"/>
              <a:t>offal</a:t>
            </a:r>
            <a:r>
              <a:rPr lang="fr-FR" sz="2800" dirty="0" smtClean="0"/>
              <a:t>, </a:t>
            </a:r>
            <a:r>
              <a:rPr lang="fr-FR" sz="2800" dirty="0" err="1" smtClean="0"/>
              <a:t>belly</a:t>
            </a:r>
            <a:r>
              <a:rPr lang="fr-FR" sz="2800" dirty="0" smtClean="0"/>
              <a:t>) and imports </a:t>
            </a:r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pork’s</a:t>
            </a:r>
            <a:r>
              <a:rPr lang="fr-FR" sz="2800" dirty="0" smtClean="0"/>
              <a:t> </a:t>
            </a:r>
            <a:r>
              <a:rPr lang="fr-FR" sz="2800" dirty="0" err="1" smtClean="0"/>
              <a:t>piece</a:t>
            </a:r>
            <a:r>
              <a:rPr lang="fr-FR" sz="2800" dirty="0" smtClean="0"/>
              <a:t> (</a:t>
            </a:r>
            <a:r>
              <a:rPr lang="fr-FR" sz="2800" dirty="0" err="1" smtClean="0"/>
              <a:t>ham</a:t>
            </a:r>
            <a:r>
              <a:rPr lang="fr-FR" sz="2800" dirty="0" smtClean="0"/>
              <a:t>).</a:t>
            </a:r>
          </a:p>
          <a:p>
            <a:r>
              <a:rPr lang="fr-FR" sz="2800" dirty="0" smtClean="0"/>
              <a:t>1/3 of the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production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exchanged</a:t>
            </a:r>
            <a:r>
              <a:rPr lang="fr-FR" sz="2800" dirty="0" smtClean="0"/>
              <a:t> </a:t>
            </a:r>
            <a:r>
              <a:rPr lang="fr-FR" sz="2800" dirty="0" err="1" smtClean="0"/>
              <a:t>through</a:t>
            </a:r>
            <a:r>
              <a:rPr lang="fr-FR" sz="2800" dirty="0" smtClean="0"/>
              <a:t> EU countries.</a:t>
            </a:r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9552" y="422108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dirty="0" err="1" smtClean="0"/>
              <a:t>Italy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first </a:t>
            </a:r>
            <a:r>
              <a:rPr lang="fr-FR" sz="2400" dirty="0" err="1" smtClean="0"/>
              <a:t>customer</a:t>
            </a:r>
            <a:r>
              <a:rPr lang="fr-FR" sz="2400" dirty="0" smtClean="0"/>
              <a:t> and </a:t>
            </a:r>
            <a:r>
              <a:rPr lang="fr-FR" sz="2400" dirty="0" err="1" smtClean="0"/>
              <a:t>represents</a:t>
            </a:r>
            <a:r>
              <a:rPr lang="fr-FR" sz="2400" dirty="0" smtClean="0"/>
              <a:t> 26% of  French exports.</a:t>
            </a:r>
            <a:endParaRPr lang="fr-FR" sz="2400" dirty="0"/>
          </a:p>
        </p:txBody>
      </p:sp>
      <p:sp>
        <p:nvSpPr>
          <p:cNvPr id="19" name="Flèche droite à entaille 18"/>
          <p:cNvSpPr/>
          <p:nvPr/>
        </p:nvSpPr>
        <p:spPr>
          <a:xfrm>
            <a:off x="1187624" y="3861048"/>
            <a:ext cx="1872208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331640" y="40770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EXPORTS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44008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Spain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first supplier and </a:t>
            </a:r>
            <a:r>
              <a:rPr lang="fr-FR" sz="2400" dirty="0" err="1" smtClean="0"/>
              <a:t>represents</a:t>
            </a:r>
            <a:r>
              <a:rPr lang="fr-FR" sz="2400" dirty="0" smtClean="0"/>
              <a:t> 48% of  French imports.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724128" y="40050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IMPORTS</a:t>
            </a:r>
            <a:endParaRPr lang="fr-FR" dirty="0"/>
          </a:p>
        </p:txBody>
      </p:sp>
      <p:pic>
        <p:nvPicPr>
          <p:cNvPr id="27" name="Picture 4" descr="http://www.elektronique.fr/img/icones/free/Nuvola_apps_k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952" y="5373216"/>
            <a:ext cx="1013048" cy="1013048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QUIZ</a:t>
            </a:r>
            <a:br>
              <a:rPr lang="fr-FR" b="1" dirty="0" smtClean="0"/>
            </a:br>
            <a:r>
              <a:rPr lang="fr-FR" b="1" dirty="0" smtClean="0"/>
              <a:t>1- Our country France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How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inhabitants</a:t>
            </a:r>
            <a:r>
              <a:rPr lang="fr-FR" b="1" dirty="0" smtClean="0"/>
              <a:t>?</a:t>
            </a:r>
          </a:p>
          <a:p>
            <a:pPr>
              <a:buNone/>
            </a:pPr>
            <a:r>
              <a:rPr lang="fr-FR" b="1" dirty="0" smtClean="0"/>
              <a:t>		</a:t>
            </a:r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3212976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60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52120" y="3068960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52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43808" y="5013176"/>
            <a:ext cx="2376264" cy="1368152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66 million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2- Our Capital 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dirty="0" err="1" smtClean="0"/>
              <a:t>Give</a:t>
            </a:r>
            <a:r>
              <a:rPr lang="fr-FR" b="1" dirty="0" smtClean="0"/>
              <a:t> 3 </a:t>
            </a:r>
            <a:r>
              <a:rPr lang="fr-FR" b="1" dirty="0" err="1" smtClean="0"/>
              <a:t>famous</a:t>
            </a:r>
            <a:r>
              <a:rPr lang="fr-FR" b="1" dirty="0" smtClean="0"/>
              <a:t> monuments in Paris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Comenius </a:t>
            </a:r>
            <a:r>
              <a:rPr lang="fr-FR" sz="3600" b="1" dirty="0" err="1" smtClean="0">
                <a:solidFill>
                  <a:schemeClr val="tx2"/>
                </a:solidFill>
              </a:rPr>
              <a:t>project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Turning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Ideas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Into</a:t>
            </a:r>
            <a:r>
              <a:rPr lang="fr-FR" sz="3600" b="1" i="1" dirty="0" smtClean="0">
                <a:solidFill>
                  <a:schemeClr val="tx2"/>
                </a:solidFill>
              </a:rPr>
              <a:t> Actions</a:t>
            </a:r>
            <a:br>
              <a:rPr lang="fr-FR" sz="3600" b="1" i="1" dirty="0" smtClean="0">
                <a:solidFill>
                  <a:schemeClr val="tx2"/>
                </a:solidFill>
              </a:rPr>
            </a:br>
            <a:r>
              <a:rPr lang="fr-FR" sz="2400" b="1" i="1" dirty="0" smtClean="0">
                <a:solidFill>
                  <a:schemeClr val="tx2"/>
                </a:solidFill>
              </a:rPr>
              <a:t>2013-2015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/>
              <a:t>European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partnership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 7 </a:t>
            </a:r>
            <a:r>
              <a:rPr lang="fr-FR" sz="3200" b="1" dirty="0" err="1" smtClean="0"/>
              <a:t>schools</a:t>
            </a:r>
            <a:r>
              <a:rPr lang="fr-FR" sz="3200" b="1" dirty="0" smtClean="0"/>
              <a:t> in 5 countries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 descr="carte europe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988840"/>
            <a:ext cx="5916402" cy="4525963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3- Our </a:t>
            </a:r>
            <a:r>
              <a:rPr lang="fr-FR" b="1" dirty="0" err="1" smtClean="0"/>
              <a:t>town</a:t>
            </a:r>
            <a:r>
              <a:rPr lang="fr-FR" b="1" dirty="0" smtClean="0"/>
              <a:t> </a:t>
            </a:r>
            <a:r>
              <a:rPr lang="fr-FR" b="1" i="1" dirty="0" smtClean="0"/>
              <a:t>La Ville du Bois</a:t>
            </a:r>
            <a:endParaRPr lang="fr-FR" i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484785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 algn="ctr">
              <a:buNone/>
            </a:pPr>
            <a:r>
              <a:rPr lang="fr-FR" dirty="0" smtClean="0"/>
              <a:t>      </a:t>
            </a:r>
            <a:r>
              <a:rPr lang="fr-FR" sz="3200" b="1" dirty="0" err="1" smtClean="0"/>
              <a:t>Where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the </a:t>
            </a:r>
            <a:r>
              <a:rPr lang="fr-FR" sz="3200" b="1" dirty="0" err="1" smtClean="0"/>
              <a:t>town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located</a:t>
            </a:r>
            <a:r>
              <a:rPr lang="fr-FR" sz="3200" b="1" smtClean="0"/>
              <a:t> ?       </a:t>
            </a:r>
            <a:endParaRPr lang="fr-FR" sz="3200" b="1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3200" dirty="0" err="1" smtClean="0"/>
              <a:t>from</a:t>
            </a:r>
            <a:r>
              <a:rPr lang="fr-FR" sz="3200" dirty="0" smtClean="0"/>
              <a:t> Paris </a:t>
            </a:r>
            <a:endParaRPr lang="fr-FR" sz="3200" dirty="0"/>
          </a:p>
        </p:txBody>
      </p:sp>
      <p:sp>
        <p:nvSpPr>
          <p:cNvPr id="6" name="Nuage 5"/>
          <p:cNvSpPr/>
          <p:nvPr/>
        </p:nvSpPr>
        <p:spPr>
          <a:xfrm>
            <a:off x="539552" y="2852936"/>
            <a:ext cx="2232248" cy="180020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60 kms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Nuage 6"/>
          <p:cNvSpPr/>
          <p:nvPr/>
        </p:nvSpPr>
        <p:spPr>
          <a:xfrm>
            <a:off x="6012160" y="3212976"/>
            <a:ext cx="2267744" cy="184482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25 kms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Nuage 7"/>
          <p:cNvSpPr/>
          <p:nvPr/>
        </p:nvSpPr>
        <p:spPr>
          <a:xfrm>
            <a:off x="3240360" y="3212976"/>
            <a:ext cx="2267744" cy="180020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100 kms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4- Our ISC </a:t>
            </a:r>
            <a:r>
              <a:rPr lang="fr-FR" b="1" dirty="0" err="1" smtClean="0"/>
              <a:t>School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How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: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>
            <a:off x="611560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1480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Triangle isocèle 6"/>
          <p:cNvSpPr/>
          <p:nvPr/>
        </p:nvSpPr>
        <p:spPr>
          <a:xfrm>
            <a:off x="3131840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2500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5580112" y="2780928"/>
            <a:ext cx="2088232" cy="158417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720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5- How far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our</a:t>
            </a:r>
            <a:r>
              <a:rPr lang="fr-FR" b="1" dirty="0" smtClean="0"/>
              <a:t> ISC </a:t>
            </a:r>
            <a:r>
              <a:rPr lang="fr-FR" b="1" dirty="0" err="1" smtClean="0"/>
              <a:t>school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IES San </a:t>
            </a:r>
            <a:r>
              <a:rPr lang="fr-FR" b="1" dirty="0" err="1" smtClean="0"/>
              <a:t>Blas</a:t>
            </a:r>
            <a:r>
              <a:rPr lang="fr-FR" b="1" dirty="0" smtClean="0"/>
              <a:t> ?</a:t>
            </a:r>
            <a:endParaRPr lang="fr-FR" b="1" dirty="0"/>
          </a:p>
        </p:txBody>
      </p:sp>
      <p:pic>
        <p:nvPicPr>
          <p:cNvPr id="65542" name="Picture 6" descr="http://www.20th.ch/borne_route_nationale_en_tol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664296" cy="3912707"/>
          </a:xfrm>
          <a:prstGeom prst="rect">
            <a:avLst/>
          </a:prstGeom>
          <a:noFill/>
        </p:spPr>
      </p:pic>
      <p:pic>
        <p:nvPicPr>
          <p:cNvPr id="16" name="Picture 6" descr="http://www.20th.ch/borne_route_nationale_en_tol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2664296" cy="3912707"/>
          </a:xfrm>
          <a:prstGeom prst="rect">
            <a:avLst/>
          </a:prstGeom>
          <a:noFill/>
        </p:spPr>
      </p:pic>
      <p:pic>
        <p:nvPicPr>
          <p:cNvPr id="17" name="Picture 6" descr="http://www.20th.ch/borne_route_nationale_en_tol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348880"/>
            <a:ext cx="2664296" cy="3912707"/>
          </a:xfrm>
          <a:prstGeom prst="rect">
            <a:avLst/>
          </a:prstGeom>
          <a:noFill/>
        </p:spPr>
      </p:pic>
      <p:pic>
        <p:nvPicPr>
          <p:cNvPr id="65538" name="Picture 2" descr="E:\COMENIUS\MOBILITE SPAIN MAY 2014\empreintes coch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055">
            <a:off x="739584" y="650596"/>
            <a:ext cx="735221" cy="282990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187624" y="42930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1205</a:t>
            </a:r>
            <a:r>
              <a:rPr lang="fr-FR" sz="2800" dirty="0" smtClean="0"/>
              <a:t> km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067944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1400</a:t>
            </a:r>
            <a:r>
              <a:rPr lang="fr-FR" sz="2800" dirty="0" smtClean="0"/>
              <a:t> km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804248" y="41490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1685</a:t>
            </a:r>
            <a:r>
              <a:rPr lang="fr-FR" sz="2800" dirty="0" smtClean="0"/>
              <a:t> km</a:t>
            </a:r>
            <a:endParaRPr lang="fr-FR" sz="28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/>
          <a:lstStyle/>
          <a:p>
            <a:r>
              <a:rPr lang="fr-FR" sz="3200" b="1" dirty="0" smtClean="0"/>
              <a:t>6- </a:t>
            </a:r>
            <a:r>
              <a:rPr lang="fr-FR" sz="3200" b="1" dirty="0" err="1" smtClean="0"/>
              <a:t>From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which</a:t>
            </a:r>
            <a:r>
              <a:rPr lang="fr-FR" sz="3200" b="1" dirty="0" smtClean="0"/>
              <a:t> part of France</a:t>
            </a:r>
            <a:br>
              <a:rPr lang="fr-FR" sz="3200" b="1" dirty="0" smtClean="0"/>
            </a:br>
            <a:r>
              <a:rPr lang="fr-FR" sz="3200" b="1" dirty="0" err="1" smtClean="0"/>
              <a:t>does</a:t>
            </a:r>
            <a:r>
              <a:rPr lang="fr-FR" sz="3200" b="1" dirty="0" smtClean="0"/>
              <a:t> the Choucroute come ?</a:t>
            </a:r>
            <a:endParaRPr lang="fr-FR" sz="3200" b="1" dirty="0"/>
          </a:p>
        </p:txBody>
      </p:sp>
      <p:pic>
        <p:nvPicPr>
          <p:cNvPr id="6" name="Espace réservé du contenu 3" descr="carte de Fran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561048" cy="4525963"/>
          </a:xfrm>
          <a:ln>
            <a:solidFill>
              <a:schemeClr val="tx1"/>
            </a:solidFill>
          </a:ln>
        </p:spPr>
      </p:pic>
      <p:pic>
        <p:nvPicPr>
          <p:cNvPr id="7" name="Picture 2" descr="http://centerloup.c.e.pic.centerblog.net/o/005228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2736302" cy="2052228"/>
          </a:xfrm>
          <a:prstGeom prst="rect">
            <a:avLst/>
          </a:prstGeom>
          <a:noFill/>
        </p:spPr>
      </p:pic>
      <p:pic>
        <p:nvPicPr>
          <p:cNvPr id="20482" name="Picture 2" descr="http://mayerwin.free.fr/boussole4plane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656184" cy="212543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372200" y="19888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NORTH ?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44208" y="4797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SOUTH 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4048" y="35010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WEST 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027368" y="3501008"/>
            <a:ext cx="111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EAST ?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7- French </a:t>
            </a:r>
            <a:r>
              <a:rPr lang="fr-FR" b="1" dirty="0" err="1" smtClean="0"/>
              <a:t>consumption</a:t>
            </a:r>
            <a:r>
              <a:rPr lang="fr-FR" b="1" dirty="0" smtClean="0"/>
              <a:t> of </a:t>
            </a:r>
            <a:r>
              <a:rPr lang="fr-FR" b="1" dirty="0" err="1" smtClean="0"/>
              <a:t>pork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per </a:t>
            </a:r>
            <a:r>
              <a:rPr lang="fr-FR" b="1" dirty="0" err="1" smtClean="0"/>
              <a:t>year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475656" y="1700808"/>
            <a:ext cx="6945751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ym typeface="Wingdings"/>
              </a:rPr>
              <a:t> </a:t>
            </a:r>
            <a:r>
              <a:rPr lang="fr-FR" sz="3600" b="1" dirty="0" err="1" smtClean="0">
                <a:sym typeface="Wingdings"/>
              </a:rPr>
              <a:t>Find</a:t>
            </a:r>
            <a:r>
              <a:rPr lang="fr-FR" sz="3600" b="1" dirty="0" smtClean="0">
                <a:sym typeface="Wingdings"/>
              </a:rPr>
              <a:t> the </a:t>
            </a:r>
            <a:r>
              <a:rPr lang="fr-FR" sz="3600" b="1" dirty="0" err="1" smtClean="0">
                <a:sym typeface="Wingdings"/>
              </a:rPr>
              <a:t>numbers</a:t>
            </a:r>
            <a:endParaRPr lang="fr-FR" sz="3600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350" y="2708921"/>
          <a:ext cx="9137650" cy="340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fr-FR" sz="4000" b="1" dirty="0" smtClean="0"/>
              <a:t>8- </a:t>
            </a:r>
            <a:r>
              <a:rPr lang="fr-FR" sz="4000" b="1" dirty="0" err="1" smtClean="0"/>
              <a:t>What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the grade for the French production of </a:t>
            </a:r>
            <a:r>
              <a:rPr lang="fr-FR" sz="4000" b="1" dirty="0" err="1" smtClean="0"/>
              <a:t>porks</a:t>
            </a:r>
            <a:r>
              <a:rPr lang="fr-FR" sz="4000" b="1" dirty="0" smtClean="0"/>
              <a:t> in Europe ?</a:t>
            </a:r>
            <a:endParaRPr lang="fr-FR" sz="4000" b="1" dirty="0"/>
          </a:p>
        </p:txBody>
      </p:sp>
      <p:pic>
        <p:nvPicPr>
          <p:cNvPr id="66562" name="Picture 2" descr="http://www.rollscenic.com/wp-content/uploads/2013/01/pod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457825" cy="444817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C-MLX-22\Desktop\1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644" y="1675414"/>
            <a:ext cx="4708478" cy="43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Students</a:t>
            </a:r>
            <a:r>
              <a:rPr lang="fr-FR" b="1" dirty="0" smtClean="0">
                <a:solidFill>
                  <a:schemeClr val="tx2"/>
                </a:solidFill>
              </a:rPr>
              <a:t> team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sz="2800" b="1" i="1" dirty="0" smtClean="0">
                <a:solidFill>
                  <a:schemeClr val="tx2"/>
                </a:solidFill>
              </a:rPr>
              <a:t>Anne-Lou, </a:t>
            </a:r>
            <a:r>
              <a:rPr lang="fr-FR" sz="2800" b="1" i="1" dirty="0" err="1" smtClean="0">
                <a:solidFill>
                  <a:schemeClr val="tx2"/>
                </a:solidFill>
              </a:rPr>
              <a:t>Cléa</a:t>
            </a:r>
            <a:r>
              <a:rPr lang="fr-FR" sz="2800" b="1" i="1" dirty="0" smtClean="0">
                <a:solidFill>
                  <a:schemeClr val="tx2"/>
                </a:solidFill>
              </a:rPr>
              <a:t>, Lise-Marie</a:t>
            </a:r>
            <a:endParaRPr lang="fr-FR" sz="28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User\Desktop\Logo\Drapeau-Fran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85476" y="0"/>
            <a:ext cx="2258524" cy="1355453"/>
          </a:xfrm>
          <a:prstGeom prst="rect">
            <a:avLst/>
          </a:prstGeom>
          <a:noFill/>
        </p:spPr>
      </p:pic>
      <p:pic>
        <p:nvPicPr>
          <p:cNvPr id="4098" name="Picture 2" descr="https://encrypted-tbn3.gstatic.com/images?q=tbn:ANd9GcRNnuKIULLj5jl7DyPCKfOepkPGJT_n7xfaWaO8QIZ8HAHkzw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644" y="1675412"/>
            <a:ext cx="1639069" cy="163906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1520" y="60932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Teachers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team 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Danielle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Lavollée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(French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coordinator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), Agnès Mahé, Laurence Martin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E:\COMENIUS\MOBILITE SPAIN MAY 2014\3 filles château 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02378" cy="4536504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3600" b="1" i="1" dirty="0" smtClean="0">
                <a:solidFill>
                  <a:schemeClr val="tx2"/>
                </a:solidFill>
              </a:rPr>
              <a:t>II- </a:t>
            </a:r>
            <a:r>
              <a:rPr lang="fr-FR" sz="3600" b="1" i="1" dirty="0" err="1" smtClean="0">
                <a:solidFill>
                  <a:schemeClr val="tx2"/>
                </a:solidFill>
              </a:rPr>
              <a:t>Subjects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studied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during</a:t>
            </a:r>
            <a:r>
              <a:rPr lang="fr-FR" sz="3600" b="1" i="1" dirty="0" smtClean="0">
                <a:solidFill>
                  <a:schemeClr val="tx2"/>
                </a:solidFill>
              </a:rPr>
              <a:t> the </a:t>
            </a:r>
            <a:r>
              <a:rPr lang="fr-FR" sz="3600" b="1" i="1" dirty="0" err="1" smtClean="0">
                <a:solidFill>
                  <a:schemeClr val="tx2"/>
                </a:solidFill>
              </a:rPr>
              <a:t>project</a:t>
            </a:r>
            <a:endParaRPr lang="fr-FR" sz="36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3600" b="1" i="1" dirty="0" err="1" smtClean="0">
                <a:solidFill>
                  <a:schemeClr val="tx2"/>
                </a:solidFill>
              </a:rPr>
              <a:t>Turning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Ideas</a:t>
            </a:r>
            <a:r>
              <a:rPr lang="fr-FR" sz="3600" b="1" i="1" dirty="0" smtClean="0">
                <a:solidFill>
                  <a:schemeClr val="tx2"/>
                </a:solidFill>
              </a:rPr>
              <a:t> </a:t>
            </a:r>
            <a:r>
              <a:rPr lang="fr-FR" sz="3600" b="1" i="1" dirty="0" err="1" smtClean="0">
                <a:solidFill>
                  <a:schemeClr val="tx2"/>
                </a:solidFill>
              </a:rPr>
              <a:t>into</a:t>
            </a:r>
            <a:r>
              <a:rPr lang="fr-FR" sz="3600" b="1" i="1" dirty="0" smtClean="0">
                <a:solidFill>
                  <a:schemeClr val="tx2"/>
                </a:solidFill>
              </a:rPr>
              <a:t> Actions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16056293-decrivez-carte-de-france-couverte-de-drapeau-francai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700808"/>
            <a:ext cx="1728192" cy="1872208"/>
          </a:xfrm>
        </p:spPr>
      </p:pic>
      <p:pic>
        <p:nvPicPr>
          <p:cNvPr id="43010" name="Picture 2" descr="https://encrypted-tbn0.gstatic.com/images?q=tbn:ANd9GcR0WtJyxm3BrrcdgYvFULsgFVDWKa3Y7MYttwaRAXG7n-4Med06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1656184" cy="1291041"/>
          </a:xfrm>
          <a:prstGeom prst="rect">
            <a:avLst/>
          </a:prstGeom>
          <a:noFill/>
        </p:spPr>
      </p:pic>
      <p:pic>
        <p:nvPicPr>
          <p:cNvPr id="43012" name="Picture 4" descr="https://encrypted-tbn3.gstatic.com/images?q=tbn:ANd9GcQ0noaQr2r0wTEw2xK-fXUHMlNtC4GINZKjDGo3XPN0AF68Uh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76872"/>
            <a:ext cx="2160240" cy="2160240"/>
          </a:xfrm>
          <a:prstGeom prst="rect">
            <a:avLst/>
          </a:prstGeom>
          <a:noFill/>
        </p:spPr>
      </p:pic>
      <p:pic>
        <p:nvPicPr>
          <p:cNvPr id="43014" name="Picture 6" descr="http://johan.lemarchand.free.fr/cartes/italie/italie17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468217" cy="1736477"/>
          </a:xfrm>
          <a:prstGeom prst="rect">
            <a:avLst/>
          </a:prstGeom>
          <a:noFill/>
        </p:spPr>
      </p:pic>
      <p:pic>
        <p:nvPicPr>
          <p:cNvPr id="43016" name="Picture 8" descr="http://www.generation-deguisement.fr/wp-content/uploads/Carte-Angleterre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1152128" cy="1694306"/>
          </a:xfrm>
          <a:prstGeom prst="rect">
            <a:avLst/>
          </a:prstGeom>
          <a:noFill/>
        </p:spPr>
      </p:pic>
      <p:pic>
        <p:nvPicPr>
          <p:cNvPr id="43022" name="Picture 14" descr="https://encrypted-tbn3.gstatic.com/images?q=tbn:ANd9GcStHFU2a6SB5Yqqm8wHtoO9vzsAxY0jTnQYSI7ZnElhpuHtsO8Iz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1134125" cy="1296144"/>
          </a:xfrm>
          <a:prstGeom prst="rect">
            <a:avLst/>
          </a:prstGeom>
          <a:noFill/>
        </p:spPr>
      </p:pic>
      <p:pic>
        <p:nvPicPr>
          <p:cNvPr id="11" name="Picture 7" descr="Le drapeau français - Drapeau france"/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67294" cy="24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5013176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November</a:t>
            </a:r>
            <a:r>
              <a:rPr lang="fr-FR" sz="1400" b="1" dirty="0" smtClean="0"/>
              <a:t> 2013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1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452320" y="39330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March 2014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2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059832" y="59492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May 2014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3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236296" y="63347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October</a:t>
            </a:r>
            <a:r>
              <a:rPr lang="fr-FR" sz="1400" b="1" dirty="0" smtClean="0"/>
              <a:t> 2014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4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644008" y="328498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March 2015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5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051720" y="22048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May 2015</a:t>
            </a:r>
          </a:p>
          <a:p>
            <a:pPr algn="ctr"/>
            <a:r>
              <a:rPr lang="fr-FR" sz="1400" b="1" dirty="0" err="1" smtClean="0"/>
              <a:t>Mobility</a:t>
            </a:r>
            <a:r>
              <a:rPr lang="fr-FR" sz="1400" b="1" dirty="0" smtClean="0"/>
              <a:t> 6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2996952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BANANA ECONOMY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63272" y="2420888"/>
            <a:ext cx="19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SKI ECONOMY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915816" y="42930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PORK ECONOMY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596336" y="4869160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WINE ECONOMY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331640" y="2606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SHEEP ECONOMY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707904" y="14847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TOURISTIC ECONOMY</a:t>
            </a:r>
            <a:endParaRPr lang="fr-FR" dirty="0"/>
          </a:p>
        </p:txBody>
      </p:sp>
      <p:sp>
        <p:nvSpPr>
          <p:cNvPr id="27" name="Virage 26"/>
          <p:cNvSpPr/>
          <p:nvPr/>
        </p:nvSpPr>
        <p:spPr>
          <a:xfrm rot="21178919">
            <a:off x="752567" y="3762859"/>
            <a:ext cx="7848872" cy="432048"/>
          </a:xfrm>
          <a:prstGeom prst="bentArrow">
            <a:avLst>
              <a:gd name="adj1" fmla="val 14891"/>
              <a:gd name="adj2" fmla="val 25000"/>
              <a:gd name="adj3" fmla="val 25000"/>
              <a:gd name="adj4" fmla="val 7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 gauche 27"/>
          <p:cNvSpPr/>
          <p:nvPr/>
        </p:nvSpPr>
        <p:spPr>
          <a:xfrm rot="20254644">
            <a:off x="3443186" y="4430401"/>
            <a:ext cx="5431734" cy="156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21022344">
            <a:off x="3550546" y="5305796"/>
            <a:ext cx="3510790" cy="1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14194629" flipV="1">
            <a:off x="4619271" y="3593220"/>
            <a:ext cx="3219026" cy="120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gauche 29"/>
          <p:cNvSpPr/>
          <p:nvPr/>
        </p:nvSpPr>
        <p:spPr>
          <a:xfrm rot="509050">
            <a:off x="2681816" y="2067844"/>
            <a:ext cx="25922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2" descr="C:\Users\User\Desktop\Logo\comenius 201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944" y="0"/>
            <a:ext cx="2228056" cy="2337571"/>
          </a:xfrm>
          <a:prstGeom prst="rect">
            <a:avLst/>
          </a:prstGeom>
          <a:noFill/>
        </p:spPr>
      </p:pic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67072" cy="365125"/>
          </a:xfrm>
        </p:spPr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1" dirty="0" smtClean="0">
                <a:solidFill>
                  <a:schemeClr val="tx2"/>
                </a:solidFill>
              </a:rPr>
              <a:t>III- </a:t>
            </a:r>
            <a:r>
              <a:rPr lang="fr-FR" sz="3600" b="1" i="1" dirty="0" err="1" smtClean="0">
                <a:solidFill>
                  <a:schemeClr val="tx2"/>
                </a:solidFill>
              </a:rPr>
              <a:t>From</a:t>
            </a:r>
            <a:r>
              <a:rPr lang="fr-FR" sz="3600" b="1" i="1" dirty="0" smtClean="0">
                <a:solidFill>
                  <a:schemeClr val="tx2"/>
                </a:solidFill>
              </a:rPr>
              <a:t> FRANCE to SPAIN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1026" name="AutoShape 2" descr="data:image/jpeg;base64,/9j/4AAQSkZJRgABAQAAAQABAAD/2wCEAAkGBhQSERUUExQVFRUWGB0ZGBcVFxccHBwYHBwXIB0WFxcYHCYfFxojHBcYIDAhJCcpLCwsGB4yNjAqNiYrLCkBCQoKDgwOGg8PGiokHyQxLywpMDIuLioqMSwqLCwsLywsLCwsKSwvKiosLCwsLCkuKiwwLCwvLCwsKSwsLC0sLP/AABEIAO0A1QMBIgACEQEDEQH/xAAbAAACAwEBAQAAAAAAAAAAAAAABQEDBAYCB//EAEAQAAIBAwIFAgQEBAQEBQUAAAECEQADIRIxBAUiQVETYQYycYEjQpGhFFKx8DNiwdEVcpLhJIKDs/EWQ1Oisv/EABoBAAIDAQEAAAAAAAAAAAAAAAADAQIEBQb/xAAxEQABAwIDBQgDAQADAQAAAAABAAIRAyESMfAEQVGR0RMiYXGBobHhFMHxMkKS4iP/2gAMAwEAAhEDEQA/AO8HwxwpuBB6Ztm3M6rnqkkFtYb5NgOjTsSe0Hi+ZcELV1kDB1wVcbMjAFWH1B/UGu0/+t+FDDKi3o203vW1BSoUIFIYwY16ux+tcPxnF+rcZwgtqYCWx+S2oCquMTAkx3YxNbqZM61Ky1MMWVMURU0U9IURRFTUUIRFFSBTrlXJnV/UuKQEIIDQJbBEydhuR7RjJFHvDBJUgErZ8KcDoJuXBCkYBUkmMzt9/sD4pjxHPba3GTTEErL6AuRqKtJwAQxntn3FYH+IFUuEDXMBQykARGZBWTmcgHafes/A8cgYvf1m5LmURQsQdJfUSC0YlRuZjvXKqtqPdiIWltgACr7/ADhHtpc9T0mgzbRkvxJEK75C/JIg51NXrg+YhhK8ToJORcWwsGNz+HmfI9p9ua4niC7EmYJJAJmJ7eP2qua2/igi5ulmsZsug43mBVhZuFnWNYvWjZM5xagFekKDE/eao4fmd2yqLbLG3rZ29QMxMkn8NjIw+Y9+/wA1JqiKluytG9HalOOd8yF4/IJAcKzAggfzBUg/lEZnHaqOE5i1gKttLXqQUusQ8EYygjTllMidiPrS+p1Hyan8ZsR16qBVO9aeN4268+oxaTJBkZAGYIHYj9a2/DfLbd52S4iupGxn3Pbbbft96UTT74YQiXjGpRJBjZhEj3dMePpS9q7lAx4eG8Jmz96qPX46rpDwyrNsqAI6HkTgGBP8wBMeR56qSc25jd4a2ltwn5URirlXjVEaflJgTJz1RIJjo7t5YCuIDGCCsicQJ2jYz7ds0uuWyhZWcqmwPzRrwF07gwCAc7xjvwC4s3SPTXNdVoFTz1l0U2Lodf8ADDhwJlTMGIU9IURjEx9TmkvOOAReIst+FZtgN+HdFkepAjobqCRKiDg7CM1t4fkdyywZGHWGBBdxiF0zpkEgCPAnvFY7tly9wteCMpKgNa9RZCWySLkswBmTIkdp0zVqLXExPyOqoXNF/votVo2tJtWRwd6FBKkgQhgSRBXPSAce4pK/Cr6x02ra6E0uvouU1vDI4uLZLXI0kbCZUA5NP+VcEVuDTdtsuS2nhghbGwYnDamLYBOPem3G6I6iAptkFvGxmT3ADEd8HzV3SwwP3JUNM5rleXvbNpBxQUaV0sVS6igsw6QxVcE6WJ8+AKxm0nqsbaqwcdThyQAgXSPTEieoAkdx7imNm0b9+bcqpBBbqIdlwXXbpkQTM7eKetw4a36eWIK9Tax1LpM6pJ7bKcz3mKz1CDIcTzn2tf1RTc6Tb+dFn4CzwZtJPAlzpALD0CCwAkz62c96KW8Nye/quDUYDY03r6/Zg13J7yOxH0BT+3Byj/r/AOklzi0xBSq0o9Mr6a/4TXNedWoXdOqdtEdEeTNYK6D+OtjgNOpNcFSOvXqN7UFB+XTo1NH3rn69DRDhixGbn+LDWIOGBFkUUUU9JRRUUUIXpWggjBBkf6VoTmTgXBM+r85OScycnYk1moqCAc0AwioipoqUIoqUic1alsHA38AscecW8/pUEwpAlVFDEwYmJ7T4nzmoKxXRfCtxQ727gIV40hgYLCcZEEx7dq2/EPIrl64rIQYWCDIAjI0wO8x9vesrtqDauB1hxlNFEluILkVtk7An6D/atFjll1yAttjPsQI8ycRVl3l1y3IZR1dJGWkEMPyA43H/AHrXy/l7tcJvJbYP8o9OWnv6kQAGbu2cdozFfahTZiBB4at8plHZzUdBkLfY+CGwbj9xhAZ/Vv8Aamwt27ZFtB+GCNSwW1E7e0iJYGO096Wcz4Pp/DRrbLoXSWGgJMEltLAFRO42Ap6tgWkVQ2FYZcgmCYAgADuYgd+8Vx6lZ1f/AEbDXh/FubSbRuBfXmlV3l103FCm96Wklg3EMGEmBpUBliZ3OB9hVzcFJfTbaQFUEXPzqAdR2GrqzjztTG20OxIwNKzOwAnM/wDPH2qvhb2CTAUliM7yzRjuIwP+9Z3OLoaTrknghneAG7j58VaqC4NQLCQfzGZ8ETjx/YrD/wAPuBrnp3vnKk9IJnSMBhiYAOQdzijjNdvrRJbJILqvSB+Yt0tnSIJECc0cs4031kL+EQxDLcRw2Y0nTkbme3SAT5uMRaXcdZfSQWjcsPLitrVaY6ZYaLp2kIkS2wOCO0gd5q7juMAu21eQEMlQtx5I0lT0pmX0/wDT3kimPF2tQKxg6tS4ypEfYGYj/al3E8kY24W8WCENbUorDpJKqxPW0QB8w2zNSbHFH6QD/wAVj4fmCW7javVFsszKdF0FSZLqQVzvvnEd5NbbnFsSoS9oc3IIKKxGw6xgCBkxuTvSvjOFuoouS89WsoGRlgiSxcmVxGogH5thiqOHuaSYbiEbSNQVrAIUzJYA4xscQR7Gq4BZ4Mbzv6IIIlgT9+Av7+uhJzmzHYDH4w8UUp4r4gv8PCpa9QkSw4m51KYGy28LIzEn7dyrYWnhyHRVxDeRz+0kP+B/6w/9u5WetBH4H/rD/wBu5WevTN3rlu3IoooqyqoqaKKEIoooAoQiimXB8CAEZ0DC4dNsesqan68EaSR8u8iuqX4Zs7emPljJJ/lzIjO+ayVNrZTMXKe3Z3OErif4N9JbQ2kbnSYH3+9VBt/fBkA+DkH3Ar6a/DyCCFKneZ++SK56x8HpqYuW0n5AJx9Tv9Mf7Uhm3NM9oI91d2zOEYSuZ4W8RcQwPnDYAEmRvEV9Ee7BxkgZGwg9z+mwzSVfg9DgFgVzOxPbIgwAROI3pnwd1xKkFmLZkqG+QET2jtjx96xbVVZWLcFs9y0UWOZOJe+N5YtzQbgLFGDgKWUSJAACnOCd5/TFeuOWEhMGVCgDE6lmFH+XP0BqWuNqOlPsYB+u/wDp39qzWr+q6cHGwOAGYsDPeYAH5vn7TWU2my0NM57rq421KsqyeklixJ1YA6tWZgRBrM1o6yh0sq/LJ0kGMw8EkgGO3zxmtP8ADjUJ0tqzHYR30gQZ6RJ/lqjjEw4RepAWOwAkST9REwAftMmr2jdv6KWlzrJBzLnOi7oBRTdOgamuA6goEkqGVjJOT+WDnYOuFullUW8kBYLBdI/yzudthHnG1UngehbpY6lUGdP1J3/NBOfPjIN/CcWFADkDACtMA+wHn2zvI3xlbUfiGIDz4/f7809wZhlvLWvRXG0XaTL6ZEMIAJzIUYJA8k9snt5scF6ZNu0EVIDEaYAYltgpGmSM+/uSa08Is6mGRqMANj3MDzv9we9erembmN2C48BUx7ZLH7mtbhxtzWdrszrNZhZb1fmMBIJC2xmcATJj5vO9VXCiKxuMfTHdzEZ7gQDk7kGJrSOHbVrBABgdwCpMggmYIH7ntVd+9qHQTJKjOSeoAxvsDGPGN6lzTFxr7UNcSbWSzl/DJc1C3xlwlyzBUuWj0k/KE0nAEZ9814ucns2rxCyutCpKmGcyDoLfnMTGxAwNhTjgeXelrUOWliwNzJAaCVQnZR47eap5nxSJAdSyseogaiIgwEM46Y89xTcJMNGuSCYJJ3pde5HEE3RaU/KrrqIWTgNqEjPfIkTRS/nPObwcfwum2oBVpS4hLKzCf8OCPpnfyKKWaTjfCOX2PhHY0zcnXulxsH+G1Yj1Qdx4ZIjzqcY3iTEZrFV5tj0ZgT6wzGf8O53j/Wqa9M3euQ7coqaKKsqqKmiihQiiiihSmvIbYZtIdAzEBVdCwJHvsNz3k7Y3rpeWXbzsys6BUbSwNl01AZm0TcyhnDZzOMCuGRypBBggyD7jvWm1zS6rFg5k77Gczscb1h2jZXVHYgVppVgwQQvo2nSJ7j37+MzE15N0aYntiAsZ/L3Fcry/4rz+KNgIKjviZWfv0x+mKecPztGEsyrAJAkYAnJht48T38GuU+jUpmI8PD9LYyo1wkFY+YcoOkPYWHdgWFy7dCwT1sFRsMZHbaR4rX/w3Qui0WEnVqa47EYiZdXj5VEe581c3Fhol0ywgA5iYGZwTM/3NXMukFgcmSJOJE+dt9/eqYna1rir2WHlFu+tsm4H9RhsXtvoIkCNK2wwOCd6wcRx/EG+ECjTcSCzWSbZhnIGoXsnSY94YjwLV+Imd2s+moZQpdlu6gqscuCLYmOrMiIpnxbEIptqGKdQAEDp6dP3BgR3HsatJyB+EwQB3hHPWaLViGbXdJ6QWCkqJ6vctHsScHxucdcVLFwnSihWPYAYOfaql5uuliVuAL1O9xCiggCZJmIxgA47HNLbd7+LU9YSCw02bttwAdQVmKhpLKCRIHceZhzSSQFQPwwTrXFM0vW7gBtx1BSjhQZGCCNJk4nH1qgI2nf8NmI06MqpMEoM6gBqxGNxsBVvKeEbRJuO0jTDFQF0kj8PSiwO30AxM1dwwYObZEgAsDPZmMkZmQce2CJmBGCTnZWYcE+B+FX6a4fU1wRHzuRA/wDNuJme8EYmqktoskMTBJA0ltwMyR3C7z2+tXcUYYsglo8/MIO8f17fSQbLJDkwR1ZIghgO2CARJ/s0sZwRca/qC5xEgyOayniy2HMQc/yr4BHbcCZYGRkTFHpgOGyEHfSZLTg6dM+09z7aZz8TxloOEDqGDIGVmCk9UiCdzmMD96Y8P1aTIDdgASAMZz2OkgEATJ37tNO/hrWaXiETF0cRxCiD4OQY89v64/1rJzfj1tamlAyoWQMWEvAgFgMDPjv7GvXMuKvRK21dYOXuaIOdP5e5icyBO+xWX+OLN6R/8Ojg9du6AVkNDBikQdEgY2kdqqGA3+uqkXzXi4Re6lU3SsKVRdYRdCMBOMlnuZIkxkCilj8cCWVl4hlRmCOoDBwWJ15YESNI8GMRsCs1SiHOmFoZXrsENbI4yrzZsfwGrUvq6pj1OrXr0gC3EkekSZmO/aklFRXrmtiVwCZU0VFTVlCKKiihCmiiooQpooooQva3SARjMdhIidjuN/vXuzxLAtpC6nEatCFpOJBI3z3qmvVsgHP+h/rVXMDhBClriDZdLa9IWEFq3NzSNN08KpHqTBJ9NCASyztiRvBFbuF5lbWy1y4ju1pFa6xtMCSB1aQ48gwoOMVk5DxLXgVW9ctlVjSFtlSpLQRK4IkAmc6QTmZ08Fw14spvMbepm6T6Jk5CvqVIDFTgdvTHckV5+s0NdDuv6XXouLhrqr+H50I1G3fJaMrZcqBHyjTMAeSQZacV7t8EdcanCkwBMDTE6ZWIjJCzG2+1X8D0hla4XIYDqNsQG0wIWMwRvmfrWTnXFXlYIPRYXHChSlxmVSCAzaCdIByXIAEge9Lwg3y565qQ4k21/F65dym2Leq3IW4zXGggjrMyZBE6Yn6VsucuQCTr+zEGSYAAECcgZqbIZVAaJODpBCggwInysTPcHepCFmAk9I1bRkk6RHtpb9vFUwADKZVsZLpySXiVv2WUJpcO5VfwywSdR/FZXGBGW05nFMbpuJpNxlLHpYqGUaQZB0ksQR1A5yCfFU8TzF0ibF8hbkKQoYEAsJ+YaQYJEjYrvNaeHute6tDppIKh0gMCJxlpGRnAkbGmYXYf4qEjPmtdv5Ig4G4/rPb/AOKziwSN+vdWwSBjOd/BHf7AiVumVkwpODO7ZyZjxt5FaCkwR27nt/f7VV7sTYCq2WmUge1qurdZrytbDSBqZCxC4YAQ4CgHt8wzjBe5ct+Zs21usCNTAOVPUQNOBgmdzM+IprbVVZwSvzTEDKkDME52YfY1n4RG0BoJLlT5MRAnwcSfrHaly5uea0PcIyyy11ngq7HK7PDorOtvUqgF1ABZozoXMEwelf8AU1gt2UZrrMAGbGgsDEdMOQSA5gSN9l2E1Zznj2AF6FW2mpRcZ7YlidBMMwwOoQQQYHaqeU8tUh2uW1JONRNtizQsW5USTkktMEkGcGtJaTIcUptu911fJZLgsKiXLinTcJ0fw1u00xGos0LPUcRjBwO5XQXTc4YBOG4VXtySFVtGiYMQEYQWLGirNpyJj3UOeQbZLgqKKK9AuOiiiihQoqaipoUoooooQiiiihCKKKKFCt4Z2DShIYd1wfeul5Zz5rri1dKwVJNzSgEgr0XC0gMZGADMjaK5YNFPfh25bc6boVm+VVZRlTEiYjEHfME/bFtjAWFxHVaaDodCaDlFq5fW4j29Kr1aRbYlphALsakjS2AR+U47PbdkLgCMTjyTvnfYe9Y+V8OLZcKoHVHQFGIGmYwd4ncwa1vxEEz0gDc7Dzt3EVxGua69/BdOpItuXi71HSPlMSAPMyAewxn69qi1aB1ky2Tu7bLiI2OQTnyay3LFu8xFxcjChthIJkgGCxjY+I9zj4Hka2bcmDdGHuAESOxCyYBAGB3Bpkkb/iEqbFOGs4kYKgk98HcZ+U9OD296qc+lADErPywDhjgrAk5IxkRPtWLjFVtIYviNJtsytkiVBTqn6Z37TGPjuWOQCrsAW/EFy7eMWjKmFFzLaSTnA9oEwS2Lm+WslenJ8teaeXbpFuBpydImfp8vcfpXlSQFCrH5ZOdpGymScZ22/RZxfKFkRcusATq/FuDfOwaAo+8CfemNm3rDo2YO4gYZd8Y/mEjuDtVbNgZ7uWvtVAJBhZL1lvRuElW16pBUnCgqADPdVByDk1k47jDbUsZCrhCQFnBMTOD2BIjufevgbdz1rrPqNvW6q6u5BQ5lhMLggdKge4gUyv8AHhflZWMqQAykScSYP33iAdqoKjZMGQtD2OIAj6mOG9cvyG3auq38SLbOG02rb3NYFvsumSIGI75z7O+QWQoZEGRcPgFIJhWMHBUowMGdTQMSGHBAMGUsWEQ2e5yR4DbneRSqzxetnuPcuKZCEBggiXKAsAWIieoHUDqBEU4O1n5/KTIBvv42tuT2/wApDga2ac/KWG/1Jn+9qKwonDAmTonOu3funXvJZrZGpgZktJzvRTsTOPv9qvZPN8PIT8LhKiporvLkIooooQoqaKKFCKipooQoqaKKFKiipooUIpx8O2A5cMupTAjbycHs2JB9ppPTLlapoOtSw1A/QgGMgiD1H9PpWbanBtIkmE2kJcF1vCXGSVaW1CNRBmV6dTfVQjTtJNWHi1aNXSq9zgY2P03/AFG9c/yvlCPeZm0KjBfR0aw2pRDajMTH137EZ6McqtgLpUCAIHV223J2/XFcHGHXb01muoRlOteq8DikHTDsCM9D+d9pkwPpVJ4suJU/lUNrU7y3bBx1Z7yN96s4wadMmBGCB/UdzVPC2wHckZcLMHI+cAY3wP8A+vaqy6IOrKWkXgI4HgdRMn6nuZmBkQBiYHtTLjDCRu3yjt82IPjcVn4e4FBALTgj5jqP1M/ynv8ApFeuIJK6S0SCwYDaBJA9xgjvBPiacMjhVAbiUcVaZrY0aQ+3VIBEgEyBgwP17RSfjOGvg27jmx+HMKXu+mRCA6jpGpRky0gHT9C2ucWVSYBXHTmdxPUSdiT22FekWfm0kkRGBjuBvA857fSrTHCFHyl/Bc2Vjc1XeG+bpNu7qJYwBgxIGBiSSIjact5uJ/DthgVcP1G1AVQYAceqIJBEAD7Dtq4fhApuONR1uAAQNK6IUlIHSSckz2HcGttq4uw+fSAPA+fM9t48yBvVAWkAtGfgrEwSDorBxlt7NokXFkAFmUBY06iAELEqulgcEmQcdWFPLOFt+svraQqgki4wWSR0rDQfLZiPuQXfD8A6XSzkvb0FVmDIlRDiMkhiIO8Gat5ZYCsbbKjLaRdLm2JWfyO2xbToaRG5kVZjAXTwSjDzLs1VxXxPw1gLbV0wNgZAHbqGCd+8/rRWXnfA2bTKRbSWWCQokwSRMQPzH2zRSX1iHESuzQ2Nr6YcBK4+iiivULyiKKNPtWzguT3bolVxMScAmdh58/aqucGiSUAE5LFU1q4/lVyyR6ikTMHsY96yTUtIcJF0ERYqaKlUJkgEgZJHYeT4Gan0WidJjzBj9alC80UKs4FTA/mT/rT67TUEgZoAJyUUVJX6H3BBH0kHfIrzUgyjJTTrldn8Bidjq89oj23H9aTvbicjG8EY7Z8V1fIeDJtpGwzMYknI/wB4msG3PHZQDmn0aZLskv5ffIeANQOIMERM5BxsK6LhOJIOFMdwsGPBVSRHfAMZEd5i9yvSGbE+wAknA33yR+tbrXBKBsSJkSffaBGPaPFcMUyLcFspYmWJkLBxHNbZdQdRg6sWnYgzAU6VPpkycETBFZRzKybmoG4JCiPRvD+fBHp47frNM+ORdEraS4ZyOlTpM/KzDfak/LuNKC5atWXdluF2Bv22OtyTL6nxsOmex2zTWtbAJv4yE0gQY16p3avqxKqyl1mRIkQWGRkgSCPtWfm7sqQoliTgYwASwwRuJH3xXnhuAW01y+TllVmGi2NAAlhqQaiCRJljkVHF824d1AF20xJIkOo04YFhncEecie1WFOR3frxVZAN1y78YXk6m6p7nIPY+cV03BcURYVnNtdgSXjVOANhBOMf2UNk2Uh0v8OYksHMhe2NDEkSYmD270zfjLxANwWfSYkFgHLHUvSbauIgnckbGQME0prTTueSTRpOkklTwfEghSWTcyouqWMyxx/3j6gSdV6EZyGycyRt1GY1DSSucDxkeV/Krdq2W/xD6jn57NzUjtB0oRbEW4958kzjRxPNFYBSlwTp1KbV6Qo/KQEO8AffPimhowwAVoP+8R336pilkr1CSQsiZ3Gw2wftWPheM9M3PUDKHbWGIJVSVAKvG+VnV8vV+XatHD3RdSVnfbKnHcKQD5zGf6ZuZ88Fn05JbVOxQbR2d11eZHjMUU7HCBHgkkFWluH4g9TqxUbglRBmNOYYdO4mikHD88CTpGSSJdl+UFtCgDVEAyc7sfoCr/iA3LE1u01GiA+PVIa9WbJZgqiScAV5rVyvjzZurcHbeRODv94mvQGYsuQIm6cWfha9oGlkVmXuD0nqiWDCR1n5ff604+HeBFtQ7A6yuWBuEH5dlLEAdIIJEwY81bxt25dVVslUbUNQY5FuJZME6XIIAJmM0r9DiBIB4kFR/wDnsgAEYOkpkYwQTmc1xaj3OdJMa1vXVa0NZl/P6uk4qyLiwQGHjtH1jcjExiheFtOJCIR/yDcexGCDNLuVJeVma4t1V0DD3rdwEgiTpRQQ7CSTtM42rdatjQAW0p2UwIH8rEkknyJ7xVMIFnI8kn58ZHpi2SpcLc/8PcIa3pbUEa13OBmMH3q27ynhVteqbREKMdatEEQLZPSYwBHYfWmPHcOulWiQGBMd5kA/5oLaoPg155Txq301qhQHZptnVkyQ1tm2II3wTQ1oBMKziS0JDwfw3Zvy1r1UQGOqNx2XBOPP9a1j4WQMp9S4BbaY1EhsZVhGRkYEbDetl/k7G4brXnABLBVxEYETImNzGavsWLmtWeBAYbkgk7MJ+U4gjO+9DqrzYk80qm0Dcue5v8P4drbHpDNpKodWndE14U4Pf8w+3hfh0G2pRnFx8aWTSNpILglZAB2Jnx3pxzrh11i47uuCCq3HUntKhWEj5ZxMfpS3heA1liXaCE9LReu6j0wRdcN1HUdxOGn6sFV2TT+/lM7NsYnN/XwstrkHEan1NqClTpW+w1L3B1LEkjvuNWR36Hly27lsEAghih6yYIJxqUiZiR3Mg+KVPzL+HtFQS1wOAVuC+RGvTqFwoZyp09j9628Nb4dpFiUeJDKroxJ1fMGCq46SIMge2KS4Gp/tAdhHcXrmdq4j2vTuNBMOrXEEIAx1LrRg/aZzAGQJrVwPGDR+JKSSQGEDJJ0htoHYTMD2pPxHw7e1kBkfAIZ3ZWOTghVIwcTMZGN6r4Pj7ocNdFwIp0t0McjI1AZmW32M95pJxzG5V7S/eC6G7zBVXp/EIxptwx9yQskDt9x5pOeK9NtaWbqu4m6x4durxqjMqJA/l1CcCK08HzJ3UstsMquwCK5VwASANDCDiG3HiKus8YrmA5W6J6HwZ7YO4Ig4nBkUzCcIMK4fB7qzjmZJQaOIUtgn0AVBgmSQMriBjuPNU8fxduyhRLepyNSG5YcpqEgatKyIj9x3IrYbLFIQgFYy4Jg4mYME77Ngmue+IuMuk+ncVOlQ2tVuwdRwuph5U/bzOL02AujL5VJEExlyWbm/MNa6dCgMsMPS0A5GysJjbefoDWW1xrBNMyNoLKMbjDKe5Pft9KyuBONqiuuzZ2NbA+/eVhfWc50lOb/O3KgSCFgD8QQQIyVK9QkA5zXjgeaJbszp0YLMpvjDk7zc6YY5iTBOJpTUHv7iD9PBrO/YKbstfCcza3NGEiy61+OIWXYIOwlJ27lR3ntmuYv3Q7BiMiYkWzE+GNvVtiZz3mqy1RVqOxtpmTc68T8pdTaHOsLD0Usc0VFRW5ZlNSqk7Cfpmor3ZeCCcjuPI8fSoOSkLofh3jrnq212SHZ2a2Tnpka9fzNvJEDTseohpxPAC6fUsXceoPVi9dA0yC+kW2EMBtM79oArnuTWxdZtQT0rbLqNw3hgkkMG9SCVBMnYYntT/g+GvercKMukvJuAKxYAQLYEhV057e0YIPFqGXG66g7rWpxw/AKiaAXYZ/xHZzBG0sZjH9a88DfVmcKSdJ3Mzkdid1/71gHBX7qkNdUJPS1tSrGJ36yNM/r2gVSvL7ll0Y3Ll23q0soQsY0MAemWGQu3fJySSrFJy1repIgwnN6wCeqdJ3XGmfJ8jyJj23qrheE9NVVDoWJ0kLA2kACD38+a9K6OoKnUGwJk+xwf0g5BqeK1gfhhWaceozAd8FgCZ+3mqxLskzFaFN1HOCy5I2Uz77sewpTzrlFy4Ge1dIuEKslrirAJGBbPUw1E7RMV4t8x4i47oLfD67JAcereAllJEfhCRHgn3p7dcQMjBG31A/1oNpM+6gHIR7LInAi2FhmbrEs7FiRDbsxMDJxMCT5qp+Bt6iFusmn8quIDERhCCFx2wK33W2jSQTDSf3A7/Sq7XDqjEqgBbcjBIERP7VJLdSoDiFk4jjmTQjQ2phpZMBgM6SJOk4B8FQT2IrVy+/6qi7JGqcAyMGIJiSRHtuarucEHYrJjTsDGnqBGd5mYnaMRWDmfGcRwyPc/Ba2uSW16zkCSFCjKifYn+UFhZsgk7lLu9EJldOggqgZs/mAwMbnA3FTwnEFhLp6ZPYkHaMgjfBH/AE1l5LxF+4EuMLBR11EoburIkCGECJAIMRnvWzi2KLKLqJgaZAmT5OB/rtvFVDC24VDmi3aUszEAnUYJ7DSoMHtkGkfEfDFsMSllCCIgMqKoAjACycZ7gScVs5LzU30yq6II1rcW5qaSGEKMZmtPGcUiLkgYaNRAJOkkhQx3IXapc7cDyRgJS0cvu2rU+oWZAJBQFdMbn8xbG4MDsMVm5jysi1cNx2J0BjpA0gyQISCYI7zI0nNNOM5woAKupBBkhlkZ3CHJzP6Us5n8RottwOq5ckEEYVY0jUe5ABMA7samkxzqgAB4qDDWOJ4QuRoqKmu+uWioqaKFCKKKKFKKipqKFCmvdqyWmO319/AMbb15SJE7Tn6VclkeUwJP4kECJBI9PpBI3JwBOao92FXa2Vq4FkEWbilxfIUKEJnuRDgRK7EA7z5pseRQc8HbIUgh2uWwSCT0m2q74tjI8kCQBS3l3B6iHDHouLBtXdUnf0yNAlWTUxzsB5BroOI426jWggGh2EFrd1wG0tlmtnpXB3AyR4riVI7ZxB6a9V2GOcaLWEW91sS/xAVR/DjAAzfT6TGnJiD96tv8a7s1qwB04a6ThCZ2WOtoExtkTVw5ikhWZQ8SRDDPtqG0zHfH1rPycoouqkQLraQPcI33yxydhjtUNczclEOOao/4rw1pPRZ1R1GkoxJMiJzHUSTM9zNaLXM+HusEt3LZJJwpySNWBHjSxP8Ay/pr4rh/UtujMQrKVOhiCJEHqGQf0qbFqEUBmACgDUZxA3LZJ996HBpJkKwkCxQBgxggRjyJ7eP9DU8Rc6ZxETn2yIxms9y84bUokAGckKRvI3OrEDBG+RilXF8wuAQVAYgtlLjgZP5bYkggwCCYGSAcUtptA3qzhAxJ3YvFxqVcZALEg4xtpkZmpbiNJGoRjyIO+zHxpk/akFjnVySA9qWdYmxxcQxJ6iVAz0wcAQZprxKMQ2hQXYjqJwvvM9h2HnvmmvsICVO9W8NcJkgqWO/2gEDGYiO9X2lGqROO53n6+2P3pXw3GEArcZUcSwXaVzEN9j5xI80zQQW+o9/yiMk0veCpa6QovcIhaWVST3IH9ayvwKnSNIAmdMtpgTlhOk5IwR4rZdaBnviBtJ8nsP7ztWDi7jShA0qC2tpBgCCFUCTkiO302oLRwVsbhYEqjjWaz12ltpbC5OvR1ZJlfTZTnwAd85pJd+LVv2wLlq26mchtciDlQ1vSJIA3xJOCIrN8Ucb6lxepSAPkXOk4+ZohifI/7lLW+hsuJkutPCyRW2jCcIuRv11V1++TdZ1ICGNKlElY/wA8S3tt+wion6fYAD9BgUUVvp020xDVifUc8y5FFRU0xURRRRQhFFFFCEUUVFChTXpbzDZiPoTUKhOwJ+lSqmRjM4nzQpXQ8rZ/4csgNxhkKzRqYusIGaYn0t8ADUTTWzxHEKsCyZgx+Jb6W9pMMR/vSzk/EEszWXF1QpNlTeYAkAq/qKUAUaiWGnMAzndoOa3UGeGL7xF60WOREKeogyf80j5cifPuh7y7iuwRDWtjLR9wvfJOXNbDu6k3ATiQWJidwYyCI/5jPtr5TqZS8gC6xfpJJGFGgllBkaYJMEHAAgRi4XmV1i4PDkGZKl7RaCoCkjWIBAj7N4imXCWGt2gDBbJb/nYyx+mpjA+lXYAxpS4FgFWvBaS4t6V1QTOojYe+JyTGcjyYyniuJDBXFsSMsAzedgO+Jit97h2BlTviCP8A9pEEnHeR7UPw8MCWkMQIPmDBkHf+/el4SZBQQNy8cW7EbAAzMkyR4iMEz7xSD4tsXrw0FGRQC3qW7qKSITVIYYAbSMg9j9OpRF7AeNh/Z3/elxfh7hV9aOpAA6wV7fl1QQZXt/KaHgmxAgplNwa6Z+Fm5FwgslugIzudZ9TWXgCGJXpEbRA2neabhlEnUNydx+kCsvDugUMrK1s751BZGpWBkwIKz2gg4zOq40AlSSO+cR7E/wB71EkCIAVniTiJmV4u8IpdbojUowfYzt75wfc+aEv6mlZBH5WETEzE9xn/AOM1Z6qg5Md8n/SqUtLcYtC5EKcavqDkfy/SBPipkOsYz90oCLhWM+sgLsCCT7jOmPrE/wBkc/8AFvOgB6SEavzwNvAnsZz+nvXjjealXUtZuWigbQT6ayYGMuNQiAQBkjtFczxrS0yTsMgDAAGyscdp3MGtVCn2jocLD3Sqj8DZGe7r05rPU0UV11z0UVo4HhPUbSCoMT1MFGP8xBjt28095Hym3f4csoTqHRcDO8mWBGkomkCPqZ/VFXaGUzDk1lJzxIXNqpJgAk+AKHtlTBBB8EEfsa08Uno3iLbyUOGGM9432Mip43mb3QoeCVnqjJBjBPf9O5pgcTBGXulwBnmslFFFXVUUUUUKUUUUUKFZYuATIBnyCf2DD+vam/JNLMSyyGZLYKI3SzkgMYY6V0BxMbkeaV2b4Agj7wp8QeoGNqi2brXIsMFZxpCsqgFpkHUo6O+QO/YTOPaWkscQ262bMWh7Q50BdTd4FLrs2t2DA5W4RLAgFukhRJgYgnJppynl+gEg3Ib+Z2Yd9gwxuc/QbRCXgeNuSotrZjStsklpJWdJ6J9/IzGcQ4s2bsDUoVtIlkY6Ady2QGMTtHbJFclksbe63VIc7u2HoqObcWnD37dxmmdS6YOVJSSpiAwJQwSJExmtKc3sXQRbdGwWPzCACATtiCRXni+E1G3aNxzrDlyGIOhQAY0wBJdRMSAcRuNNjgltWfTXVoRSBqdmwB+Yk5ocAGXCrAmxXrh7yNpKxtkxsYI0xEgz/eauuuGBXscN9CP61ZbECP6CP2ql8k6NIIxqIkA+BG+d/wDemMaW71UmVlHBlirB3SD0mSSVMAghhGYmc7il/GfD6a+izwemAALiMTA040qIMQI3jAxmXttwBERGw++4Pfz59hXoW9ydz/Qdv6/rQcQNlAAzWHgeGS2p0ooMzcCDQpJAliOxjzJgZ816v8KILJgxIVflYgGAwwpnGcEYzir0dcksuT3K+0ftB+9erNwHCnA8AjztP0ORSQ0kd7fr48UzEWnupRZ564Y2hwzC7p16BdsZUMV1/ODBx27xWq6HCgqpZtIIS4y4kHpkTJGmNyD571tu2FkHSJGJjMHcT47/AFArPfQsFgDcRPbYzmYMDOMTuIq5ECI15Kue9KfijkwvW1bQuq0NRjsYOB5gif37VxcV3lv4i4eWPqAIRGk27kkjctIM4PiuS5xftM59JCvUTPkGIxmO5/8ANHYVu2IlpLYzWfaQHNDpuPdYK0cRy+4iK7LCv8skSdjMTIGaz1fxfFNcIZmZmjOr/T9q6RmRCxCFQDTPgfiK9aQorCIgSokZmQYz33nellFBaHZoBIyUVNFFSoRRRRQhFFFFCEUUVFChTRRRQpXR/D1lvSJDRLyB26dJzvGR48GurtXNSDcYiMSCJBG/sf071zHwaxGvYKTGe7RgAz2j96fcMQ63F1kHUdJGCNsiP82quFXxGq7x/Wua6NE//PyUcy0qqQSboPQVQsxI+YELBKlZBkjzIIFW8IzaV9USxUatP8xAnpLGIkj7Cl/Lrws6zxDksjC2pOpgqsA2qQDAY7sf5AJxW3h+cWrxIt3AWAnqDDHnqA8iqFsgGFcFe346AAp6o7ggSAMSRg5H717PEFbasqM/+VYwOrad9gsz3G1IRzS4X9L0rb3o1lBxCyVz1DSpC9RAiTAPvNdGojAU/t++Z/apEAX1yUw6VgXnGttBsXd9JJ9MhTjfS5IiTOJxjevfHczs2iA7W7ZbYOUXGRKgnPitHD8GtsvpVQbja2gAangAlo7wB/Yqnj+HRiupyjIRcULcCzGoAMPzISTIP+9VLidf1WgLZbAiFGO3iPI8/Wq793SRiSAduwMb9wPzE/5asXiUOzKY8EY+o7UByRKgCcyd9t4/3/SriAqwV4/h5MsS2O2w8nG21LeY86tcPcRXdpaCsKSAqxMlVJ7gHOx7bnPzrgVHVhYdWY9Z1D81tV1hVdhMN28Us4jnq2oNhNEaUJb1D+FsTrEjWAsgHvkncGDLowhSBGaxc8YXHW4rGdIE6rnUTkwkaRpII8jvkUpq/iSZJBfSdtWoGDO8geDVFdihTFNgaMlzqzy90lFFFFPSkUUUUIRRRRQhFFFFChFFFFClFFFFChZBzRMZOTA6TvgdhjetdLrHEudMlTLQcHbGBBxg+9bwB4qgJVyAE24DnnpJoVJySSSMz46cYAG9b+G+LQJlMgmI9+oqcjHVMZ3+1c36IPV47ZzJHv2g/rUAAbD3/oP6AfpSDs1Nxkj3KaKzmiAfYJpc+ILpdnkAtEjSCMTGCImDvE0x5B8RLbtraNvUVwGJLEgnOsmSTkwfptXNzUtxRto5EfK3nsp7ggjc7VL9nYWwBdQ2s+c19JuWgbitpAYISSQAQCVhSewnXj6mtSqO2r3y39Zrnfgm6H4e3eKw17VI1uwBR3EjWWMmSfvTri+N0W3uROg4E+4G/wB64vdu/ny6a4dQtdiDN+Xv1WbjOYG22n07zDsUtO6iQO6n3P6msHNeJtXQ4azxEhWUXf4ZXCkZBB0nYw0eR7Vy/wAT/F7Xfw2tgKHDKUd1YEKCDqG+LkbdpxiM3D8cRra2WQm4xaGOXIQs5iMnV+wrVToYrD5SH1MIXa8o5Y66Wt2rNsaQuo2tFxo/MwVQQTuV2zttXpuePbdVe0suWFuL9rrjJIAPjfEz+/LWOZ3CZZ3OmMauwkR7f9qq4uzpVF6YQQgVFXTMsTjuSTP1pg2V2KDr4SRVAEp18WcwJCKRpciXWQdI/KpIJBPcwew9q5oNG1TculiSxJJOSTJP1JrzNdGlTFNuELLUeXukqaKiaJpiopoqzhbOtwsxJia6XgfgoOAxu7iY0ft81IqbRTpuwuN01lF7xIFly6iSPr/Zq9+GAjqMntCzME56v7z2yenf4JADN6imO2hvJBOLn07frWTmHw+NYFsoq2wrIGthyHydZYkT8oxgYB3ArNW2wNs3PXmn09mJu7LXkktrlruQLSs5iSNIkRGTDERnEwcbVa3IOIH/ANm5/wBNO+LvcRbNoJdt/iMQdVkEdoMKwlhtM5/SFHw9zniFtFC6MAdKkq5ZZdwSGa4ZznIMbUflPAyHP6R+O3isF/hXQw6sp8MCP61Nu0pAloJMAY8HJlh47TvXVc15ZfuoUe8hAJP+E241DEXcbfud6t4bgrlpVW09pQAWJNnUSerIJfHywd8HEb1P5ZIiLqPx752SjgfhO49o3GOg/lRhE43LH5Z/0qngOQNduukaRbYpcbUWCsFBjNtdRkxg7QfasPE/HfFgtHo4uFZ9I7ADPz4OD+o8ZZ/D/wARcTe4hbbmzGZi00nTp2m5CjO0Uo162dkwUaeSW864deEKi6csJHpl2GN8iyY+hzRXScHc4p0DfxK6tiTZXME7QRFFL/Jq8QrdlS3g8/p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hQSERUUExQVFRUWGB0ZGBcVFxccHBwYHBwXIB0WFxcYHCYfFxojHBcYIDAhJCcpLCwsGB4yNjAqNiYrLCkBCQoKDgwOGg8PGiokHyQxLywpMDIuLioqMSwqLCwsLywsLCwsKSwvKiosLCwsLCkuKiwwLCwvLCwsKSwsLC0sLP/AABEIAO0A1QMBIgACEQEDEQH/xAAbAAACAwEBAQAAAAAAAAAAAAAABQEDBAYCB//EAEAQAAIBAwIFAgQEBAQEBQUAAAECEQADIRIxBAUiQVETYQYycYEjQpGhFFKx8DNiwdEVcpLhJIKDs/EWQ1Oisv/EABoBAAIDAQEAAAAAAAAAAAAAAAADAQIEBQb/xAAxEQABAwIDBQgDAQADAQAAAAABAAIRAyESMfAEQVGR0RMiYXGBobHhFMHxMkKS4iP/2gAMAwEAAhEDEQA/AO8HwxwpuBB6Ztm3M6rnqkkFtYb5NgOjTsSe0Hi+ZcELV1kDB1wVcbMjAFWH1B/UGu0/+t+FDDKi3o203vW1BSoUIFIYwY16ux+tcPxnF+rcZwgtqYCWx+S2oCquMTAkx3YxNbqZM61Ky1MMWVMURU0U9IURRFTUUIRFFSBTrlXJnV/UuKQEIIDQJbBEydhuR7RjJFHvDBJUgErZ8KcDoJuXBCkYBUkmMzt9/sD4pjxHPba3GTTEErL6AuRqKtJwAQxntn3FYH+IFUuEDXMBQykARGZBWTmcgHafes/A8cgYvf1m5LmURQsQdJfUSC0YlRuZjvXKqtqPdiIWltgACr7/ADhHtpc9T0mgzbRkvxJEK75C/JIg51NXrg+YhhK8ToJORcWwsGNz+HmfI9p9ua4niC7EmYJJAJmJ7eP2qua2/igi5ulmsZsug43mBVhZuFnWNYvWjZM5xagFekKDE/eao4fmd2yqLbLG3rZ29QMxMkn8NjIw+Y9+/wA1JqiKluytG9HalOOd8yF4/IJAcKzAggfzBUg/lEZnHaqOE5i1gKttLXqQUusQ8EYygjTllMidiPrS+p1Hyan8ZsR16qBVO9aeN4268+oxaTJBkZAGYIHYj9a2/DfLbd52S4iupGxn3Pbbbft96UTT74YQiXjGpRJBjZhEj3dMePpS9q7lAx4eG8Jmz96qPX46rpDwyrNsqAI6HkTgGBP8wBMeR56qSc25jd4a2ltwn5URirlXjVEaflJgTJz1RIJjo7t5YCuIDGCCsicQJ2jYz7ds0uuWyhZWcqmwPzRrwF07gwCAc7xjvwC4s3SPTXNdVoFTz1l0U2Lodf8ADDhwJlTMGIU9IURjEx9TmkvOOAReIst+FZtgN+HdFkepAjobqCRKiDg7CM1t4fkdyywZGHWGBBdxiF0zpkEgCPAnvFY7tly9wteCMpKgNa9RZCWySLkswBmTIkdp0zVqLXExPyOqoXNF/votVo2tJtWRwd6FBKkgQhgSRBXPSAce4pK/Cr6x02ra6E0uvouU1vDI4uLZLXI0kbCZUA5NP+VcEVuDTdtsuS2nhghbGwYnDamLYBOPem3G6I6iAptkFvGxmT3ADEd8HzV3SwwP3JUNM5rleXvbNpBxQUaV0sVS6igsw6QxVcE6WJ8+AKxm0nqsbaqwcdThyQAgXSPTEieoAkdx7imNm0b9+bcqpBBbqIdlwXXbpkQTM7eKetw4a36eWIK9Tax1LpM6pJ7bKcz3mKz1CDIcTzn2tf1RTc6Tb+dFn4CzwZtJPAlzpALD0CCwAkz62c96KW8Nye/quDUYDY03r6/Zg13J7yOxH0BT+3Byj/r/AOklzi0xBSq0o9Mr6a/4TXNedWoXdOqdtEdEeTNYK6D+OtjgNOpNcFSOvXqN7UFB+XTo1NH3rn69DRDhixGbn+LDWIOGBFkUUUU9JRRUUUIXpWggjBBkf6VoTmTgXBM+r85OScycnYk1moqCAc0AwioipoqUIoqUic1alsHA38AscecW8/pUEwpAlVFDEwYmJ7T4nzmoKxXRfCtxQ727gIV40hgYLCcZEEx7dq2/EPIrl64rIQYWCDIAjI0wO8x9vesrtqDauB1hxlNFEluILkVtk7An6D/atFjll1yAttjPsQI8ycRVl3l1y3IZR1dJGWkEMPyA43H/AHrXy/l7tcJvJbYP8o9OWnv6kQAGbu2cdozFfahTZiBB4at8plHZzUdBkLfY+CGwbj9xhAZ/Vv8Aamwt27ZFtB+GCNSwW1E7e0iJYGO096Wcz4Pp/DRrbLoXSWGgJMEltLAFRO42Ap6tgWkVQ2FYZcgmCYAgADuYgd+8Vx6lZ1f/AEbDXh/FubSbRuBfXmlV3l103FCm96Wklg3EMGEmBpUBliZ3OB9hVzcFJfTbaQFUEXPzqAdR2GrqzjztTG20OxIwNKzOwAnM/wDPH2qvhb2CTAUliM7yzRjuIwP+9Z3OLoaTrknghneAG7j58VaqC4NQLCQfzGZ8ETjx/YrD/wAPuBrnp3vnKk9IJnSMBhiYAOQdzijjNdvrRJbJILqvSB+Yt0tnSIJECc0cs4031kL+EQxDLcRw2Y0nTkbme3SAT5uMRaXcdZfSQWjcsPLitrVaY6ZYaLp2kIkS2wOCO0gd5q7juMAu21eQEMlQtx5I0lT0pmX0/wDT3kimPF2tQKxg6tS4ypEfYGYj/al3E8kY24W8WCENbUorDpJKqxPW0QB8w2zNSbHFH6QD/wAVj4fmCW7javVFsszKdF0FSZLqQVzvvnEd5NbbnFsSoS9oc3IIKKxGw6xgCBkxuTvSvjOFuoouS89WsoGRlgiSxcmVxGogH5thiqOHuaSYbiEbSNQVrAIUzJYA4xscQR7Gq4BZ4Mbzv6IIIlgT9+Av7+uhJzmzHYDH4w8UUp4r4gv8PCpa9QkSw4m51KYGy28LIzEn7dyrYWnhyHRVxDeRz+0kP+B/6w/9u5WetBH4H/rD/wBu5WevTN3rlu3IoooqyqoqaKKEIoooAoQiimXB8CAEZ0DC4dNsesqan68EaSR8u8iuqX4Zs7emPljJJ/lzIjO+ayVNrZTMXKe3Z3OErif4N9JbQ2kbnSYH3+9VBt/fBkA+DkH3Ar6a/DyCCFKneZ++SK56x8HpqYuW0n5AJx9Tv9Mf7Uhm3NM9oI91d2zOEYSuZ4W8RcQwPnDYAEmRvEV9Ee7BxkgZGwg9z+mwzSVfg9DgFgVzOxPbIgwAROI3pnwd1xKkFmLZkqG+QET2jtjx96xbVVZWLcFs9y0UWOZOJe+N5YtzQbgLFGDgKWUSJAACnOCd5/TFeuOWEhMGVCgDE6lmFH+XP0BqWuNqOlPsYB+u/wDp39qzWr+q6cHGwOAGYsDPeYAH5vn7TWU2my0NM57rq421KsqyeklixJ1YA6tWZgRBrM1o6yh0sq/LJ0kGMw8EkgGO3zxmtP8ADjUJ0tqzHYR30gQZ6RJ/lqjjEw4RepAWOwAkST9REwAftMmr2jdv6KWlzrJBzLnOi7oBRTdOgamuA6goEkqGVjJOT+WDnYOuFullUW8kBYLBdI/yzudthHnG1UngehbpY6lUGdP1J3/NBOfPjIN/CcWFADkDACtMA+wHn2zvI3xlbUfiGIDz4/f7809wZhlvLWvRXG0XaTL6ZEMIAJzIUYJA8k9snt5scF6ZNu0EVIDEaYAYltgpGmSM+/uSa08Is6mGRqMANj3MDzv9we9erembmN2C48BUx7ZLH7mtbhxtzWdrszrNZhZb1fmMBIJC2xmcATJj5vO9VXCiKxuMfTHdzEZ7gQDk7kGJrSOHbVrBABgdwCpMggmYIH7ntVd+9qHQTJKjOSeoAxvsDGPGN6lzTFxr7UNcSbWSzl/DJc1C3xlwlyzBUuWj0k/KE0nAEZ9814ucns2rxCyutCpKmGcyDoLfnMTGxAwNhTjgeXelrUOWliwNzJAaCVQnZR47eap5nxSJAdSyseogaiIgwEM46Y89xTcJMNGuSCYJJ3pde5HEE3RaU/KrrqIWTgNqEjPfIkTRS/nPObwcfwum2oBVpS4hLKzCf8OCPpnfyKKWaTjfCOX2PhHY0zcnXulxsH+G1Yj1Qdx4ZIjzqcY3iTEZrFV5tj0ZgT6wzGf8O53j/Wqa9M3euQ7coqaKKsqqKmiihQiiiihSmvIbYZtIdAzEBVdCwJHvsNz3k7Y3rpeWXbzsys6BUbSwNl01AZm0TcyhnDZzOMCuGRypBBggyD7jvWm1zS6rFg5k77Gczscb1h2jZXVHYgVppVgwQQvo2nSJ7j37+MzE15N0aYntiAsZ/L3Fcry/4rz+KNgIKjviZWfv0x+mKecPztGEsyrAJAkYAnJht48T38GuU+jUpmI8PD9LYyo1wkFY+YcoOkPYWHdgWFy7dCwT1sFRsMZHbaR4rX/w3Qui0WEnVqa47EYiZdXj5VEe581c3Fhol0ywgA5iYGZwTM/3NXMukFgcmSJOJE+dt9/eqYna1rir2WHlFu+tsm4H9RhsXtvoIkCNK2wwOCd6wcRx/EG+ECjTcSCzWSbZhnIGoXsnSY94YjwLV+Imd2s+moZQpdlu6gqscuCLYmOrMiIpnxbEIptqGKdQAEDp6dP3BgR3HsatJyB+EwQB3hHPWaLViGbXdJ6QWCkqJ6vctHsScHxucdcVLFwnSihWPYAYOfaql5uuliVuAL1O9xCiggCZJmIxgA47HNLbd7+LU9YSCw02bttwAdQVmKhpLKCRIHceZhzSSQFQPwwTrXFM0vW7gBtx1BSjhQZGCCNJk4nH1qgI2nf8NmI06MqpMEoM6gBqxGNxsBVvKeEbRJuO0jTDFQF0kj8PSiwO30AxM1dwwYObZEgAsDPZmMkZmQce2CJmBGCTnZWYcE+B+FX6a4fU1wRHzuRA/wDNuJme8EYmqktoskMTBJA0ltwMyR3C7z2+tXcUYYsglo8/MIO8f17fSQbLJDkwR1ZIghgO2CARJ/s0sZwRca/qC5xEgyOayniy2HMQc/yr4BHbcCZYGRkTFHpgOGyEHfSZLTg6dM+09z7aZz8TxloOEDqGDIGVmCk9UiCdzmMD96Y8P1aTIDdgASAMZz2OkgEATJ37tNO/hrWaXiETF0cRxCiD4OQY89v64/1rJzfj1tamlAyoWQMWEvAgFgMDPjv7GvXMuKvRK21dYOXuaIOdP5e5icyBO+xWX+OLN6R/8Ojg9du6AVkNDBikQdEgY2kdqqGA3+uqkXzXi4Re6lU3SsKVRdYRdCMBOMlnuZIkxkCilj8cCWVl4hlRmCOoDBwWJ15YESNI8GMRsCs1SiHOmFoZXrsENbI4yrzZsfwGrUvq6pj1OrXr0gC3EkekSZmO/aklFRXrmtiVwCZU0VFTVlCKKiihCmiiooQpooooQva3SARjMdhIidjuN/vXuzxLAtpC6nEatCFpOJBI3z3qmvVsgHP+h/rVXMDhBClriDZdLa9IWEFq3NzSNN08KpHqTBJ9NCASyztiRvBFbuF5lbWy1y4ju1pFa6xtMCSB1aQ48gwoOMVk5DxLXgVW9ctlVjSFtlSpLQRK4IkAmc6QTmZ08Fw14spvMbepm6T6Jk5CvqVIDFTgdvTHckV5+s0NdDuv6XXouLhrqr+H50I1G3fJaMrZcqBHyjTMAeSQZacV7t8EdcanCkwBMDTE6ZWIjJCzG2+1X8D0hla4XIYDqNsQG0wIWMwRvmfrWTnXFXlYIPRYXHChSlxmVSCAzaCdIByXIAEge9Lwg3y565qQ4k21/F65dym2Leq3IW4zXGggjrMyZBE6Yn6VsucuQCTr+zEGSYAAECcgZqbIZVAaJODpBCggwInysTPcHepCFmAk9I1bRkk6RHtpb9vFUwADKZVsZLpySXiVv2WUJpcO5VfwywSdR/FZXGBGW05nFMbpuJpNxlLHpYqGUaQZB0ksQR1A5yCfFU8TzF0ibF8hbkKQoYEAsJ+YaQYJEjYrvNaeHute6tDppIKh0gMCJxlpGRnAkbGmYXYf4qEjPmtdv5Ig4G4/rPb/AOKziwSN+vdWwSBjOd/BHf7AiVumVkwpODO7ZyZjxt5FaCkwR27nt/f7VV7sTYCq2WmUge1qurdZrytbDSBqZCxC4YAQ4CgHt8wzjBe5ct+Zs21usCNTAOVPUQNOBgmdzM+IprbVVZwSvzTEDKkDME52YfY1n4RG0BoJLlT5MRAnwcSfrHaly5uea0PcIyyy11ngq7HK7PDorOtvUqgF1ABZozoXMEwelf8AU1gt2UZrrMAGbGgsDEdMOQSA5gSN9l2E1Zznj2AF6FW2mpRcZ7YlidBMMwwOoQQQYHaqeU8tUh2uW1JONRNtizQsW5USTkktMEkGcGtJaTIcUptu911fJZLgsKiXLinTcJ0fw1u00xGos0LPUcRjBwO5XQXTc4YBOG4VXtySFVtGiYMQEYQWLGirNpyJj3UOeQbZLgqKKK9AuOiiiihQoqaipoUoooooQiiiihCKKKKFCt4Z2DShIYd1wfeul5Zz5rri1dKwVJNzSgEgr0XC0gMZGADMjaK5YNFPfh25bc6boVm+VVZRlTEiYjEHfME/bFtjAWFxHVaaDodCaDlFq5fW4j29Kr1aRbYlphALsakjS2AR+U47PbdkLgCMTjyTvnfYe9Y+V8OLZcKoHVHQFGIGmYwd4ncwa1vxEEz0gDc7Dzt3EVxGua69/BdOpItuXi71HSPlMSAPMyAewxn69qi1aB1ky2Tu7bLiI2OQTnyay3LFu8xFxcjChthIJkgGCxjY+I9zj4Hka2bcmDdGHuAESOxCyYBAGB3Bpkkb/iEqbFOGs4kYKgk98HcZ+U9OD296qc+lADErPywDhjgrAk5IxkRPtWLjFVtIYviNJtsytkiVBTqn6Z37TGPjuWOQCrsAW/EFy7eMWjKmFFzLaSTnA9oEwS2Lm+WslenJ8teaeXbpFuBpydImfp8vcfpXlSQFCrH5ZOdpGymScZ22/RZxfKFkRcusATq/FuDfOwaAo+8CfemNm3rDo2YO4gYZd8Y/mEjuDtVbNgZ7uWvtVAJBhZL1lvRuElW16pBUnCgqADPdVByDk1k47jDbUsZCrhCQFnBMTOD2BIjufevgbdz1rrPqNvW6q6u5BQ5lhMLggdKge4gUyv8AHhflZWMqQAykScSYP33iAdqoKjZMGQtD2OIAj6mOG9cvyG3auq38SLbOG02rb3NYFvsumSIGI75z7O+QWQoZEGRcPgFIJhWMHBUowMGdTQMSGHBAMGUsWEQ2e5yR4DbneRSqzxetnuPcuKZCEBggiXKAsAWIieoHUDqBEU4O1n5/KTIBvv42tuT2/wApDga2ac/KWG/1Jn+9qKwonDAmTonOu3funXvJZrZGpgZktJzvRTsTOPv9qvZPN8PIT8LhKiporvLkIooooQoqaKKFCKipooQoqaKKFKiipooUIpx8O2A5cMupTAjbycHs2JB9ppPTLlapoOtSw1A/QgGMgiD1H9PpWbanBtIkmE2kJcF1vCXGSVaW1CNRBmV6dTfVQjTtJNWHi1aNXSq9zgY2P03/AFG9c/yvlCPeZm0KjBfR0aw2pRDajMTH137EZ6McqtgLpUCAIHV223J2/XFcHGHXb01muoRlOteq8DikHTDsCM9D+d9pkwPpVJ4suJU/lUNrU7y3bBx1Z7yN96s4wadMmBGCB/UdzVPC2wHckZcLMHI+cAY3wP8A+vaqy6IOrKWkXgI4HgdRMn6nuZmBkQBiYHtTLjDCRu3yjt82IPjcVn4e4FBALTgj5jqP1M/ynv8ApFeuIJK6S0SCwYDaBJA9xgjvBPiacMjhVAbiUcVaZrY0aQ+3VIBEgEyBgwP17RSfjOGvg27jmx+HMKXu+mRCA6jpGpRky0gHT9C2ucWVSYBXHTmdxPUSdiT22FekWfm0kkRGBjuBvA857fSrTHCFHyl/Bc2Vjc1XeG+bpNu7qJYwBgxIGBiSSIjact5uJ/DthgVcP1G1AVQYAceqIJBEAD7Dtq4fhApuONR1uAAQNK6IUlIHSSckz2HcGttq4uw+fSAPA+fM9t48yBvVAWkAtGfgrEwSDorBxlt7NokXFkAFmUBY06iAELEqulgcEmQcdWFPLOFt+svraQqgki4wWSR0rDQfLZiPuQXfD8A6XSzkvb0FVmDIlRDiMkhiIO8Gat5ZYCsbbKjLaRdLm2JWfyO2xbToaRG5kVZjAXTwSjDzLs1VxXxPw1gLbV0wNgZAHbqGCd+8/rRWXnfA2bTKRbSWWCQokwSRMQPzH2zRSX1iHESuzQ2Nr6YcBK4+iiivULyiKKNPtWzguT3bolVxMScAmdh58/aqucGiSUAE5LFU1q4/lVyyR6ikTMHsY96yTUtIcJF0ERYqaKlUJkgEgZJHYeT4Gan0WidJjzBj9alC80UKs4FTA/mT/rT67TUEgZoAJyUUVJX6H3BBH0kHfIrzUgyjJTTrldn8Bidjq89oj23H9aTvbicjG8EY7Z8V1fIeDJtpGwzMYknI/wB4msG3PHZQDmn0aZLskv5ffIeANQOIMERM5BxsK6LhOJIOFMdwsGPBVSRHfAMZEd5i9yvSGbE+wAknA33yR+tbrXBKBsSJkSffaBGPaPFcMUyLcFspYmWJkLBxHNbZdQdRg6sWnYgzAU6VPpkycETBFZRzKybmoG4JCiPRvD+fBHp47frNM+ORdEraS4ZyOlTpM/KzDfak/LuNKC5atWXdluF2Bv22OtyTL6nxsOmex2zTWtbAJv4yE0gQY16p3avqxKqyl1mRIkQWGRkgSCPtWfm7sqQoliTgYwASwwRuJH3xXnhuAW01y+TllVmGi2NAAlhqQaiCRJljkVHF824d1AF20xJIkOo04YFhncEecie1WFOR3frxVZAN1y78YXk6m6p7nIPY+cV03BcURYVnNtdgSXjVOANhBOMf2UNk2Uh0v8OYksHMhe2NDEkSYmD270zfjLxANwWfSYkFgHLHUvSbauIgnckbGQME0prTTueSTRpOkklTwfEghSWTcyouqWMyxx/3j6gSdV6EZyGycyRt1GY1DSSucDxkeV/Krdq2W/xD6jn57NzUjtB0oRbEW4958kzjRxPNFYBSlwTp1KbV6Qo/KQEO8AffPimhowwAVoP+8R336pilkr1CSQsiZ3Gw2wftWPheM9M3PUDKHbWGIJVSVAKvG+VnV8vV+XatHD3RdSVnfbKnHcKQD5zGf6ZuZ88Fn05JbVOxQbR2d11eZHjMUU7HCBHgkkFWluH4g9TqxUbglRBmNOYYdO4mikHD88CTpGSSJdl+UFtCgDVEAyc7sfoCr/iA3LE1u01GiA+PVIa9WbJZgqiScAV5rVyvjzZurcHbeRODv94mvQGYsuQIm6cWfha9oGlkVmXuD0nqiWDCR1n5ff604+HeBFtQ7A6yuWBuEH5dlLEAdIIJEwY81bxt25dVVslUbUNQY5FuJZME6XIIAJmM0r9DiBIB4kFR/wDnsgAEYOkpkYwQTmc1xaj3OdJMa1vXVa0NZl/P6uk4qyLiwQGHjtH1jcjExiheFtOJCIR/yDcexGCDNLuVJeVma4t1V0DD3rdwEgiTpRQQ7CSTtM42rdatjQAW0p2UwIH8rEkknyJ7xVMIFnI8kn58ZHpi2SpcLc/8PcIa3pbUEa13OBmMH3q27ynhVteqbREKMdatEEQLZPSYwBHYfWmPHcOulWiQGBMd5kA/5oLaoPg155Txq301qhQHZptnVkyQ1tm2II3wTQ1oBMKziS0JDwfw3Zvy1r1UQGOqNx2XBOPP9a1j4WQMp9S4BbaY1EhsZVhGRkYEbDetl/k7G4brXnABLBVxEYETImNzGavsWLmtWeBAYbkgk7MJ+U4gjO+9DqrzYk80qm0Dcue5v8P4drbHpDNpKodWndE14U4Pf8w+3hfh0G2pRnFx8aWTSNpILglZAB2Jnx3pxzrh11i47uuCCq3HUntKhWEj5ZxMfpS3heA1liXaCE9LReu6j0wRdcN1HUdxOGn6sFV2TT+/lM7NsYnN/XwstrkHEan1NqClTpW+w1L3B1LEkjvuNWR36Hly27lsEAghih6yYIJxqUiZiR3Mg+KVPzL+HtFQS1wOAVuC+RGvTqFwoZyp09j9628Nb4dpFiUeJDKroxJ1fMGCq46SIMge2KS4Gp/tAdhHcXrmdq4j2vTuNBMOrXEEIAx1LrRg/aZzAGQJrVwPGDR+JKSSQGEDJJ0htoHYTMD2pPxHw7e1kBkfAIZ3ZWOTghVIwcTMZGN6r4Pj7ocNdFwIp0t0McjI1AZmW32M95pJxzG5V7S/eC6G7zBVXp/EIxptwx9yQskDt9x5pOeK9NtaWbqu4m6x4durxqjMqJA/l1CcCK08HzJ3UstsMquwCK5VwASANDCDiG3HiKus8YrmA5W6J6HwZ7YO4Ig4nBkUzCcIMK4fB7qzjmZJQaOIUtgn0AVBgmSQMriBjuPNU8fxduyhRLepyNSG5YcpqEgatKyIj9x3IrYbLFIQgFYy4Jg4mYME77Ngmue+IuMuk+ncVOlQ2tVuwdRwuph5U/bzOL02AujL5VJEExlyWbm/MNa6dCgMsMPS0A5GysJjbefoDWW1xrBNMyNoLKMbjDKe5Pft9KyuBONqiuuzZ2NbA+/eVhfWc50lOb/O3KgSCFgD8QQQIyVK9QkA5zXjgeaJbszp0YLMpvjDk7zc6YY5iTBOJpTUHv7iD9PBrO/YKbstfCcza3NGEiy61+OIWXYIOwlJ27lR3ntmuYv3Q7BiMiYkWzE+GNvVtiZz3mqy1RVqOxtpmTc68T8pdTaHOsLD0Usc0VFRW5ZlNSqk7Cfpmor3ZeCCcjuPI8fSoOSkLofh3jrnq212SHZ2a2Tnpka9fzNvJEDTseohpxPAC6fUsXceoPVi9dA0yC+kW2EMBtM79oArnuTWxdZtQT0rbLqNw3hgkkMG9SCVBMnYYntT/g+GvercKMukvJuAKxYAQLYEhV057e0YIPFqGXG66g7rWpxw/AKiaAXYZ/xHZzBG0sZjH9a88DfVmcKSdJ3Mzkdid1/71gHBX7qkNdUJPS1tSrGJ36yNM/r2gVSvL7ll0Y3Ll23q0soQsY0MAemWGQu3fJySSrFJy1repIgwnN6wCeqdJ3XGmfJ8jyJj23qrheE9NVVDoWJ0kLA2kACD38+a9K6OoKnUGwJk+xwf0g5BqeK1gfhhWaceozAd8FgCZ+3mqxLskzFaFN1HOCy5I2Uz77sewpTzrlFy4Ge1dIuEKslrirAJGBbPUw1E7RMV4t8x4i47oLfD67JAcereAllJEfhCRHgn3p7dcQMjBG31A/1oNpM+6gHIR7LInAi2FhmbrEs7FiRDbsxMDJxMCT5qp+Bt6iFusmn8quIDERhCCFx2wK33W2jSQTDSf3A7/Sq7XDqjEqgBbcjBIERP7VJLdSoDiFk4jjmTQjQ2phpZMBgM6SJOk4B8FQT2IrVy+/6qi7JGqcAyMGIJiSRHtuarucEHYrJjTsDGnqBGd5mYnaMRWDmfGcRwyPc/Ba2uSW16zkCSFCjKifYn+UFhZsgk7lLu9EJldOggqgZs/mAwMbnA3FTwnEFhLp6ZPYkHaMgjfBH/AE1l5LxF+4EuMLBR11EoburIkCGECJAIMRnvWzi2KLKLqJgaZAmT5OB/rtvFVDC24VDmi3aUszEAnUYJ7DSoMHtkGkfEfDFsMSllCCIgMqKoAjACycZ7gScVs5LzU30yq6II1rcW5qaSGEKMZmtPGcUiLkgYaNRAJOkkhQx3IXapc7cDyRgJS0cvu2rU+oWZAJBQFdMbn8xbG4MDsMVm5jysi1cNx2J0BjpA0gyQISCYI7zI0nNNOM5woAKupBBkhlkZ3CHJzP6Us5n8RottwOq5ckEEYVY0jUe5ABMA7samkxzqgAB4qDDWOJ4QuRoqKmu+uWioqaKFCKKKKFKKipqKFCmvdqyWmO319/AMbb15SJE7Tn6VclkeUwJP4kECJBI9PpBI3JwBOao92FXa2Vq4FkEWbilxfIUKEJnuRDgRK7EA7z5pseRQc8HbIUgh2uWwSCT0m2q74tjI8kCQBS3l3B6iHDHouLBtXdUnf0yNAlWTUxzsB5BroOI426jWggGh2EFrd1wG0tlmtnpXB3AyR4riVI7ZxB6a9V2GOcaLWEW91sS/xAVR/DjAAzfT6TGnJiD96tv8a7s1qwB04a6ThCZ2WOtoExtkTVw5ikhWZQ8SRDDPtqG0zHfH1rPycoouqkQLraQPcI33yxydhjtUNczclEOOao/4rw1pPRZ1R1GkoxJMiJzHUSTM9zNaLXM+HusEt3LZJJwpySNWBHjSxP8Ay/pr4rh/UtujMQrKVOhiCJEHqGQf0qbFqEUBmACgDUZxA3LZJ996HBpJkKwkCxQBgxggRjyJ7eP9DU8Rc6ZxETn2yIxms9y84bUokAGckKRvI3OrEDBG+RilXF8wuAQVAYgtlLjgZP5bYkggwCCYGSAcUtptA3qzhAxJ3YvFxqVcZALEg4xtpkZmpbiNJGoRjyIO+zHxpk/akFjnVySA9qWdYmxxcQxJ6iVAz0wcAQZprxKMQ2hQXYjqJwvvM9h2HnvmmvsICVO9W8NcJkgqWO/2gEDGYiO9X2lGqROO53n6+2P3pXw3GEArcZUcSwXaVzEN9j5xI80zQQW+o9/yiMk0veCpa6QovcIhaWVST3IH9ayvwKnSNIAmdMtpgTlhOk5IwR4rZdaBnviBtJ8nsP7ztWDi7jShA0qC2tpBgCCFUCTkiO302oLRwVsbhYEqjjWaz12ltpbC5OvR1ZJlfTZTnwAd85pJd+LVv2wLlq26mchtciDlQ1vSJIA3xJOCIrN8Ucb6lxepSAPkXOk4+ZohifI/7lLW+hsuJkutPCyRW2jCcIuRv11V1++TdZ1ICGNKlElY/wA8S3tt+wion6fYAD9BgUUVvp020xDVifUc8y5FFRU0xURRRRQhFFFFCEUUVFChTXpbzDZiPoTUKhOwJ+lSqmRjM4nzQpXQ8rZ/4csgNxhkKzRqYusIGaYn0t8ADUTTWzxHEKsCyZgx+Jb6W9pMMR/vSzk/EEszWXF1QpNlTeYAkAq/qKUAUaiWGnMAzndoOa3UGeGL7xF60WOREKeogyf80j5cifPuh7y7iuwRDWtjLR9wvfJOXNbDu6k3ATiQWJidwYyCI/5jPtr5TqZS8gC6xfpJJGFGgllBkaYJMEHAAgRi4XmV1i4PDkGZKl7RaCoCkjWIBAj7N4imXCWGt2gDBbJb/nYyx+mpjA+lXYAxpS4FgFWvBaS4t6V1QTOojYe+JyTGcjyYyniuJDBXFsSMsAzedgO+Jit97h2BlTviCP8A9pEEnHeR7UPw8MCWkMQIPmDBkHf+/el4SZBQQNy8cW7EbAAzMkyR4iMEz7xSD4tsXrw0FGRQC3qW7qKSITVIYYAbSMg9j9OpRF7AeNh/Z3/elxfh7hV9aOpAA6wV7fl1QQZXt/KaHgmxAgplNwa6Z+Fm5FwgslugIzudZ9TWXgCGJXpEbRA2neabhlEnUNydx+kCsvDugUMrK1s751BZGpWBkwIKz2gg4zOq40AlSSO+cR7E/wB71EkCIAVniTiJmV4u8IpdbojUowfYzt75wfc+aEv6mlZBH5WETEzE9xn/AOM1Z6qg5Md8n/SqUtLcYtC5EKcavqDkfy/SBPipkOsYz90oCLhWM+sgLsCCT7jOmPrE/wBkc/8AFvOgB6SEavzwNvAnsZz+nvXjjealXUtZuWigbQT6ayYGMuNQiAQBkjtFczxrS0yTsMgDAAGyscdp3MGtVCn2jocLD3Sqj8DZGe7r05rPU0UV11z0UVo4HhPUbSCoMT1MFGP8xBjt28095Hym3f4csoTqHRcDO8mWBGkomkCPqZ/VFXaGUzDk1lJzxIXNqpJgAk+AKHtlTBBB8EEfsa08Uno3iLbyUOGGM9432Mip43mb3QoeCVnqjJBjBPf9O5pgcTBGXulwBnmslFFFXVUUUUUKUUUUUKFZYuATIBnyCf2DD+vam/JNLMSyyGZLYKI3SzkgMYY6V0BxMbkeaV2b4Agj7wp8QeoGNqi2brXIsMFZxpCsqgFpkHUo6O+QO/YTOPaWkscQ262bMWh7Q50BdTd4FLrs2t2DA5W4RLAgFukhRJgYgnJppynl+gEg3Ib+Z2Yd9gwxuc/QbRCXgeNuSotrZjStsklpJWdJ6J9/IzGcQ4s2bsDUoVtIlkY6Ady2QGMTtHbJFclksbe63VIc7u2HoqObcWnD37dxmmdS6YOVJSSpiAwJQwSJExmtKc3sXQRbdGwWPzCACATtiCRXni+E1G3aNxzrDlyGIOhQAY0wBJdRMSAcRuNNjgltWfTXVoRSBqdmwB+Yk5ocAGXCrAmxXrh7yNpKxtkxsYI0xEgz/eauuuGBXscN9CP61ZbECP6CP2ql8k6NIIxqIkA+BG+d/wDemMaW71UmVlHBlirB3SD0mSSVMAghhGYmc7il/GfD6a+izwemAALiMTA040qIMQI3jAxmXttwBERGw++4Pfz59hXoW9ydz/Qdv6/rQcQNlAAzWHgeGS2p0ooMzcCDQpJAliOxjzJgZ816v8KILJgxIVflYgGAwwpnGcEYzir0dcksuT3K+0ftB+9erNwHCnA8AjztP0ORSQ0kd7fr48UzEWnupRZ564Y2hwzC7p16BdsZUMV1/ODBx27xWq6HCgqpZtIIS4y4kHpkTJGmNyD571tu2FkHSJGJjMHcT47/AFArPfQsFgDcRPbYzmYMDOMTuIq5ECI15Kue9KfijkwvW1bQuq0NRjsYOB5gif37VxcV3lv4i4eWPqAIRGk27kkjctIM4PiuS5xftM59JCvUTPkGIxmO5/8ANHYVu2IlpLYzWfaQHNDpuPdYK0cRy+4iK7LCv8skSdjMTIGaz1fxfFNcIZmZmjOr/T9q6RmRCxCFQDTPgfiK9aQorCIgSokZmQYz33nellFBaHZoBIyUVNFFSoRRRRQhFFFFCEUUVFChTRRRQpXR/D1lvSJDRLyB26dJzvGR48GurtXNSDcYiMSCJBG/sf071zHwaxGvYKTGe7RgAz2j96fcMQ63F1kHUdJGCNsiP82quFXxGq7x/Wua6NE//PyUcy0qqQSboPQVQsxI+YELBKlZBkjzIIFW8IzaV9USxUatP8xAnpLGIkj7Cl/Lrws6zxDksjC2pOpgqsA2qQDAY7sf5AJxW3h+cWrxIt3AWAnqDDHnqA8iqFsgGFcFe346AAp6o7ggSAMSRg5H717PEFbasqM/+VYwOrad9gsz3G1IRzS4X9L0rb3o1lBxCyVz1DSpC9RAiTAPvNdGojAU/t++Z/apEAX1yUw6VgXnGttBsXd9JJ9MhTjfS5IiTOJxjevfHczs2iA7W7ZbYOUXGRKgnPitHD8GtsvpVQbja2gAangAlo7wB/Yqnj+HRiupyjIRcULcCzGoAMPzISTIP+9VLidf1WgLZbAiFGO3iPI8/Wq793SRiSAduwMb9wPzE/5asXiUOzKY8EY+o7UByRKgCcyd9t4/3/SriAqwV4/h5MsS2O2w8nG21LeY86tcPcRXdpaCsKSAqxMlVJ7gHOx7bnPzrgVHVhYdWY9Z1D81tV1hVdhMN28Us4jnq2oNhNEaUJb1D+FsTrEjWAsgHvkncGDLowhSBGaxc8YXHW4rGdIE6rnUTkwkaRpII8jvkUpq/iSZJBfSdtWoGDO8geDVFdihTFNgaMlzqzy90lFFFFPSkUUUUIRRRRQhFFFFChFFFFClFFFFChZBzRMZOTA6TvgdhjetdLrHEudMlTLQcHbGBBxg+9bwB4qgJVyAE24DnnpJoVJySSSMz46cYAG9b+G+LQJlMgmI9+oqcjHVMZ3+1c36IPV47ZzJHv2g/rUAAbD3/oP6AfpSDs1Nxkj3KaKzmiAfYJpc+ILpdnkAtEjSCMTGCImDvE0x5B8RLbtraNvUVwGJLEgnOsmSTkwfptXNzUtxRto5EfK3nsp7ggjc7VL9nYWwBdQ2s+c19JuWgbitpAYISSQAQCVhSewnXj6mtSqO2r3y39Zrnfgm6H4e3eKw17VI1uwBR3EjWWMmSfvTri+N0W3uROg4E+4G/wB64vdu/ny6a4dQtdiDN+Xv1WbjOYG22n07zDsUtO6iQO6n3P6msHNeJtXQ4azxEhWUXf4ZXCkZBB0nYw0eR7Vy/wAT/F7Xfw2tgKHDKUd1YEKCDqG+LkbdpxiM3D8cRra2WQm4xaGOXIQs5iMnV+wrVToYrD5SH1MIXa8o5Y66Wt2rNsaQuo2tFxo/MwVQQTuV2zttXpuePbdVe0suWFuL9rrjJIAPjfEz+/LWOZ3CZZ3OmMauwkR7f9qq4uzpVF6YQQgVFXTMsTjuSTP1pg2V2KDr4SRVAEp18WcwJCKRpciXWQdI/KpIJBPcwew9q5oNG1TculiSxJJOSTJP1JrzNdGlTFNuELLUeXukqaKiaJpiopoqzhbOtwsxJia6XgfgoOAxu7iY0ft81IqbRTpuwuN01lF7xIFly6iSPr/Zq9+GAjqMntCzME56v7z2yenf4JADN6imO2hvJBOLn07frWTmHw+NYFsoq2wrIGthyHydZYkT8oxgYB3ArNW2wNs3PXmn09mJu7LXkktrlruQLSs5iSNIkRGTDERnEwcbVa3IOIH/ANm5/wBNO+LvcRbNoJdt/iMQdVkEdoMKwlhtM5/SFHw9zniFtFC6MAdKkq5ZZdwSGa4ZznIMbUflPAyHP6R+O3isF/hXQw6sp8MCP61Nu0pAloJMAY8HJlh47TvXVc15ZfuoUe8hAJP+E241DEXcbfud6t4bgrlpVW09pQAWJNnUSerIJfHywd8HEb1P5ZIiLqPx752SjgfhO49o3GOg/lRhE43LH5Z/0qngOQNduukaRbYpcbUWCsFBjNtdRkxg7QfasPE/HfFgtHo4uFZ9I7ADPz4OD+o8ZZ/D/wARcTe4hbbmzGZi00nTp2m5CjO0Uo162dkwUaeSW864deEKi6csJHpl2GN8iyY+hzRXScHc4p0DfxK6tiTZXME7QRFFL/Jq8QrdlS3g8/p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carte esp-f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570230" cy="5085184"/>
          </a:xfrm>
          <a:prstGeom prst="rect">
            <a:avLst/>
          </a:prstGeom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004048" y="1844824"/>
            <a:ext cx="4368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i="0" dirty="0">
              <a:solidFill>
                <a:srgbClr val="1F0BB5"/>
              </a:solidFill>
            </a:endParaRPr>
          </a:p>
          <a:p>
            <a:pPr algn="ctr"/>
            <a:r>
              <a:rPr lang="fr-FR" sz="2800" b="1" i="0" dirty="0">
                <a:latin typeface="+mj-lt"/>
              </a:rPr>
              <a:t>La Ville du Bois, France           </a:t>
            </a: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r>
              <a:rPr lang="fr-FR" sz="2800" b="1" i="0" dirty="0" err="1" smtClean="0">
                <a:latin typeface="+mj-lt"/>
              </a:rPr>
              <a:t>Aracena</a:t>
            </a:r>
            <a:r>
              <a:rPr lang="fr-FR" sz="2800" b="1" i="0" dirty="0" smtClean="0">
                <a:latin typeface="+mj-lt"/>
              </a:rPr>
              <a:t>, Spain</a:t>
            </a:r>
            <a:endParaRPr lang="fr-FR" sz="2800" b="1" i="0" dirty="0">
              <a:latin typeface="+mj-lt"/>
            </a:endParaRPr>
          </a:p>
          <a:p>
            <a:pPr algn="ctr"/>
            <a:endParaRPr lang="fr-FR" sz="2800" b="1" i="0" dirty="0">
              <a:latin typeface="+mj-lt"/>
            </a:endParaRPr>
          </a:p>
          <a:p>
            <a:pPr algn="ctr"/>
            <a:r>
              <a:rPr lang="fr-FR" sz="2800" b="1" i="0" dirty="0">
                <a:latin typeface="+mj-lt"/>
              </a:rPr>
              <a:t>about </a:t>
            </a:r>
            <a:r>
              <a:rPr lang="fr-FR" sz="2800" b="1" i="0" dirty="0" smtClean="0">
                <a:latin typeface="+mj-lt"/>
              </a:rPr>
              <a:t>1 685 km  </a:t>
            </a:r>
            <a:endParaRPr lang="fr-FR" sz="2800" b="1" i="0" dirty="0">
              <a:latin typeface="+mj-lt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7020272" y="27089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7242672">
            <a:off x="483504" y="4025997"/>
            <a:ext cx="4245112" cy="107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8274" y="0"/>
            <a:ext cx="1525725" cy="1052736"/>
          </a:xfr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188640"/>
            <a:ext cx="3235187" cy="2232248"/>
          </a:xfrm>
        </p:spPr>
      </p:pic>
      <p:sp>
        <p:nvSpPr>
          <p:cNvPr id="12" name="Rectangle 11"/>
          <p:cNvSpPr/>
          <p:nvPr/>
        </p:nvSpPr>
        <p:spPr>
          <a:xfrm>
            <a:off x="4644008" y="2276872"/>
            <a:ext cx="4355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FRANCE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Area : 550 000 km² 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: 66 Million people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</a:t>
            </a:r>
            <a:r>
              <a:rPr lang="fr-FR" b="1" dirty="0" err="1" smtClean="0"/>
              <a:t>density</a:t>
            </a:r>
            <a:r>
              <a:rPr lang="fr-FR" b="1" dirty="0" smtClean="0"/>
              <a:t>/ km² : 103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Capital : Paris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2276872"/>
            <a:ext cx="4355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SPAIN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Area : 506 000 km² 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: 47 Million people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Population </a:t>
            </a:r>
            <a:r>
              <a:rPr lang="fr-FR" b="1" dirty="0" err="1" smtClean="0"/>
              <a:t>density</a:t>
            </a:r>
            <a:r>
              <a:rPr lang="fr-FR" b="1" dirty="0" smtClean="0"/>
              <a:t>/ km² : 92.5</a:t>
            </a:r>
          </a:p>
          <a:p>
            <a:pPr algn="ctr"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buFont typeface="Courier New" pitchFamily="49" charset="0"/>
              <a:buChar char="o"/>
            </a:pPr>
            <a:r>
              <a:rPr lang="fr-FR" b="1" dirty="0" smtClean="0"/>
              <a:t> Capital : Madrid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carte espagne-france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920" y="548680"/>
            <a:ext cx="1461053" cy="1008112"/>
          </a:xfrm>
        </p:spPr>
      </p:pic>
      <p:sp>
        <p:nvSpPr>
          <p:cNvPr id="12" name="Rectangle 11"/>
          <p:cNvSpPr/>
          <p:nvPr/>
        </p:nvSpPr>
        <p:spPr>
          <a:xfrm>
            <a:off x="4499992" y="1988840"/>
            <a:ext cx="4644008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OUR SCHOOL : </a:t>
            </a:r>
          </a:p>
          <a:p>
            <a:pPr algn="ctr">
              <a:lnSpc>
                <a:spcPts val="20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ISC (Institution du Sacré Cœur)</a:t>
            </a:r>
          </a:p>
          <a:p>
            <a:pPr algn="ctr">
              <a:lnSpc>
                <a:spcPts val="2000"/>
              </a:lnSpc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Location : La Ville du Bois, France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25 km </a:t>
            </a:r>
            <a:r>
              <a:rPr lang="fr-FR" b="1" dirty="0" err="1" smtClean="0"/>
              <a:t>from</a:t>
            </a:r>
            <a:r>
              <a:rPr lang="fr-FR" b="1" dirty="0" smtClean="0"/>
              <a:t> Paris.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Environment</a:t>
            </a:r>
            <a:r>
              <a:rPr lang="fr-FR" b="1" dirty="0" smtClean="0"/>
              <a:t> : </a:t>
            </a:r>
          </a:p>
          <a:p>
            <a:pPr algn="ctr">
              <a:lnSpc>
                <a:spcPts val="2000"/>
              </a:lnSpc>
            </a:pPr>
            <a:r>
              <a:rPr lang="fr-FR" b="1" dirty="0" err="1" smtClean="0"/>
              <a:t>At</a:t>
            </a:r>
            <a:r>
              <a:rPr lang="fr-FR" b="1" dirty="0" smtClean="0"/>
              <a:t> the </a:t>
            </a:r>
            <a:r>
              <a:rPr lang="fr-FR" b="1" dirty="0" err="1" smtClean="0"/>
              <a:t>heart</a:t>
            </a:r>
            <a:r>
              <a:rPr lang="fr-FR" b="1" dirty="0" smtClean="0"/>
              <a:t> of a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nice</a:t>
            </a:r>
            <a:r>
              <a:rPr lang="fr-FR" b="1" dirty="0" smtClean="0"/>
              <a:t> </a:t>
            </a:r>
            <a:r>
              <a:rPr lang="fr-FR" b="1" dirty="0" err="1" smtClean="0"/>
              <a:t>park</a:t>
            </a:r>
            <a:r>
              <a:rPr lang="fr-FR" b="1" dirty="0" smtClean="0"/>
              <a:t> </a:t>
            </a:r>
            <a:r>
              <a:rPr lang="fr-FR" b="1" dirty="0" err="1" smtClean="0"/>
              <a:t>including</a:t>
            </a:r>
            <a:r>
              <a:rPr lang="fr-FR" b="1" dirty="0" smtClean="0"/>
              <a:t> a </a:t>
            </a:r>
            <a:r>
              <a:rPr lang="fr-FR" b="1" dirty="0" err="1" smtClean="0"/>
              <a:t>lake</a:t>
            </a:r>
            <a:r>
              <a:rPr lang="fr-FR" b="1" dirty="0" smtClean="0"/>
              <a:t>.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 : 1480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Headmaster</a:t>
            </a:r>
            <a:r>
              <a:rPr lang="fr-FR" b="1" dirty="0" smtClean="0"/>
              <a:t> : Thierry Dubois</a:t>
            </a:r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20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Website</a:t>
            </a:r>
            <a:r>
              <a:rPr lang="fr-FR" b="1" dirty="0" smtClean="0"/>
              <a:t> : </a:t>
            </a:r>
          </a:p>
          <a:p>
            <a:pPr algn="ctr">
              <a:lnSpc>
                <a:spcPts val="2000"/>
              </a:lnSpc>
            </a:pPr>
            <a:r>
              <a:rPr lang="fr-FR" b="1" dirty="0" smtClean="0"/>
              <a:t>www.isc-villedubois.com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76872"/>
            <a:ext cx="4716016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THE SCHOOL WE VISIT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IES San </a:t>
            </a:r>
            <a:r>
              <a:rPr lang="fr-FR" b="1" dirty="0" err="1" smtClean="0">
                <a:solidFill>
                  <a:schemeClr val="tx2"/>
                </a:solidFill>
              </a:rPr>
              <a:t>Blas</a:t>
            </a: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</a:pPr>
            <a:endParaRPr lang="fr-FR" b="1" dirty="0" smtClean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Location : </a:t>
            </a:r>
            <a:r>
              <a:rPr lang="fr-FR" b="1" dirty="0" err="1" smtClean="0"/>
              <a:t>Aracena</a:t>
            </a:r>
            <a:r>
              <a:rPr lang="fr-FR" b="1" dirty="0" smtClean="0"/>
              <a:t>, Spain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90 km </a:t>
            </a:r>
            <a:r>
              <a:rPr lang="fr-FR" b="1" dirty="0" err="1" smtClean="0"/>
              <a:t>from</a:t>
            </a:r>
            <a:r>
              <a:rPr lang="fr-FR" b="1" dirty="0" smtClean="0"/>
              <a:t> Sevilla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Environment</a:t>
            </a:r>
            <a:r>
              <a:rPr lang="fr-FR" b="1" dirty="0" smtClean="0"/>
              <a:t>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In a </a:t>
            </a:r>
            <a:r>
              <a:rPr lang="fr-FR" b="1" dirty="0" err="1" smtClean="0"/>
              <a:t>nice</a:t>
            </a:r>
            <a:r>
              <a:rPr lang="fr-FR" b="1" dirty="0" smtClean="0"/>
              <a:t> city </a:t>
            </a:r>
            <a:r>
              <a:rPr lang="fr-FR" b="1" dirty="0" err="1" smtClean="0"/>
              <a:t>surrounded</a:t>
            </a:r>
            <a:r>
              <a:rPr lang="fr-FR" b="1" dirty="0" smtClean="0"/>
              <a:t> by the </a:t>
            </a:r>
            <a:r>
              <a:rPr lang="fr-FR" b="1" dirty="0" err="1" smtClean="0"/>
              <a:t>hills</a:t>
            </a:r>
            <a:r>
              <a:rPr lang="fr-FR" b="1" dirty="0" smtClean="0"/>
              <a:t> of the Sierra Huelva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Students</a:t>
            </a:r>
            <a:r>
              <a:rPr lang="fr-FR" b="1" dirty="0" smtClean="0"/>
              <a:t> : </a:t>
            </a:r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Headmaster</a:t>
            </a:r>
            <a:r>
              <a:rPr lang="fr-FR" b="1" dirty="0" smtClean="0"/>
              <a:t> : </a:t>
            </a:r>
          </a:p>
          <a:p>
            <a:pPr algn="ctr">
              <a:lnSpc>
                <a:spcPts val="1800"/>
              </a:lnSpc>
            </a:pPr>
            <a:r>
              <a:rPr lang="fr-FR" b="1" dirty="0" smtClean="0"/>
              <a:t>Gabriel de la Riva Pérez</a:t>
            </a:r>
          </a:p>
          <a:p>
            <a:pPr algn="ctr">
              <a:lnSpc>
                <a:spcPts val="1800"/>
              </a:lnSpc>
            </a:pPr>
            <a:endParaRPr lang="fr-FR" b="1" dirty="0" smtClean="0"/>
          </a:p>
          <a:p>
            <a:pPr algn="ctr">
              <a:lnSpc>
                <a:spcPts val="1800"/>
              </a:lnSpc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b="1" dirty="0" err="1" smtClean="0"/>
              <a:t>Website</a:t>
            </a:r>
            <a:r>
              <a:rPr lang="fr-FR" b="1" dirty="0" smtClean="0"/>
              <a:t> : </a:t>
            </a:r>
            <a:r>
              <a:rPr lang="fr-FR" sz="1800" b="1" dirty="0" smtClean="0"/>
              <a:t>http://www.juntadeandalucia.es/averroes/centros-tic/21700381a/helvia/</a:t>
            </a:r>
            <a:endParaRPr lang="fr-FR" b="1" dirty="0" smtClean="0"/>
          </a:p>
          <a:p>
            <a:pPr algn="ctr">
              <a:lnSpc>
                <a:spcPts val="1800"/>
              </a:lnSpc>
            </a:pPr>
            <a:endParaRPr lang="fr-FR" sz="1700" b="1" dirty="0" smtClean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8" name="Image 7" descr="Aracena_in_Spain_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3529924" cy="1944216"/>
          </a:xfrm>
          <a:prstGeom prst="rect">
            <a:avLst/>
          </a:prstGeom>
        </p:spPr>
      </p:pic>
      <p:pic>
        <p:nvPicPr>
          <p:cNvPr id="1027" name="Picture 3" descr="C:\Users\PC\Pictures\Photos LM\0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240360" cy="2016224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14C09-DAB9-4263-960C-F7474C48779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1250</Words>
  <Application>Microsoft Office PowerPoint</Application>
  <PresentationFormat>Affichage à l'écran (4:3)</PresentationFormat>
  <Paragraphs>337</Paragraphs>
  <Slides>46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Présentation PowerPoint</vt:lpstr>
      <vt:lpstr>CONTENTS</vt:lpstr>
      <vt:lpstr>Présentation PowerPoint</vt:lpstr>
      <vt:lpstr> Comenius project Turning Ideas Into Actions 2013-2015  European partnership with 7 schools in 5 countries </vt:lpstr>
      <vt:lpstr>Présentation PowerPoint</vt:lpstr>
      <vt:lpstr>Présentation PowerPoint</vt:lpstr>
      <vt:lpstr>III- From FRANCE to SPAIN </vt:lpstr>
      <vt:lpstr>Présentation PowerPoint</vt:lpstr>
      <vt:lpstr>Présentation PowerPoint</vt:lpstr>
      <vt:lpstr>Présentation PowerPoint</vt:lpstr>
      <vt:lpstr>The school we visit, IES San Blas, is near Sevilla, the capital-city of Andalousia</vt:lpstr>
      <vt:lpstr>Présentation PowerPoint</vt:lpstr>
      <vt:lpstr> </vt:lpstr>
      <vt:lpstr>Map of France and specialities examples </vt:lpstr>
      <vt:lpstr>                           «Paris Ham»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Let’s talk about Pig in the French culture and language</vt:lpstr>
      <vt:lpstr>A)</vt:lpstr>
      <vt:lpstr>B)</vt:lpstr>
      <vt:lpstr>C)</vt:lpstr>
      <vt:lpstr>Some very popular French expressions… </vt:lpstr>
      <vt:lpstr>A)</vt:lpstr>
      <vt:lpstr>B)</vt:lpstr>
      <vt:lpstr>C)</vt:lpstr>
      <vt:lpstr>D)</vt:lpstr>
      <vt:lpstr>E)</vt:lpstr>
      <vt:lpstr>3. Main figures  of the pork industry in France</vt:lpstr>
      <vt:lpstr>A) French consumption</vt:lpstr>
      <vt:lpstr>B) Breeding/farms</vt:lpstr>
      <vt:lpstr>C) French production</vt:lpstr>
      <vt:lpstr>D) Commercial exchanges</vt:lpstr>
      <vt:lpstr>QUIZ 1- Our country France </vt:lpstr>
      <vt:lpstr>2- Our Capital   </vt:lpstr>
      <vt:lpstr>3- Our town La Ville du Bois</vt:lpstr>
      <vt:lpstr>4- Our ISC School </vt:lpstr>
      <vt:lpstr>5- How far is our ISC school from IES San Blas ?</vt:lpstr>
      <vt:lpstr>6- From which part of France does the Choucroute come ?</vt:lpstr>
      <vt:lpstr>7- French consumption of pork  per year</vt:lpstr>
      <vt:lpstr>8- What is the grade for the French production of porks in Europe ?</vt:lpstr>
      <vt:lpstr>Students team Anne-Lou, Cléa, Lise-Marie</vt:lpstr>
    </vt:vector>
  </TitlesOfParts>
  <Company>Groupement des Mousquetaires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abesnard</dc:creator>
  <cp:lastModifiedBy>PC</cp:lastModifiedBy>
  <cp:revision>391</cp:revision>
  <dcterms:created xsi:type="dcterms:W3CDTF">2014-01-27T12:21:21Z</dcterms:created>
  <dcterms:modified xsi:type="dcterms:W3CDTF">2014-07-08T12:30:44Z</dcterms:modified>
</cp:coreProperties>
</file>