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8" r:id="rId2"/>
    <p:sldId id="286" r:id="rId3"/>
    <p:sldId id="304" r:id="rId4"/>
    <p:sldId id="303" r:id="rId5"/>
    <p:sldId id="300" r:id="rId6"/>
    <p:sldId id="292" r:id="rId7"/>
    <p:sldId id="295" r:id="rId8"/>
    <p:sldId id="296" r:id="rId9"/>
    <p:sldId id="297" r:id="rId10"/>
    <p:sldId id="299" r:id="rId11"/>
    <p:sldId id="298" r:id="rId12"/>
    <p:sldId id="301" r:id="rId13"/>
    <p:sldId id="268" r:id="rId14"/>
    <p:sldId id="302" r:id="rId15"/>
    <p:sldId id="269" r:id="rId16"/>
    <p:sldId id="270" r:id="rId17"/>
    <p:sldId id="309" r:id="rId18"/>
    <p:sldId id="310" r:id="rId19"/>
    <p:sldId id="260" r:id="rId20"/>
    <p:sldId id="273" r:id="rId21"/>
    <p:sldId id="311" r:id="rId22"/>
    <p:sldId id="274" r:id="rId23"/>
    <p:sldId id="312" r:id="rId24"/>
    <p:sldId id="276" r:id="rId25"/>
    <p:sldId id="259" r:id="rId26"/>
    <p:sldId id="277" r:id="rId27"/>
    <p:sldId id="280" r:id="rId28"/>
    <p:sldId id="313" r:id="rId29"/>
    <p:sldId id="284" r:id="rId30"/>
    <p:sldId id="318" r:id="rId31"/>
    <p:sldId id="317" r:id="rId32"/>
    <p:sldId id="319" r:id="rId33"/>
    <p:sldId id="290" r:id="rId34"/>
    <p:sldId id="306" r:id="rId35"/>
    <p:sldId id="307" r:id="rId36"/>
    <p:sldId id="308" r:id="rId37"/>
    <p:sldId id="314" r:id="rId38"/>
    <p:sldId id="320" r:id="rId39"/>
    <p:sldId id="321" r:id="rId40"/>
    <p:sldId id="315" r:id="rId41"/>
    <p:sldId id="291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1" autoAdjust="0"/>
  </p:normalViewPr>
  <p:slideViewPr>
    <p:cSldViewPr>
      <p:cViewPr>
        <p:scale>
          <a:sx n="89" d="100"/>
          <a:sy n="89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DB56A-E08D-48DB-8471-4918E8B393F5}" type="doc">
      <dgm:prSet loTypeId="urn:microsoft.com/office/officeart/2005/8/layout/venn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9C00BF23-4DC1-4E17-B14A-069837783CED}">
      <dgm:prSet phldrT="[Texte]"/>
      <dgm:spPr/>
      <dgm:t>
        <a:bodyPr/>
        <a:lstStyle/>
        <a:p>
          <a:r>
            <a:rPr lang="fr-FR" b="1" dirty="0" smtClean="0"/>
            <a:t>10 million </a:t>
          </a:r>
          <a:r>
            <a:rPr lang="fr-FR" b="1" dirty="0" err="1" smtClean="0"/>
            <a:t>visitors</a:t>
          </a:r>
          <a:r>
            <a:rPr lang="fr-FR" b="1" dirty="0" smtClean="0"/>
            <a:t> a </a:t>
          </a:r>
          <a:r>
            <a:rPr lang="fr-FR" b="1" dirty="0" err="1" smtClean="0"/>
            <a:t>year</a:t>
          </a:r>
          <a:endParaRPr lang="fr-FR" b="1" dirty="0"/>
        </a:p>
      </dgm:t>
    </dgm:pt>
    <dgm:pt modelId="{0D0C23D5-B393-4E21-997E-7757FD803E3E}" type="parTrans" cxnId="{0394EFE2-431D-431D-821B-43FA565BBA42}">
      <dgm:prSet/>
      <dgm:spPr/>
      <dgm:t>
        <a:bodyPr/>
        <a:lstStyle/>
        <a:p>
          <a:endParaRPr lang="fr-FR"/>
        </a:p>
      </dgm:t>
    </dgm:pt>
    <dgm:pt modelId="{FD1D9EB2-BF69-4F6F-B47E-BFB46EB5DB3A}" type="sibTrans" cxnId="{0394EFE2-431D-431D-821B-43FA565BBA42}">
      <dgm:prSet/>
      <dgm:spPr/>
      <dgm:t>
        <a:bodyPr/>
        <a:lstStyle/>
        <a:p>
          <a:endParaRPr lang="fr-FR"/>
        </a:p>
      </dgm:t>
    </dgm:pt>
    <dgm:pt modelId="{C78A6C87-4F60-41AB-BF18-93C216B362EA}">
      <dgm:prSet phldrT="[Texte]"/>
      <dgm:spPr/>
      <dgm:t>
        <a:bodyPr/>
        <a:lstStyle/>
        <a:p>
          <a:r>
            <a:rPr lang="fr-FR" b="1" dirty="0" smtClean="0"/>
            <a:t>7 millions are </a:t>
          </a:r>
          <a:r>
            <a:rPr lang="fr-FR" b="1" dirty="0" err="1" smtClean="0"/>
            <a:t>skiers</a:t>
          </a:r>
          <a:endParaRPr lang="fr-FR" b="1" dirty="0"/>
        </a:p>
      </dgm:t>
    </dgm:pt>
    <dgm:pt modelId="{22674379-2F5F-4276-BCD5-E0A4D4069D9A}" type="parTrans" cxnId="{562407F7-2129-47F6-878F-9E8E32B77928}">
      <dgm:prSet/>
      <dgm:spPr/>
      <dgm:t>
        <a:bodyPr/>
        <a:lstStyle/>
        <a:p>
          <a:endParaRPr lang="fr-FR"/>
        </a:p>
      </dgm:t>
    </dgm:pt>
    <dgm:pt modelId="{C20F7BB4-302F-43DC-883A-83BCC424DBA8}" type="sibTrans" cxnId="{562407F7-2129-47F6-878F-9E8E32B77928}">
      <dgm:prSet/>
      <dgm:spPr/>
      <dgm:t>
        <a:bodyPr/>
        <a:lstStyle/>
        <a:p>
          <a:endParaRPr lang="fr-FR"/>
        </a:p>
      </dgm:t>
    </dgm:pt>
    <dgm:pt modelId="{C110277B-B36A-4B24-819A-8CF163AD2744}">
      <dgm:prSet phldrT="[Texte]"/>
      <dgm:spPr/>
      <dgm:t>
        <a:bodyPr/>
        <a:lstStyle/>
        <a:p>
          <a:r>
            <a:rPr lang="fr-FR" b="1" dirty="0" smtClean="0"/>
            <a:t>2 millions are </a:t>
          </a:r>
          <a:r>
            <a:rPr lang="fr-FR" b="1" dirty="0" err="1" smtClean="0"/>
            <a:t>foreign</a:t>
          </a:r>
          <a:r>
            <a:rPr lang="fr-FR" b="1" dirty="0" smtClean="0"/>
            <a:t> </a:t>
          </a:r>
          <a:r>
            <a:rPr lang="fr-FR" b="1" dirty="0" err="1" smtClean="0"/>
            <a:t>visitors</a:t>
          </a:r>
          <a:endParaRPr lang="fr-FR" b="1" dirty="0"/>
        </a:p>
      </dgm:t>
    </dgm:pt>
    <dgm:pt modelId="{1987A33E-0366-41BC-96FC-3E8A7603FC96}" type="parTrans" cxnId="{5764BB52-9B3F-41EC-99E3-AEDDF39E81FE}">
      <dgm:prSet/>
      <dgm:spPr/>
      <dgm:t>
        <a:bodyPr/>
        <a:lstStyle/>
        <a:p>
          <a:endParaRPr lang="fr-FR"/>
        </a:p>
      </dgm:t>
    </dgm:pt>
    <dgm:pt modelId="{B0FFA3BF-299A-4EAA-8AF7-2754AEF82260}" type="sibTrans" cxnId="{5764BB52-9B3F-41EC-99E3-AEDDF39E81FE}">
      <dgm:prSet/>
      <dgm:spPr/>
      <dgm:t>
        <a:bodyPr/>
        <a:lstStyle/>
        <a:p>
          <a:endParaRPr lang="fr-FR"/>
        </a:p>
      </dgm:t>
    </dgm:pt>
    <dgm:pt modelId="{62DA797E-9E22-4B1D-AFF0-37A7FFC3B503}" type="pres">
      <dgm:prSet presAssocID="{BB3DB56A-E08D-48DB-8471-4918E8B393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4C777C-B867-419D-8D3A-978111C9579B}" type="pres">
      <dgm:prSet presAssocID="{9C00BF23-4DC1-4E17-B14A-069837783CED}" presName="Name5" presStyleLbl="vennNode1" presStyleIdx="0" presStyleCnt="3" custLinFactNeighborX="-6153" custLinFactNeighborY="-57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A8FAC0-ED32-45EE-A530-AF4F091B5521}" type="pres">
      <dgm:prSet presAssocID="{FD1D9EB2-BF69-4F6F-B47E-BFB46EB5DB3A}" presName="space" presStyleCnt="0"/>
      <dgm:spPr/>
    </dgm:pt>
    <dgm:pt modelId="{F90677C2-7E7E-4C26-B9E1-FFD583D82A56}" type="pres">
      <dgm:prSet presAssocID="{C78A6C87-4F60-41AB-BF18-93C216B362E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F2E6DF-F7E2-480C-88DA-B269978EA2BF}" type="pres">
      <dgm:prSet presAssocID="{C20F7BB4-302F-43DC-883A-83BCC424DBA8}" presName="space" presStyleCnt="0"/>
      <dgm:spPr/>
    </dgm:pt>
    <dgm:pt modelId="{DE5D73E8-987A-4870-8FD7-68A8382C9E6D}" type="pres">
      <dgm:prSet presAssocID="{C110277B-B36A-4B24-819A-8CF163AD274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358C1F-D296-40EB-BB51-F1F749681AF9}" type="presOf" srcId="{C110277B-B36A-4B24-819A-8CF163AD2744}" destId="{DE5D73E8-987A-4870-8FD7-68A8382C9E6D}" srcOrd="0" destOrd="0" presId="urn:microsoft.com/office/officeart/2005/8/layout/venn3"/>
    <dgm:cxn modelId="{155811C8-C6BF-4C77-8CA7-6967EEDAB4B8}" type="presOf" srcId="{9C00BF23-4DC1-4E17-B14A-069837783CED}" destId="{774C777C-B867-419D-8D3A-978111C9579B}" srcOrd="0" destOrd="0" presId="urn:microsoft.com/office/officeart/2005/8/layout/venn3"/>
    <dgm:cxn modelId="{5764BB52-9B3F-41EC-99E3-AEDDF39E81FE}" srcId="{BB3DB56A-E08D-48DB-8471-4918E8B393F5}" destId="{C110277B-B36A-4B24-819A-8CF163AD2744}" srcOrd="2" destOrd="0" parTransId="{1987A33E-0366-41BC-96FC-3E8A7603FC96}" sibTransId="{B0FFA3BF-299A-4EAA-8AF7-2754AEF82260}"/>
    <dgm:cxn modelId="{0394EFE2-431D-431D-821B-43FA565BBA42}" srcId="{BB3DB56A-E08D-48DB-8471-4918E8B393F5}" destId="{9C00BF23-4DC1-4E17-B14A-069837783CED}" srcOrd="0" destOrd="0" parTransId="{0D0C23D5-B393-4E21-997E-7757FD803E3E}" sibTransId="{FD1D9EB2-BF69-4F6F-B47E-BFB46EB5DB3A}"/>
    <dgm:cxn modelId="{ADC69A43-38C8-4927-9948-F408AAE473CA}" type="presOf" srcId="{BB3DB56A-E08D-48DB-8471-4918E8B393F5}" destId="{62DA797E-9E22-4B1D-AFF0-37A7FFC3B503}" srcOrd="0" destOrd="0" presId="urn:microsoft.com/office/officeart/2005/8/layout/venn3"/>
    <dgm:cxn modelId="{ACB3BED4-BD86-44E6-A0FF-2BC6B2D04BC4}" type="presOf" srcId="{C78A6C87-4F60-41AB-BF18-93C216B362EA}" destId="{F90677C2-7E7E-4C26-B9E1-FFD583D82A56}" srcOrd="0" destOrd="0" presId="urn:microsoft.com/office/officeart/2005/8/layout/venn3"/>
    <dgm:cxn modelId="{562407F7-2129-47F6-878F-9E8E32B77928}" srcId="{BB3DB56A-E08D-48DB-8471-4918E8B393F5}" destId="{C78A6C87-4F60-41AB-BF18-93C216B362EA}" srcOrd="1" destOrd="0" parTransId="{22674379-2F5F-4276-BCD5-E0A4D4069D9A}" sibTransId="{C20F7BB4-302F-43DC-883A-83BCC424DBA8}"/>
    <dgm:cxn modelId="{E1400E0F-8640-4066-A8D7-A690438C8512}" type="presParOf" srcId="{62DA797E-9E22-4B1D-AFF0-37A7FFC3B503}" destId="{774C777C-B867-419D-8D3A-978111C9579B}" srcOrd="0" destOrd="0" presId="urn:microsoft.com/office/officeart/2005/8/layout/venn3"/>
    <dgm:cxn modelId="{CA2A78F0-F7B7-4B62-9455-0AE61D6472A3}" type="presParOf" srcId="{62DA797E-9E22-4B1D-AFF0-37A7FFC3B503}" destId="{A2A8FAC0-ED32-45EE-A530-AF4F091B5521}" srcOrd="1" destOrd="0" presId="urn:microsoft.com/office/officeart/2005/8/layout/venn3"/>
    <dgm:cxn modelId="{5960C341-9782-4A08-87DB-6E8420DB5E9E}" type="presParOf" srcId="{62DA797E-9E22-4B1D-AFF0-37A7FFC3B503}" destId="{F90677C2-7E7E-4C26-B9E1-FFD583D82A56}" srcOrd="2" destOrd="0" presId="urn:microsoft.com/office/officeart/2005/8/layout/venn3"/>
    <dgm:cxn modelId="{ACDBAF7A-7665-45F3-82FA-1B402C765940}" type="presParOf" srcId="{62DA797E-9E22-4B1D-AFF0-37A7FFC3B503}" destId="{B8F2E6DF-F7E2-480C-88DA-B269978EA2BF}" srcOrd="3" destOrd="0" presId="urn:microsoft.com/office/officeart/2005/8/layout/venn3"/>
    <dgm:cxn modelId="{83D9CC98-935F-463E-BC83-5341F2056455}" type="presParOf" srcId="{62DA797E-9E22-4B1D-AFF0-37A7FFC3B503}" destId="{DE5D73E8-987A-4870-8FD7-68A8382C9E6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02553-BBB4-4050-94CE-988B0864935C}" type="doc">
      <dgm:prSet loTypeId="urn:microsoft.com/office/officeart/2005/8/layout/equatio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fr-FR"/>
        </a:p>
      </dgm:t>
    </dgm:pt>
    <dgm:pt modelId="{1746EB39-BEB1-41A4-8AC2-F486C7F02FF9}">
      <dgm:prSet phldrT="[Texte]"/>
      <dgm:spPr/>
      <dgm:t>
        <a:bodyPr/>
        <a:lstStyle/>
        <a:p>
          <a:r>
            <a:rPr lang="fr-FR" b="1" dirty="0" smtClean="0"/>
            <a:t>1€ </a:t>
          </a:r>
          <a:r>
            <a:rPr lang="fr-FR" b="1" dirty="0" err="1" smtClean="0"/>
            <a:t>spent</a:t>
          </a:r>
          <a:r>
            <a:rPr lang="fr-FR" b="1" dirty="0" smtClean="0"/>
            <a:t> in the ski lifts</a:t>
          </a:r>
          <a:endParaRPr lang="fr-FR" b="1" dirty="0"/>
        </a:p>
      </dgm:t>
    </dgm:pt>
    <dgm:pt modelId="{44C199D6-16B1-4590-9751-C3CA0567F1AF}" type="parTrans" cxnId="{EBAC0FB3-8F98-4990-829F-5765E8A2483D}">
      <dgm:prSet/>
      <dgm:spPr/>
      <dgm:t>
        <a:bodyPr/>
        <a:lstStyle/>
        <a:p>
          <a:endParaRPr lang="fr-FR"/>
        </a:p>
      </dgm:t>
    </dgm:pt>
    <dgm:pt modelId="{31C43E8C-2B37-4C36-9947-F45EE5C4C172}" type="sibTrans" cxnId="{EBAC0FB3-8F98-4990-829F-5765E8A2483D}">
      <dgm:prSet/>
      <dgm:spPr/>
      <dgm:t>
        <a:bodyPr/>
        <a:lstStyle/>
        <a:p>
          <a:endParaRPr lang="fr-FR"/>
        </a:p>
      </dgm:t>
    </dgm:pt>
    <dgm:pt modelId="{08401240-174E-493D-8C3F-AC4DCA3672F6}">
      <dgm:prSet/>
      <dgm:spPr/>
      <dgm:t>
        <a:bodyPr/>
        <a:lstStyle/>
        <a:p>
          <a:pPr algn="ctr"/>
          <a:r>
            <a:rPr lang="fr-FR" dirty="0" smtClean="0"/>
            <a:t> 6€ </a:t>
          </a:r>
          <a:r>
            <a:rPr lang="fr-FR" dirty="0" err="1" smtClean="0"/>
            <a:t>spent</a:t>
          </a:r>
          <a:r>
            <a:rPr lang="fr-FR" dirty="0" smtClean="0"/>
            <a:t> in the ski </a:t>
          </a:r>
          <a:r>
            <a:rPr lang="fr-FR" dirty="0" err="1" smtClean="0"/>
            <a:t>resorts</a:t>
          </a:r>
          <a:endParaRPr lang="fr-FR" dirty="0"/>
        </a:p>
      </dgm:t>
    </dgm:pt>
    <dgm:pt modelId="{229EC89A-18FD-41DD-AB65-EE59FE01BC17}" type="parTrans" cxnId="{0FE09AB5-2DEB-40D6-98C8-FEEDB912FE10}">
      <dgm:prSet/>
      <dgm:spPr/>
      <dgm:t>
        <a:bodyPr/>
        <a:lstStyle/>
        <a:p>
          <a:endParaRPr lang="fr-FR"/>
        </a:p>
      </dgm:t>
    </dgm:pt>
    <dgm:pt modelId="{03D08576-D3D6-4F07-B5BB-4BF7E0DB4062}" type="sibTrans" cxnId="{0FE09AB5-2DEB-40D6-98C8-FEEDB912FE10}">
      <dgm:prSet/>
      <dgm:spPr/>
      <dgm:t>
        <a:bodyPr/>
        <a:lstStyle/>
        <a:p>
          <a:endParaRPr lang="fr-FR"/>
        </a:p>
      </dgm:t>
    </dgm:pt>
    <dgm:pt modelId="{40127D03-C6BD-4FB7-852F-628BEA56EDFD}" type="pres">
      <dgm:prSet presAssocID="{09D02553-BBB4-4050-94CE-988B086493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F02933-6772-4944-A9D5-E1EAC2FD0E77}" type="pres">
      <dgm:prSet presAssocID="{1746EB39-BEB1-41A4-8AC2-F486C7F02FF9}" presName="node" presStyleLbl="node1" presStyleIdx="0" presStyleCnt="2" custLinFactX="-473" custLinFactNeighborX="-100000" custLinFactNeighborY="25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3AD76B-BC88-42EA-8988-4B7F3BEBF183}" type="pres">
      <dgm:prSet presAssocID="{31C43E8C-2B37-4C36-9947-F45EE5C4C172}" presName="spacerL" presStyleCnt="0"/>
      <dgm:spPr/>
    </dgm:pt>
    <dgm:pt modelId="{749FBC3A-35CA-408F-82EA-4B33F3A20EC0}" type="pres">
      <dgm:prSet presAssocID="{31C43E8C-2B37-4C36-9947-F45EE5C4C172}" presName="sibTrans" presStyleLbl="sibTrans2D1" presStyleIdx="0" presStyleCnt="1" custLinFactNeighborX="-15410" custLinFactNeighborY="-1545"/>
      <dgm:spPr/>
      <dgm:t>
        <a:bodyPr/>
        <a:lstStyle/>
        <a:p>
          <a:endParaRPr lang="fr-FR"/>
        </a:p>
      </dgm:t>
    </dgm:pt>
    <dgm:pt modelId="{50B35735-7BB0-4386-998C-CE8B98353CF1}" type="pres">
      <dgm:prSet presAssocID="{31C43E8C-2B37-4C36-9947-F45EE5C4C172}" presName="spacerR" presStyleCnt="0"/>
      <dgm:spPr/>
    </dgm:pt>
    <dgm:pt modelId="{9346D423-2B5A-452D-A405-FABEE0C36490}" type="pres">
      <dgm:prSet presAssocID="{08401240-174E-493D-8C3F-AC4DCA3672F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E09AB5-2DEB-40D6-98C8-FEEDB912FE10}" srcId="{09D02553-BBB4-4050-94CE-988B0864935C}" destId="{08401240-174E-493D-8C3F-AC4DCA3672F6}" srcOrd="1" destOrd="0" parTransId="{229EC89A-18FD-41DD-AB65-EE59FE01BC17}" sibTransId="{03D08576-D3D6-4F07-B5BB-4BF7E0DB4062}"/>
    <dgm:cxn modelId="{B8FFFF80-A13A-4C12-A808-1EEAE120ACE1}" type="presOf" srcId="{1746EB39-BEB1-41A4-8AC2-F486C7F02FF9}" destId="{2EF02933-6772-4944-A9D5-E1EAC2FD0E77}" srcOrd="0" destOrd="0" presId="urn:microsoft.com/office/officeart/2005/8/layout/equation1"/>
    <dgm:cxn modelId="{B3EC256F-8047-488E-BF5F-AE6E1C638C7C}" type="presOf" srcId="{08401240-174E-493D-8C3F-AC4DCA3672F6}" destId="{9346D423-2B5A-452D-A405-FABEE0C36490}" srcOrd="0" destOrd="0" presId="urn:microsoft.com/office/officeart/2005/8/layout/equation1"/>
    <dgm:cxn modelId="{0905DDB2-2B0E-4F9C-91F8-E5DB1952AF33}" type="presOf" srcId="{31C43E8C-2B37-4C36-9947-F45EE5C4C172}" destId="{749FBC3A-35CA-408F-82EA-4B33F3A20EC0}" srcOrd="0" destOrd="0" presId="urn:microsoft.com/office/officeart/2005/8/layout/equation1"/>
    <dgm:cxn modelId="{F561D0E4-5E11-4D8D-BBA9-636B8E2FE2D8}" type="presOf" srcId="{09D02553-BBB4-4050-94CE-988B0864935C}" destId="{40127D03-C6BD-4FB7-852F-628BEA56EDFD}" srcOrd="0" destOrd="0" presId="urn:microsoft.com/office/officeart/2005/8/layout/equation1"/>
    <dgm:cxn modelId="{EBAC0FB3-8F98-4990-829F-5765E8A2483D}" srcId="{09D02553-BBB4-4050-94CE-988B0864935C}" destId="{1746EB39-BEB1-41A4-8AC2-F486C7F02FF9}" srcOrd="0" destOrd="0" parTransId="{44C199D6-16B1-4590-9751-C3CA0567F1AF}" sibTransId="{31C43E8C-2B37-4C36-9947-F45EE5C4C172}"/>
    <dgm:cxn modelId="{E92612C4-F4C9-4397-9F80-5B8684E3E571}" type="presParOf" srcId="{40127D03-C6BD-4FB7-852F-628BEA56EDFD}" destId="{2EF02933-6772-4944-A9D5-E1EAC2FD0E77}" srcOrd="0" destOrd="0" presId="urn:microsoft.com/office/officeart/2005/8/layout/equation1"/>
    <dgm:cxn modelId="{F7704C26-F1F3-4D4F-A9AB-4E1D3F67BA7F}" type="presParOf" srcId="{40127D03-C6BD-4FB7-852F-628BEA56EDFD}" destId="{1F3AD76B-BC88-42EA-8988-4B7F3BEBF183}" srcOrd="1" destOrd="0" presId="urn:microsoft.com/office/officeart/2005/8/layout/equation1"/>
    <dgm:cxn modelId="{025A6EC8-51A4-46BD-BFF5-08B67DBE8D0C}" type="presParOf" srcId="{40127D03-C6BD-4FB7-852F-628BEA56EDFD}" destId="{749FBC3A-35CA-408F-82EA-4B33F3A20EC0}" srcOrd="2" destOrd="0" presId="urn:microsoft.com/office/officeart/2005/8/layout/equation1"/>
    <dgm:cxn modelId="{79E94EB7-B2B2-4D30-B328-D152C655CF1E}" type="presParOf" srcId="{40127D03-C6BD-4FB7-852F-628BEA56EDFD}" destId="{50B35735-7BB0-4386-998C-CE8B98353CF1}" srcOrd="3" destOrd="0" presId="urn:microsoft.com/office/officeart/2005/8/layout/equation1"/>
    <dgm:cxn modelId="{C0FF5696-098A-4D26-8013-ED00A1018302}" type="presParOf" srcId="{40127D03-C6BD-4FB7-852F-628BEA56EDFD}" destId="{9346D423-2B5A-452D-A405-FABEE0C36490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DB56A-E08D-48DB-8471-4918E8B393F5}" type="doc">
      <dgm:prSet loTypeId="urn:microsoft.com/office/officeart/2005/8/layout/venn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9C00BF23-4DC1-4E17-B14A-069837783CED}">
      <dgm:prSet phldrT="[Texte]"/>
      <dgm:spPr/>
      <dgm:t>
        <a:bodyPr/>
        <a:lstStyle/>
        <a:p>
          <a:r>
            <a:rPr lang="fr-FR" b="1" dirty="0" smtClean="0"/>
            <a:t>10 million </a:t>
          </a:r>
          <a:r>
            <a:rPr lang="fr-FR" b="1" dirty="0" err="1" smtClean="0"/>
            <a:t>visitors</a:t>
          </a:r>
          <a:r>
            <a:rPr lang="fr-FR" b="1" dirty="0" smtClean="0"/>
            <a:t> a </a:t>
          </a:r>
          <a:r>
            <a:rPr lang="fr-FR" b="1" dirty="0" err="1" smtClean="0"/>
            <a:t>year</a:t>
          </a:r>
          <a:endParaRPr lang="fr-FR" b="1" dirty="0"/>
        </a:p>
      </dgm:t>
    </dgm:pt>
    <dgm:pt modelId="{0D0C23D5-B393-4E21-997E-7757FD803E3E}" type="parTrans" cxnId="{0394EFE2-431D-431D-821B-43FA565BBA42}">
      <dgm:prSet/>
      <dgm:spPr/>
      <dgm:t>
        <a:bodyPr/>
        <a:lstStyle/>
        <a:p>
          <a:endParaRPr lang="fr-FR"/>
        </a:p>
      </dgm:t>
    </dgm:pt>
    <dgm:pt modelId="{FD1D9EB2-BF69-4F6F-B47E-BFB46EB5DB3A}" type="sibTrans" cxnId="{0394EFE2-431D-431D-821B-43FA565BBA42}">
      <dgm:prSet/>
      <dgm:spPr/>
      <dgm:t>
        <a:bodyPr/>
        <a:lstStyle/>
        <a:p>
          <a:endParaRPr lang="fr-FR"/>
        </a:p>
      </dgm:t>
    </dgm:pt>
    <dgm:pt modelId="{C78A6C87-4F60-41AB-BF18-93C216B362EA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?</a:t>
          </a:r>
          <a:r>
            <a:rPr lang="fr-FR" b="1" dirty="0" smtClean="0"/>
            <a:t> million are </a:t>
          </a:r>
          <a:r>
            <a:rPr lang="fr-FR" b="1" dirty="0" err="1" smtClean="0"/>
            <a:t>skiers</a:t>
          </a:r>
          <a:endParaRPr lang="fr-FR" b="1" dirty="0"/>
        </a:p>
      </dgm:t>
    </dgm:pt>
    <dgm:pt modelId="{22674379-2F5F-4276-BCD5-E0A4D4069D9A}" type="parTrans" cxnId="{562407F7-2129-47F6-878F-9E8E32B77928}">
      <dgm:prSet/>
      <dgm:spPr/>
      <dgm:t>
        <a:bodyPr/>
        <a:lstStyle/>
        <a:p>
          <a:endParaRPr lang="fr-FR"/>
        </a:p>
      </dgm:t>
    </dgm:pt>
    <dgm:pt modelId="{C20F7BB4-302F-43DC-883A-83BCC424DBA8}" type="sibTrans" cxnId="{562407F7-2129-47F6-878F-9E8E32B77928}">
      <dgm:prSet/>
      <dgm:spPr/>
      <dgm:t>
        <a:bodyPr/>
        <a:lstStyle/>
        <a:p>
          <a:endParaRPr lang="fr-FR"/>
        </a:p>
      </dgm:t>
    </dgm:pt>
    <dgm:pt modelId="{C110277B-B36A-4B24-819A-8CF163AD2744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?</a:t>
          </a:r>
          <a:r>
            <a:rPr lang="fr-FR" b="1" dirty="0" smtClean="0"/>
            <a:t> </a:t>
          </a:r>
          <a:r>
            <a:rPr lang="fr-FR" b="1" smtClean="0"/>
            <a:t>million </a:t>
          </a:r>
          <a:r>
            <a:rPr lang="fr-FR" b="1" dirty="0" smtClean="0"/>
            <a:t>are </a:t>
          </a:r>
          <a:r>
            <a:rPr lang="fr-FR" b="1" dirty="0" err="1" smtClean="0"/>
            <a:t>foreign</a:t>
          </a:r>
          <a:r>
            <a:rPr lang="fr-FR" b="1" dirty="0" smtClean="0"/>
            <a:t> </a:t>
          </a:r>
          <a:r>
            <a:rPr lang="fr-FR" b="1" dirty="0" err="1" smtClean="0"/>
            <a:t>visitors</a:t>
          </a:r>
          <a:endParaRPr lang="fr-FR" b="1" dirty="0"/>
        </a:p>
      </dgm:t>
    </dgm:pt>
    <dgm:pt modelId="{1987A33E-0366-41BC-96FC-3E8A7603FC96}" type="parTrans" cxnId="{5764BB52-9B3F-41EC-99E3-AEDDF39E81FE}">
      <dgm:prSet/>
      <dgm:spPr/>
      <dgm:t>
        <a:bodyPr/>
        <a:lstStyle/>
        <a:p>
          <a:endParaRPr lang="fr-FR"/>
        </a:p>
      </dgm:t>
    </dgm:pt>
    <dgm:pt modelId="{B0FFA3BF-299A-4EAA-8AF7-2754AEF82260}" type="sibTrans" cxnId="{5764BB52-9B3F-41EC-99E3-AEDDF39E81FE}">
      <dgm:prSet/>
      <dgm:spPr/>
      <dgm:t>
        <a:bodyPr/>
        <a:lstStyle/>
        <a:p>
          <a:endParaRPr lang="fr-FR"/>
        </a:p>
      </dgm:t>
    </dgm:pt>
    <dgm:pt modelId="{62DA797E-9E22-4B1D-AFF0-37A7FFC3B503}" type="pres">
      <dgm:prSet presAssocID="{BB3DB56A-E08D-48DB-8471-4918E8B393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4C777C-B867-419D-8D3A-978111C9579B}" type="pres">
      <dgm:prSet presAssocID="{9C00BF23-4DC1-4E17-B14A-069837783CED}" presName="Name5" presStyleLbl="vennNode1" presStyleIdx="0" presStyleCnt="3" custLinFactNeighborX="-6153" custLinFactNeighborY="-57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A8FAC0-ED32-45EE-A530-AF4F091B5521}" type="pres">
      <dgm:prSet presAssocID="{FD1D9EB2-BF69-4F6F-B47E-BFB46EB5DB3A}" presName="space" presStyleCnt="0"/>
      <dgm:spPr/>
    </dgm:pt>
    <dgm:pt modelId="{F90677C2-7E7E-4C26-B9E1-FFD583D82A56}" type="pres">
      <dgm:prSet presAssocID="{C78A6C87-4F60-41AB-BF18-93C216B362E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F2E6DF-F7E2-480C-88DA-B269978EA2BF}" type="pres">
      <dgm:prSet presAssocID="{C20F7BB4-302F-43DC-883A-83BCC424DBA8}" presName="space" presStyleCnt="0"/>
      <dgm:spPr/>
    </dgm:pt>
    <dgm:pt modelId="{DE5D73E8-987A-4870-8FD7-68A8382C9E6D}" type="pres">
      <dgm:prSet presAssocID="{C110277B-B36A-4B24-819A-8CF163AD274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94EFE2-431D-431D-821B-43FA565BBA42}" srcId="{BB3DB56A-E08D-48DB-8471-4918E8B393F5}" destId="{9C00BF23-4DC1-4E17-B14A-069837783CED}" srcOrd="0" destOrd="0" parTransId="{0D0C23D5-B393-4E21-997E-7757FD803E3E}" sibTransId="{FD1D9EB2-BF69-4F6F-B47E-BFB46EB5DB3A}"/>
    <dgm:cxn modelId="{4BE2A5F0-42A5-4A2E-873B-37AA7904FB0C}" type="presOf" srcId="{C110277B-B36A-4B24-819A-8CF163AD2744}" destId="{DE5D73E8-987A-4870-8FD7-68A8382C9E6D}" srcOrd="0" destOrd="0" presId="urn:microsoft.com/office/officeart/2005/8/layout/venn3"/>
    <dgm:cxn modelId="{D21A8C83-A101-4250-8CA2-80E25D83CCCF}" type="presOf" srcId="{C78A6C87-4F60-41AB-BF18-93C216B362EA}" destId="{F90677C2-7E7E-4C26-B9E1-FFD583D82A56}" srcOrd="0" destOrd="0" presId="urn:microsoft.com/office/officeart/2005/8/layout/venn3"/>
    <dgm:cxn modelId="{562407F7-2129-47F6-878F-9E8E32B77928}" srcId="{BB3DB56A-E08D-48DB-8471-4918E8B393F5}" destId="{C78A6C87-4F60-41AB-BF18-93C216B362EA}" srcOrd="1" destOrd="0" parTransId="{22674379-2F5F-4276-BCD5-E0A4D4069D9A}" sibTransId="{C20F7BB4-302F-43DC-883A-83BCC424DBA8}"/>
    <dgm:cxn modelId="{5764BB52-9B3F-41EC-99E3-AEDDF39E81FE}" srcId="{BB3DB56A-E08D-48DB-8471-4918E8B393F5}" destId="{C110277B-B36A-4B24-819A-8CF163AD2744}" srcOrd="2" destOrd="0" parTransId="{1987A33E-0366-41BC-96FC-3E8A7603FC96}" sibTransId="{B0FFA3BF-299A-4EAA-8AF7-2754AEF82260}"/>
    <dgm:cxn modelId="{35545ECF-1959-4FA2-90A9-A52689767C2E}" type="presOf" srcId="{9C00BF23-4DC1-4E17-B14A-069837783CED}" destId="{774C777C-B867-419D-8D3A-978111C9579B}" srcOrd="0" destOrd="0" presId="urn:microsoft.com/office/officeart/2005/8/layout/venn3"/>
    <dgm:cxn modelId="{DF9DE5B6-76CC-4C99-8A75-64492368E75B}" type="presOf" srcId="{BB3DB56A-E08D-48DB-8471-4918E8B393F5}" destId="{62DA797E-9E22-4B1D-AFF0-37A7FFC3B503}" srcOrd="0" destOrd="0" presId="urn:microsoft.com/office/officeart/2005/8/layout/venn3"/>
    <dgm:cxn modelId="{54FE145C-1650-4859-B8A9-4BC85BC3D041}" type="presParOf" srcId="{62DA797E-9E22-4B1D-AFF0-37A7FFC3B503}" destId="{774C777C-B867-419D-8D3A-978111C9579B}" srcOrd="0" destOrd="0" presId="urn:microsoft.com/office/officeart/2005/8/layout/venn3"/>
    <dgm:cxn modelId="{6BEB6B5D-3BE7-4AFC-9471-CB4611BE566F}" type="presParOf" srcId="{62DA797E-9E22-4B1D-AFF0-37A7FFC3B503}" destId="{A2A8FAC0-ED32-45EE-A530-AF4F091B5521}" srcOrd="1" destOrd="0" presId="urn:microsoft.com/office/officeart/2005/8/layout/venn3"/>
    <dgm:cxn modelId="{D1B423D0-855C-48B3-AFCE-3F58B5CC34F2}" type="presParOf" srcId="{62DA797E-9E22-4B1D-AFF0-37A7FFC3B503}" destId="{F90677C2-7E7E-4C26-B9E1-FFD583D82A56}" srcOrd="2" destOrd="0" presId="urn:microsoft.com/office/officeart/2005/8/layout/venn3"/>
    <dgm:cxn modelId="{937BCE62-0C7D-4EC6-8514-008B082BAC7A}" type="presParOf" srcId="{62DA797E-9E22-4B1D-AFF0-37A7FFC3B503}" destId="{B8F2E6DF-F7E2-480C-88DA-B269978EA2BF}" srcOrd="3" destOrd="0" presId="urn:microsoft.com/office/officeart/2005/8/layout/venn3"/>
    <dgm:cxn modelId="{7E0D0D30-A639-45AB-B75E-311DF76C4EC1}" type="presParOf" srcId="{62DA797E-9E22-4B1D-AFF0-37A7FFC3B503}" destId="{DE5D73E8-987A-4870-8FD7-68A8382C9E6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D582-ED75-4579-917B-21BD517E434C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00112-FF53-40A6-A998-EF034F3D68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364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6D4A-F7A2-40D8-B66F-F26EBD73E8AF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28469-5B98-4A57-849B-553397B261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0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28469-5B98-4A57-849B-553397B261F4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9720-0A4F-4A73-9979-20E00380150C}" type="datetime1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2165-8E74-410D-9C04-F19E8183D5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8E8C-6BED-4B66-AC5F-3643513C3A62}" type="datetime1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7211-8687-4FE9-A2B7-56B2E4AB43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FCF4-20A8-4856-98DB-2381D51BBCE3}" type="datetime1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C3DF-398A-4C0F-91B3-2325F2A571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8DC6-D1AA-493C-9646-7EB2F2B6EE76}" type="datetime1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4C09-DAB9-4263-960C-F7474C4877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7FA5-FC29-4516-820C-FD1578D5060C}" type="datetime1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9E63-BBD2-406B-9C40-9BAE7BB91A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60FD-4D21-4FB8-8A83-939A77231CE7}" type="datetime1">
              <a:rPr lang="fr-FR" smtClean="0"/>
              <a:t>08/07/2014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2C0E-B102-4F7E-A8AD-1B5EBEDCA3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1DB8-91EF-413D-8A78-CC00A294DBE9}" type="datetime1">
              <a:rPr lang="fr-FR" smtClean="0"/>
              <a:t>08/07/2014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7A52-17A3-4A30-9385-02F0BDE197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5EDC-AE3B-4D10-8F71-7E00C875BC11}" type="datetime1">
              <a:rPr lang="fr-FR" smtClean="0"/>
              <a:t>08/07/2014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19BF-9DBD-47B0-93C3-B4F7971525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C3CE-F0C2-4DB1-833B-85971046B122}" type="datetime1">
              <a:rPr lang="fr-FR" smtClean="0"/>
              <a:t>08/07/2014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8D2A-2E5F-4B5B-AFCF-9F5CAA174B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7E0B-FE94-4090-9D3A-AB1A758496E0}" type="datetime1">
              <a:rPr lang="fr-FR" smtClean="0"/>
              <a:t>08/07/2014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9CB1-5457-4383-AFEC-FAEC077DA6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74AD-A031-4069-A4DC-70C9AEC8CED5}" type="datetime1">
              <a:rPr lang="fr-FR" smtClean="0"/>
              <a:t>08/07/2014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06E8-8034-48AA-BC39-3D6B95543C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61292-09CE-4B30-A157-83E9D228C3A6}" type="datetime1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D852F-F63D-484D-AE74-91F914F62D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://members.inode.at/0000235458/Comenius_2013_to_2015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ance-montagnes.com/station/flaine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12" Type="http://schemas.openxmlformats.org/officeDocument/2006/relationships/hyperlink" Target="http://www.france-montagnes.com/station/les-menuires" TargetMode="External"/><Relationship Id="rId2" Type="http://schemas.openxmlformats.org/officeDocument/2006/relationships/hyperlink" Target="http://www.france-montagnes.com/station/avoriaz-18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ance-montagnes.com/station/courchevel" TargetMode="External"/><Relationship Id="rId11" Type="http://schemas.openxmlformats.org/officeDocument/2006/relationships/image" Target="../media/image30.gif"/><Relationship Id="rId5" Type="http://schemas.openxmlformats.org/officeDocument/2006/relationships/image" Target="../media/image27.png"/><Relationship Id="rId10" Type="http://schemas.openxmlformats.org/officeDocument/2006/relationships/hyperlink" Target="http://www.france-montagnes.com/station/la-plagne" TargetMode="External"/><Relationship Id="rId4" Type="http://schemas.openxmlformats.org/officeDocument/2006/relationships/hyperlink" Target="http://www.france-montagnes.com/station/alpe-dhuez" TargetMode="Externa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ance-montagnes.com/station/serre-chevalier-vallee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hyperlink" Target="http://www.france-montagnes.com/station/orcieres-1850" TargetMode="External"/><Relationship Id="rId2" Type="http://schemas.openxmlformats.org/officeDocument/2006/relationships/hyperlink" Target="http://www.france-montagnes.com/station/isola-2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ance-montagnes.com/station/montgenevre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3.jpeg"/><Relationship Id="rId10" Type="http://schemas.openxmlformats.org/officeDocument/2006/relationships/hyperlink" Target="http://www.france-montagnes.com/station/les-orres" TargetMode="External"/><Relationship Id="rId4" Type="http://schemas.openxmlformats.org/officeDocument/2006/relationships/hyperlink" Target="http://www.france-montagnes.com/station/praloup" TargetMode="External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hyperlink" Target="http://www.france-montagnes.com/station/besse-super-bes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://www.france-montagnes.com/station/le-liora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of the French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delegation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</a:rPr>
              <a:t>Our country, </a:t>
            </a:r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winter</a:t>
            </a: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</a:rPr>
              <a:t> sports in France</a:t>
            </a:r>
            <a:b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i="1" dirty="0" err="1" smtClean="0">
                <a:solidFill>
                  <a:schemeClr val="accent1">
                    <a:lumMod val="75000"/>
                  </a:schemeClr>
                </a:solidFill>
              </a:rPr>
              <a:t>Isc</a:t>
            </a:r>
            <a:r>
              <a:rPr lang="fr-FR" sz="3200" i="1" dirty="0" smtClean="0">
                <a:solidFill>
                  <a:schemeClr val="accent1">
                    <a:lumMod val="75000"/>
                  </a:schemeClr>
                </a:solidFill>
              </a:rPr>
              <a:t>- La Ville du Bois- France </a:t>
            </a:r>
            <a:endParaRPr lang="fr-FR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714356"/>
            <a:ext cx="8858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Comenius Project </a:t>
            </a:r>
            <a:r>
              <a:rPr lang="fr-FR" b="1" i="1" dirty="0" err="1" smtClean="0">
                <a:solidFill>
                  <a:schemeClr val="accent1">
                    <a:lumMod val="75000"/>
                  </a:schemeClr>
                </a:solidFill>
              </a:rPr>
              <a:t>Turning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i="1" dirty="0" err="1" smtClean="0">
                <a:solidFill>
                  <a:schemeClr val="accent1">
                    <a:lumMod val="75000"/>
                  </a:schemeClr>
                </a:solidFill>
              </a:rPr>
              <a:t>Ideas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i="1" dirty="0" err="1" smtClean="0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 Actions </a:t>
            </a: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Mobility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 - Project meeting : </a:t>
            </a:r>
            <a:r>
              <a:rPr lang="fr-FR" b="1" i="1" dirty="0" err="1" smtClean="0">
                <a:solidFill>
                  <a:schemeClr val="accent1">
                    <a:lumMod val="75000"/>
                  </a:schemeClr>
                </a:solidFill>
              </a:rPr>
              <a:t>Europaschule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- Wiener Neustadt</a:t>
            </a:r>
          </a:p>
          <a:p>
            <a:pPr algn="ctr"/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Austria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- March 2-9, 2014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Logo\autriche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918989" cy="612660"/>
          </a:xfrm>
          <a:prstGeom prst="rect">
            <a:avLst/>
          </a:prstGeom>
          <a:noFill/>
        </p:spPr>
      </p:pic>
      <p:pic>
        <p:nvPicPr>
          <p:cNvPr id="1027" name="Picture 3" descr="C:\Users\User\Desktop\Logo\logo anglais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0312" y="476672"/>
            <a:ext cx="1057275" cy="342900"/>
          </a:xfrm>
          <a:prstGeom prst="rect">
            <a:avLst/>
          </a:prstGeom>
          <a:noFill/>
        </p:spPr>
      </p:pic>
      <p:pic>
        <p:nvPicPr>
          <p:cNvPr id="1028" name="Picture 4" descr="C:\Users\User\Desktop\Logo\logoIsc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60648"/>
            <a:ext cx="747713" cy="700087"/>
          </a:xfrm>
          <a:prstGeom prst="rect">
            <a:avLst/>
          </a:prstGeom>
          <a:noFill/>
        </p:spPr>
      </p:pic>
      <p:pic>
        <p:nvPicPr>
          <p:cNvPr id="1029" name="Picture 5" descr="C:\Users\User\Desktop\Logo\Unesco_Schou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260648"/>
            <a:ext cx="1083767" cy="755192"/>
          </a:xfrm>
          <a:prstGeom prst="rect">
            <a:avLst/>
          </a:prstGeom>
          <a:noFill/>
        </p:spPr>
      </p:pic>
      <p:pic>
        <p:nvPicPr>
          <p:cNvPr id="1031" name="Picture 7" descr="http://www.nms-europaschule.at/data/userfiles/fotoarchiv/gebudeMediu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2492896"/>
            <a:ext cx="2305874" cy="1536290"/>
          </a:xfrm>
          <a:prstGeom prst="rect">
            <a:avLst/>
          </a:prstGeom>
          <a:noFill/>
        </p:spPr>
      </p:pic>
      <p:pic>
        <p:nvPicPr>
          <p:cNvPr id="1033" name="Picture 9" descr="Comeniusprojek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6016" y="0"/>
            <a:ext cx="944885" cy="993165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32165-8E74-410D-9C04-F19E8183D50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going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to? (2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err="1" smtClean="0">
                <a:solidFill>
                  <a:schemeClr val="accent1">
                    <a:lumMod val="75000"/>
                  </a:schemeClr>
                </a:solidFill>
              </a:rPr>
              <a:t>Famous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 monuments in the capitale: Vienna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3" t="16542" r="2568" b="13454"/>
          <a:stretch>
            <a:fillRect/>
          </a:stretch>
        </p:blipFill>
        <p:spPr bwMode="auto">
          <a:xfrm>
            <a:off x="1" y="1916832"/>
            <a:ext cx="9144000" cy="38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going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to? (3) </a:t>
            </a:r>
            <a:b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Europaschule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Wiener Neustadt</a:t>
            </a:r>
            <a:endParaRPr lang="fr-FR" sz="36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492896"/>
            <a:ext cx="7776864" cy="35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2880320"/>
          </a:xfrm>
        </p:spPr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>
              <a:buNone/>
            </a:pPr>
            <a:endParaRPr lang="fr-FR" sz="2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fr-FR" sz="2000" b="1" i="1" dirty="0" smtClean="0">
                <a:solidFill>
                  <a:schemeClr val="tx2"/>
                </a:solidFill>
              </a:rPr>
              <a:t>The </a:t>
            </a:r>
            <a:r>
              <a:rPr lang="fr-FR" sz="2000" b="1" i="1" dirty="0" err="1" smtClean="0">
                <a:solidFill>
                  <a:schemeClr val="tx2"/>
                </a:solidFill>
              </a:rPr>
              <a:t>project</a:t>
            </a:r>
            <a:r>
              <a:rPr lang="fr-FR" sz="2000" b="1" i="1" dirty="0" smtClean="0">
                <a:solidFill>
                  <a:schemeClr val="tx2"/>
                </a:solidFill>
              </a:rPr>
              <a:t> on the </a:t>
            </a:r>
            <a:r>
              <a:rPr lang="fr-FR" sz="2000" b="1" i="1" dirty="0" err="1" smtClean="0">
                <a:solidFill>
                  <a:schemeClr val="tx2"/>
                </a:solidFill>
              </a:rPr>
              <a:t>school</a:t>
            </a:r>
            <a:r>
              <a:rPr lang="fr-FR" sz="2000" b="1" i="1" dirty="0" smtClean="0">
                <a:solidFill>
                  <a:schemeClr val="tx2"/>
                </a:solidFill>
              </a:rPr>
              <a:t> </a:t>
            </a:r>
            <a:r>
              <a:rPr lang="fr-FR" sz="2000" b="1" i="1" dirty="0" err="1" smtClean="0">
                <a:solidFill>
                  <a:schemeClr val="tx2"/>
                </a:solidFill>
              </a:rPr>
              <a:t>website</a:t>
            </a:r>
            <a:r>
              <a:rPr lang="fr-FR" sz="2000" b="1" i="1" dirty="0" smtClean="0">
                <a:solidFill>
                  <a:schemeClr val="tx2"/>
                </a:solidFill>
              </a:rPr>
              <a:t>: a </a:t>
            </a:r>
            <a:r>
              <a:rPr lang="fr-FR" sz="2000" b="1" i="1" dirty="0" err="1" smtClean="0">
                <a:solidFill>
                  <a:schemeClr val="tx2"/>
                </a:solidFill>
              </a:rPr>
              <a:t>nice</a:t>
            </a:r>
            <a:r>
              <a:rPr lang="fr-FR" sz="2000" b="1" i="1" dirty="0" smtClean="0">
                <a:solidFill>
                  <a:schemeClr val="tx2"/>
                </a:solidFill>
              </a:rPr>
              <a:t> and </a:t>
            </a:r>
            <a:r>
              <a:rPr lang="fr-FR" sz="2000" b="1" i="1" dirty="0" err="1" smtClean="0">
                <a:solidFill>
                  <a:schemeClr val="tx2"/>
                </a:solidFill>
              </a:rPr>
              <a:t>very</a:t>
            </a:r>
            <a:r>
              <a:rPr lang="fr-FR" sz="2000" b="1" i="1" dirty="0" smtClean="0">
                <a:solidFill>
                  <a:schemeClr val="tx2"/>
                </a:solidFill>
              </a:rPr>
              <a:t> good </a:t>
            </a:r>
            <a:r>
              <a:rPr lang="fr-FR" sz="2000" b="1" i="1" dirty="0" err="1" smtClean="0">
                <a:solidFill>
                  <a:schemeClr val="tx2"/>
                </a:solidFill>
              </a:rPr>
              <a:t>documented</a:t>
            </a:r>
            <a:r>
              <a:rPr lang="fr-FR" sz="2000" b="1" i="1" dirty="0" smtClean="0">
                <a:solidFill>
                  <a:schemeClr val="tx2"/>
                </a:solidFill>
              </a:rPr>
              <a:t>  </a:t>
            </a:r>
            <a:r>
              <a:rPr lang="fr-FR" sz="2000" b="1" i="1" dirty="0" err="1" smtClean="0">
                <a:solidFill>
                  <a:schemeClr val="tx2"/>
                </a:solidFill>
              </a:rPr>
              <a:t>presentation</a:t>
            </a:r>
            <a:r>
              <a:rPr lang="fr-FR" sz="2000" b="1" i="1" dirty="0" smtClean="0">
                <a:solidFill>
                  <a:schemeClr val="tx2"/>
                </a:solidFill>
              </a:rPr>
              <a:t>  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User\Desktop\Logo\europaschu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196752"/>
            <a:ext cx="1800200" cy="119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algn="ctr">
              <a:buNone/>
            </a:pPr>
            <a:r>
              <a:rPr lang="fr-FR" sz="3600" b="1" i="1" dirty="0" smtClean="0">
                <a:solidFill>
                  <a:schemeClr val="tx2"/>
                </a:solidFill>
              </a:rPr>
              <a:t>III- </a:t>
            </a:r>
            <a:r>
              <a:rPr lang="fr-FR" sz="3600" b="1" i="1" dirty="0" err="1" smtClean="0">
                <a:solidFill>
                  <a:schemeClr val="tx2"/>
                </a:solidFill>
              </a:rPr>
              <a:t>Skiing</a:t>
            </a:r>
            <a:r>
              <a:rPr lang="fr-FR" sz="3600" b="1" i="1" dirty="0" smtClean="0">
                <a:solidFill>
                  <a:schemeClr val="tx2"/>
                </a:solidFill>
              </a:rPr>
              <a:t> in Europe and </a:t>
            </a:r>
            <a:r>
              <a:rPr lang="fr-FR" sz="3600" b="1" i="1" dirty="0" err="1" smtClean="0">
                <a:solidFill>
                  <a:schemeClr val="tx2"/>
                </a:solidFill>
              </a:rPr>
              <a:t>around</a:t>
            </a:r>
            <a:r>
              <a:rPr lang="fr-FR" sz="3600" b="1" i="1" dirty="0" smtClean="0">
                <a:solidFill>
                  <a:schemeClr val="tx2"/>
                </a:solidFill>
              </a:rPr>
              <a:t> the world </a:t>
            </a:r>
            <a:endParaRPr lang="fr-F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Logo\Availing Of The Benefits Of International Tax Treaties &amp; EU Directiv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3861048"/>
            <a:ext cx="2046146" cy="183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ZoneTexte 3"/>
          <p:cNvSpPr txBox="1">
            <a:spLocks noChangeArrowheads="1"/>
          </p:cNvSpPr>
          <p:nvPr/>
        </p:nvSpPr>
        <p:spPr bwMode="auto">
          <a:xfrm>
            <a:off x="107504" y="1268413"/>
            <a:ext cx="892899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</a:t>
            </a:r>
            <a:r>
              <a:rPr lang="fr-FR" b="1" dirty="0" err="1" smtClean="0"/>
              <a:t>Skiing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 sport </a:t>
            </a:r>
            <a:r>
              <a:rPr lang="fr-FR" b="1" dirty="0" err="1" smtClean="0"/>
              <a:t>practiced</a:t>
            </a:r>
            <a:r>
              <a:rPr lang="fr-FR" b="1" dirty="0" smtClean="0"/>
              <a:t> in 80 countries</a:t>
            </a:r>
            <a:endParaRPr lang="fr-FR" b="1" dirty="0"/>
          </a:p>
          <a:p>
            <a:r>
              <a:rPr lang="fr-FR" b="1" dirty="0">
                <a:sym typeface="Wingdings" pitchFamily="2" charset="2"/>
              </a:rPr>
              <a:t>	</a:t>
            </a:r>
            <a:r>
              <a:rPr lang="fr-FR" b="1" dirty="0" smtClean="0">
                <a:sym typeface="Wingdings" pitchFamily="2" charset="2"/>
              </a:rPr>
              <a:t>              1700 ski </a:t>
            </a:r>
            <a:r>
              <a:rPr lang="fr-FR" b="1" dirty="0" err="1" smtClean="0">
                <a:sym typeface="Wingdings" pitchFamily="2" charset="2"/>
              </a:rPr>
              <a:t>resorts</a:t>
            </a:r>
            <a:r>
              <a:rPr lang="fr-FR" b="1" dirty="0" smtClean="0">
                <a:sym typeface="Wingdings" pitchFamily="2" charset="2"/>
              </a:rPr>
              <a:t> in the world</a:t>
            </a:r>
          </a:p>
          <a:p>
            <a:endParaRPr lang="fr-FR" b="1" dirty="0"/>
          </a:p>
          <a:p>
            <a:r>
              <a:rPr lang="fr-FR" b="1" dirty="0">
                <a:sym typeface="Wingdings" pitchFamily="2" charset="2"/>
              </a:rPr>
              <a:t>	</a:t>
            </a:r>
            <a:r>
              <a:rPr lang="fr-FR" b="1" dirty="0" smtClean="0">
                <a:sym typeface="Wingdings" pitchFamily="2" charset="2"/>
              </a:rPr>
              <a:t>               100 million </a:t>
            </a:r>
            <a:r>
              <a:rPr lang="fr-FR" b="1" dirty="0" err="1" smtClean="0">
                <a:sym typeface="Wingdings" pitchFamily="2" charset="2"/>
              </a:rPr>
              <a:t>skiers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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Europe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is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the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largest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skiing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area in the world</a:t>
            </a:r>
          </a:p>
          <a:p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  </a:t>
            </a:r>
            <a:endParaRPr lang="fr-FR" b="1" dirty="0"/>
          </a:p>
          <a:p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  4 countries in Europe stand out by the </a:t>
            </a:r>
            <a:r>
              <a:rPr lang="fr-FR" b="1" dirty="0" err="1" smtClean="0">
                <a:sym typeface="Wingdings" pitchFamily="2" charset="2"/>
              </a:rPr>
              <a:t>number</a:t>
            </a:r>
            <a:r>
              <a:rPr lang="fr-FR" b="1" dirty="0" smtClean="0">
                <a:sym typeface="Wingdings" pitchFamily="2" charset="2"/>
              </a:rPr>
              <a:t> of </a:t>
            </a:r>
            <a:r>
              <a:rPr lang="fr-FR" b="1" dirty="0" err="1" smtClean="0">
                <a:sym typeface="Wingdings" pitchFamily="2" charset="2"/>
              </a:rPr>
              <a:t>their</a:t>
            </a:r>
            <a:r>
              <a:rPr lang="fr-FR" b="1" dirty="0" smtClean="0">
                <a:sym typeface="Wingdings" pitchFamily="2" charset="2"/>
              </a:rPr>
              <a:t> ski </a:t>
            </a:r>
            <a:r>
              <a:rPr lang="fr-FR" b="1" dirty="0" err="1" smtClean="0">
                <a:sym typeface="Wingdings" pitchFamily="2" charset="2"/>
              </a:rPr>
              <a:t>resorts</a:t>
            </a:r>
            <a:r>
              <a:rPr lang="fr-FR" b="1" dirty="0" smtClean="0">
                <a:sym typeface="Wingdings" pitchFamily="2" charset="2"/>
              </a:rPr>
              <a:t> : </a:t>
            </a:r>
          </a:p>
          <a:p>
            <a:r>
              <a:rPr lang="fr-FR" b="1" dirty="0" smtClean="0">
                <a:sym typeface="Wingdings" pitchFamily="2" charset="2"/>
              </a:rPr>
              <a:t>		  </a:t>
            </a:r>
            <a:r>
              <a:rPr lang="fr-FR" b="1" dirty="0" err="1" smtClean="0">
                <a:sym typeface="Wingdings" pitchFamily="2" charset="2"/>
              </a:rPr>
              <a:t>Austria</a:t>
            </a:r>
            <a:r>
              <a:rPr lang="fr-FR" b="1" dirty="0" smtClean="0">
                <a:sym typeface="Wingdings" pitchFamily="2" charset="2"/>
              </a:rPr>
              <a:t> </a:t>
            </a:r>
          </a:p>
          <a:p>
            <a:r>
              <a:rPr lang="fr-FR" b="1" dirty="0" smtClean="0">
                <a:sym typeface="Wingdings" pitchFamily="2" charset="2"/>
              </a:rPr>
              <a:t>		  France </a:t>
            </a:r>
          </a:p>
          <a:p>
            <a:r>
              <a:rPr lang="fr-FR" b="1" dirty="0" smtClean="0">
                <a:sym typeface="Wingdings" pitchFamily="2" charset="2"/>
              </a:rPr>
              <a:t>		  </a:t>
            </a:r>
            <a:r>
              <a:rPr lang="fr-FR" b="1" dirty="0" err="1" smtClean="0">
                <a:sym typeface="Wingdings" pitchFamily="2" charset="2"/>
              </a:rPr>
              <a:t>Italy</a:t>
            </a:r>
            <a:endParaRPr lang="fr-FR" b="1" dirty="0" smtClean="0">
              <a:sym typeface="Wingdings" pitchFamily="2" charset="2"/>
            </a:endParaRPr>
          </a:p>
          <a:p>
            <a:r>
              <a:rPr lang="fr-FR" b="1" dirty="0" smtClean="0">
                <a:sym typeface="Wingdings" pitchFamily="2" charset="2"/>
              </a:rPr>
              <a:t>		  </a:t>
            </a:r>
            <a:r>
              <a:rPr lang="fr-FR" b="1" dirty="0" err="1" smtClean="0">
                <a:sym typeface="Wingdings" pitchFamily="2" charset="2"/>
              </a:rPr>
              <a:t>Switzerland</a:t>
            </a:r>
            <a:r>
              <a:rPr lang="fr-FR" b="1" dirty="0" smtClean="0">
                <a:sym typeface="Wingdings" pitchFamily="2" charset="2"/>
              </a:rPr>
              <a:t> </a:t>
            </a:r>
          </a:p>
          <a:p>
            <a:r>
              <a:rPr lang="fr-FR" b="1" dirty="0"/>
              <a:t/>
            </a:r>
            <a:br>
              <a:rPr lang="fr-FR" b="1" dirty="0"/>
            </a:b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 The Alp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resorts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 (France,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Italy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Switzerland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and Germany)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boast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45 % of ski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days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- more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than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USA (23%).</a:t>
            </a:r>
            <a:r>
              <a:rPr lang="fr-FR" sz="1800" dirty="0">
                <a:latin typeface="Calibri" pitchFamily="34" charset="0"/>
              </a:rPr>
              <a:t/>
            </a:r>
            <a:br>
              <a:rPr lang="fr-FR" sz="1800" dirty="0">
                <a:latin typeface="Calibri" pitchFamily="34" charset="0"/>
              </a:rPr>
            </a:br>
            <a:endParaRPr lang="fr-FR" sz="1800" dirty="0">
              <a:latin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14290"/>
            <a:ext cx="9144000" cy="460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Skiing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in Europe and in the world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s://encrypted-tbn0.gstatic.com/images?q=tbn:ANd9GcS9w84WMP2DBq8iAngbwANGg-yFxS_X5dtv27u8XkT2qlPT8T3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1071546"/>
            <a:ext cx="2357454" cy="165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3600" b="1" i="1" dirty="0" smtClean="0">
                <a:solidFill>
                  <a:schemeClr val="tx2"/>
                </a:solidFill>
              </a:rPr>
              <a:t>IV- Winter sports in France</a:t>
            </a:r>
            <a:endParaRPr lang="fr-FR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3"/>
          <p:cNvSpPr txBox="1">
            <a:spLocks noChangeArrowheads="1"/>
          </p:cNvSpPr>
          <p:nvPr/>
        </p:nvSpPr>
        <p:spPr bwMode="auto">
          <a:xfrm>
            <a:off x="539553" y="908720"/>
            <a:ext cx="820891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buFont typeface="Wingdings"/>
              <a:buChar char="¦"/>
            </a:pP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France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was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ranked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the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worldwide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leader in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winter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sports in 2009 and 2012.</a:t>
            </a:r>
          </a:p>
          <a:p>
            <a:pPr>
              <a:buFont typeface="Wingdings"/>
              <a:buChar char="¦"/>
            </a:pPr>
            <a:endParaRPr lang="fr-FR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>
              <a:buFont typeface="Wingdings"/>
              <a:buChar char="¦"/>
            </a:pP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France has a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favourable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geographical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situation and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offers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350 ski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resorts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in 7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mountains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 France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is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one of the countries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that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offers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the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biggest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number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of ski lifts and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attracts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the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largest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number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of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foreign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skiers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  <a:endParaRPr lang="fr-FR" b="1" dirty="0">
              <a:solidFill>
                <a:schemeClr val="tx2"/>
              </a:solidFill>
            </a:endParaRPr>
          </a:p>
          <a:p>
            <a:endParaRPr lang="fr-FR" dirty="0"/>
          </a:p>
          <a:p>
            <a:endParaRPr lang="fr-FR" dirty="0"/>
          </a:p>
          <a:p>
            <a:r>
              <a:rPr lang="fr-FR" sz="1800" dirty="0">
                <a:latin typeface="Calibri" pitchFamily="34" charset="0"/>
              </a:rPr>
              <a:t/>
            </a:r>
            <a:br>
              <a:rPr lang="fr-FR" sz="1800" dirty="0">
                <a:latin typeface="Calibri" pitchFamily="34" charset="0"/>
              </a:rPr>
            </a:br>
            <a:endParaRPr lang="fr-FR" sz="1800" dirty="0">
              <a:latin typeface="Calibri" pitchFamily="34" charset="0"/>
            </a:endParaRPr>
          </a:p>
          <a:p>
            <a:r>
              <a:rPr lang="fr-FR" sz="1800" dirty="0">
                <a:latin typeface="Calibri" pitchFamily="34" charset="0"/>
              </a:rPr>
              <a:t/>
            </a:r>
            <a:br>
              <a:rPr lang="fr-FR" sz="1800" dirty="0">
                <a:latin typeface="Calibri" pitchFamily="34" charset="0"/>
              </a:rPr>
            </a:br>
            <a:r>
              <a:rPr lang="fr-FR" sz="1800" dirty="0">
                <a:latin typeface="Calibri" pitchFamily="34" charset="0"/>
              </a:rPr>
              <a:t/>
            </a:r>
            <a:br>
              <a:rPr lang="fr-FR" sz="1800" dirty="0">
                <a:latin typeface="Calibri" pitchFamily="34" charset="0"/>
              </a:rPr>
            </a:br>
            <a:endParaRPr lang="fr-FR" sz="1800" dirty="0">
              <a:latin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428604"/>
            <a:ext cx="8280400" cy="460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Skiing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in France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6350" y="3953693"/>
          <a:ext cx="8604448" cy="216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3"/>
          <p:cNvSpPr txBox="1">
            <a:spLocks noChangeArrowheads="1"/>
          </p:cNvSpPr>
          <p:nvPr/>
        </p:nvSpPr>
        <p:spPr bwMode="auto">
          <a:xfrm>
            <a:off x="899592" y="908721"/>
            <a:ext cx="792088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¦"/>
            </a:pPr>
            <a:endParaRPr lang="fr-FR" dirty="0"/>
          </a:p>
          <a:p>
            <a:pPr>
              <a:buClr>
                <a:srgbClr val="0070C0"/>
              </a:buClr>
            </a:pPr>
            <a:endParaRPr lang="fr-FR" dirty="0"/>
          </a:p>
          <a:p>
            <a:pPr>
              <a:buClr>
                <a:srgbClr val="0070C0"/>
              </a:buClr>
            </a:pPr>
            <a:r>
              <a:rPr lang="fr-FR" dirty="0"/>
              <a:t> </a:t>
            </a: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endParaRPr lang="fr-FR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F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popular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skiing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areas are </a:t>
            </a:r>
            <a:r>
              <a:rPr lang="fr-F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Les 3 vallées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Les portes du soleil, </a:t>
            </a:r>
            <a:r>
              <a:rPr lang="fr-FR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Paradiski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Evasion Mont-blanc</a:t>
            </a:r>
          </a:p>
          <a:p>
            <a:pPr>
              <a:buClr>
                <a:srgbClr val="0070C0"/>
              </a:buClr>
              <a:buFont typeface="Wingdings" pitchFamily="2" charset="2"/>
              <a:buChar char="¦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600 km of </a:t>
            </a:r>
            <a:r>
              <a:rPr lang="fr-F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slopes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skiers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snowboarders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>
                <a:latin typeface="Calibri" pitchFamily="34" charset="0"/>
              </a:rPr>
              <a:t/>
            </a:r>
            <a:br>
              <a:rPr lang="fr-FR" sz="1800" dirty="0">
                <a:latin typeface="Calibri" pitchFamily="34" charset="0"/>
              </a:rPr>
            </a:br>
            <a:endParaRPr lang="fr-FR" sz="1800" dirty="0">
              <a:latin typeface="Calibri" pitchFamily="34" charset="0"/>
            </a:endParaRPr>
          </a:p>
        </p:txBody>
      </p:sp>
      <p:pic>
        <p:nvPicPr>
          <p:cNvPr id="15364" name="Picture 2" descr="http://ancolie.orelle.free.fr/Images/logo-3vallees-couleur-jp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5786438"/>
            <a:ext cx="1571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www.espace-arcadien.fr/images/logo_paradiski_fu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5805488"/>
            <a:ext cx="17335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http://www.abondance.org/images/Logo_corpo_noir_1_noir_bi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2138" y="5805488"/>
            <a:ext cx="17145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Logo\plus_grand_domaine_fr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0" y="1052736"/>
            <a:ext cx="6530167" cy="3397810"/>
          </a:xfrm>
          <a:prstGeom prst="rect">
            <a:avLst/>
          </a:prstGeom>
          <a:noFill/>
        </p:spPr>
      </p:pic>
      <p:sp>
        <p:nvSpPr>
          <p:cNvPr id="14" name="Titre 5"/>
          <p:cNvSpPr txBox="1">
            <a:spLocks noGrp="1"/>
          </p:cNvSpPr>
          <p:nvPr>
            <p:ph type="title"/>
          </p:nvPr>
        </p:nvSpPr>
        <p:spPr>
          <a:xfrm>
            <a:off x="323528" y="404664"/>
            <a:ext cx="8229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B) The French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popular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skiing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areas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QDP910fezJwcJ047MhFaA6iNZ33iVGWBCEkUx1WXh-lwKa7gkmV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628800"/>
            <a:ext cx="4480916" cy="44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229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C) Our French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mountain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ranges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encrypted-tbn3.gstatic.com/images?q=tbn:ANd9GcRpy23l0nGGI_69N3deP8JE6ENapQ8wICgqo5V3GIPIQ3BhEFy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700808"/>
            <a:ext cx="1475656" cy="1482244"/>
          </a:xfrm>
          <a:prstGeom prst="rect">
            <a:avLst/>
          </a:prstGeom>
          <a:noFill/>
        </p:spPr>
      </p:pic>
      <p:pic>
        <p:nvPicPr>
          <p:cNvPr id="2052" name="Picture 4" descr="C:\Users\User\Desktop\Logo\images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7050" y="4221088"/>
            <a:ext cx="2266950" cy="2019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4400" b="1" dirty="0" smtClean="0">
                <a:solidFill>
                  <a:schemeClr val="tx2"/>
                </a:solidFill>
              </a:rPr>
              <a:t>The </a:t>
            </a:r>
            <a:r>
              <a:rPr lang="fr-FR" sz="4400" b="1" dirty="0" err="1" smtClean="0">
                <a:solidFill>
                  <a:schemeClr val="tx2"/>
                </a:solidFill>
              </a:rPr>
              <a:t>Alps</a:t>
            </a:r>
            <a:r>
              <a:rPr lang="fr-FR" sz="4400" b="1" dirty="0" smtClean="0">
                <a:solidFill>
                  <a:schemeClr val="tx2"/>
                </a:solidFill>
              </a:rPr>
              <a:t> </a:t>
            </a:r>
            <a:endParaRPr lang="fr-FR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0" y="260648"/>
            <a:ext cx="9144000" cy="460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a) The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northern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Alps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ski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resorts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ZoneTexte 1"/>
          <p:cNvSpPr txBox="1">
            <a:spLocks noChangeArrowheads="1"/>
          </p:cNvSpPr>
          <p:nvPr/>
        </p:nvSpPr>
        <p:spPr bwMode="auto">
          <a:xfrm>
            <a:off x="-900608" y="1125538"/>
            <a:ext cx="95762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135 ski </a:t>
            </a:r>
            <a:r>
              <a:rPr lang="fr-FR" dirty="0" err="1" smtClean="0"/>
              <a:t>resorts</a:t>
            </a:r>
            <a:r>
              <a:rPr lang="fr-FR" dirty="0" smtClean="0"/>
              <a:t>    </a:t>
            </a:r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summit</a:t>
            </a:r>
            <a:r>
              <a:rPr lang="fr-FR" dirty="0" smtClean="0"/>
              <a:t> (4465m)  a lot of glaciers</a:t>
            </a:r>
            <a:endParaRPr lang="fr-FR" dirty="0"/>
          </a:p>
        </p:txBody>
      </p:sp>
      <p:pic>
        <p:nvPicPr>
          <p:cNvPr id="16386" name="Picture 2" descr="http://static.france-montagnes.com/sites/default/files/imagecache/logo_station/station/avoriaz_1800/logo/Logo-Avoriaz-Hiver.jpg.jpg">
            <a:hlinkClick r:id="rId2" tooltip="Avoriaz 1800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1989138"/>
            <a:ext cx="11620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static.france-montagnes.com/sites/default/files/imagecache/logo_station/station/alpe_dhuez/logo/380001-2.gif">
            <a:hlinkClick r:id="rId4" tooltip="Alpe d'Huez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550" y="4149725"/>
            <a:ext cx="16557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684213" y="2997200"/>
            <a:ext cx="2087562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dirty="0">
                <a:latin typeface="Calibri" pitchFamily="34" charset="0"/>
              </a:rPr>
              <a:t>Avoriaz 1 800 m</a:t>
            </a:r>
          </a:p>
          <a:p>
            <a:pPr algn="ctr"/>
            <a:r>
              <a:rPr lang="fr-FR" sz="1800" dirty="0">
                <a:latin typeface="Calibri" pitchFamily="34" charset="0"/>
              </a:rPr>
              <a:t>Haute Savoie</a:t>
            </a:r>
          </a:p>
        </p:txBody>
      </p:sp>
      <p:sp>
        <p:nvSpPr>
          <p:cNvPr id="16389" name="ZoneTexte 6"/>
          <p:cNvSpPr txBox="1">
            <a:spLocks noChangeArrowheads="1"/>
          </p:cNvSpPr>
          <p:nvPr/>
        </p:nvSpPr>
        <p:spPr bwMode="auto">
          <a:xfrm>
            <a:off x="755650" y="5157788"/>
            <a:ext cx="2232025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Alpe d’Huez 1 860 m</a:t>
            </a:r>
          </a:p>
          <a:p>
            <a:pPr algn="ctr"/>
            <a:r>
              <a:rPr lang="fr-FR" sz="1800">
                <a:latin typeface="Calibri" pitchFamily="34" charset="0"/>
              </a:rPr>
              <a:t>Isère</a:t>
            </a:r>
          </a:p>
        </p:txBody>
      </p:sp>
      <p:pic>
        <p:nvPicPr>
          <p:cNvPr id="16390" name="Picture 6" descr="http://static.france-montagnes.com/sites/default/files/imagecache/logo_station/station/courchevel/logo/730010.gif">
            <a:hlinkClick r:id="rId6" tooltip="Courchevel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35375" y="1989138"/>
            <a:ext cx="11318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http://static.france-montagnes.com/sites/default/files/imagecache/logo_station/station/flaine/logo/logo-flaine.jpg">
            <a:hlinkClick r:id="rId8" tooltip="Flaine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635375" y="4149725"/>
            <a:ext cx="12239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ZoneTexte 9"/>
          <p:cNvSpPr txBox="1">
            <a:spLocks noChangeArrowheads="1"/>
          </p:cNvSpPr>
          <p:nvPr/>
        </p:nvSpPr>
        <p:spPr bwMode="auto">
          <a:xfrm>
            <a:off x="3203575" y="2997200"/>
            <a:ext cx="208915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Courchevel 1 100 m</a:t>
            </a:r>
          </a:p>
          <a:p>
            <a:pPr algn="ctr"/>
            <a:r>
              <a:rPr lang="fr-FR" sz="1800">
                <a:latin typeface="Calibri" pitchFamily="34" charset="0"/>
              </a:rPr>
              <a:t>Savoie</a:t>
            </a:r>
          </a:p>
        </p:txBody>
      </p:sp>
      <p:sp>
        <p:nvSpPr>
          <p:cNvPr id="16393" name="ZoneTexte 10"/>
          <p:cNvSpPr txBox="1">
            <a:spLocks noChangeArrowheads="1"/>
          </p:cNvSpPr>
          <p:nvPr/>
        </p:nvSpPr>
        <p:spPr bwMode="auto">
          <a:xfrm>
            <a:off x="3276600" y="5157788"/>
            <a:ext cx="2087563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Flaine 1 600 m</a:t>
            </a:r>
          </a:p>
          <a:p>
            <a:pPr algn="ctr"/>
            <a:r>
              <a:rPr lang="fr-FR" sz="1800">
                <a:latin typeface="Calibri" pitchFamily="34" charset="0"/>
              </a:rPr>
              <a:t>Haute Savoie</a:t>
            </a:r>
          </a:p>
        </p:txBody>
      </p:sp>
      <p:pic>
        <p:nvPicPr>
          <p:cNvPr id="16394" name="Picture 10" descr="http://static.france-montagnes.com/sites/default/files/imagecache/logo_station/station/la_plagne/logo/730016.gif">
            <a:hlinkClick r:id="rId10" tooltip="La Plagne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56176" y="1844824"/>
            <a:ext cx="9366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ZoneTexte 15"/>
          <p:cNvSpPr txBox="1">
            <a:spLocks noChangeArrowheads="1"/>
          </p:cNvSpPr>
          <p:nvPr/>
        </p:nvSpPr>
        <p:spPr bwMode="auto">
          <a:xfrm>
            <a:off x="5580062" y="2997200"/>
            <a:ext cx="2376313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Calibri" pitchFamily="34" charset="0"/>
              </a:rPr>
              <a:t>La </a:t>
            </a:r>
            <a:r>
              <a:rPr lang="fr-FR" sz="1800" dirty="0" err="1">
                <a:latin typeface="Calibri" pitchFamily="34" charset="0"/>
              </a:rPr>
              <a:t>Plagne</a:t>
            </a:r>
            <a:r>
              <a:rPr lang="fr-FR" sz="1800" dirty="0">
                <a:latin typeface="Calibri" pitchFamily="34" charset="0"/>
              </a:rPr>
              <a:t> 1 250 m</a:t>
            </a:r>
          </a:p>
          <a:p>
            <a:pPr algn="ctr"/>
            <a:r>
              <a:rPr lang="fr-FR" sz="1800" dirty="0">
                <a:latin typeface="Calibri" pitchFamily="34" charset="0"/>
              </a:rPr>
              <a:t>Savoie</a:t>
            </a:r>
          </a:p>
        </p:txBody>
      </p:sp>
      <p:pic>
        <p:nvPicPr>
          <p:cNvPr id="16396" name="Picture 12" descr="http://static.france-montagnes.com/sites/default/files/imagecache/logo_station/station/les_menuires/logo/LesMenuires-Logo-V-Q-2.jpg">
            <a:hlinkClick r:id="rId12" tooltip="Les Menuires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0425" y="4149725"/>
            <a:ext cx="1289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ZoneTexte 17"/>
          <p:cNvSpPr txBox="1">
            <a:spLocks noChangeArrowheads="1"/>
          </p:cNvSpPr>
          <p:nvPr/>
        </p:nvSpPr>
        <p:spPr bwMode="auto">
          <a:xfrm>
            <a:off x="5580063" y="5157788"/>
            <a:ext cx="2376487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latin typeface="Calibri" pitchFamily="34" charset="0"/>
              </a:rPr>
              <a:t>Les Menuires 1 850 m</a:t>
            </a:r>
          </a:p>
          <a:p>
            <a:pPr algn="ctr"/>
            <a:r>
              <a:rPr lang="fr-FR" sz="1800">
                <a:latin typeface="Calibri" pitchFamily="34" charset="0"/>
              </a:rPr>
              <a:t>Savoie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3671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¦"/>
            </a:pP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The </a:t>
            </a:r>
            <a:r>
              <a:rPr lang="fr-FR" b="1" dirty="0" err="1" smtClean="0">
                <a:solidFill>
                  <a:schemeClr val="tx2"/>
                </a:solidFill>
              </a:rPr>
              <a:t>Northern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Alps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present</a:t>
            </a:r>
            <a:r>
              <a:rPr lang="fr-FR" b="1" dirty="0" smtClean="0">
                <a:solidFill>
                  <a:schemeClr val="tx2"/>
                </a:solidFill>
              </a:rPr>
              <a:t> the </a:t>
            </a:r>
            <a:r>
              <a:rPr lang="fr-FR" b="1" dirty="0" err="1" smtClean="0">
                <a:solidFill>
                  <a:schemeClr val="tx2"/>
                </a:solidFill>
              </a:rPr>
              <a:t>highest</a:t>
            </a:r>
            <a:r>
              <a:rPr lang="fr-FR" b="1" dirty="0" smtClean="0">
                <a:solidFill>
                  <a:schemeClr val="tx2"/>
                </a:solidFill>
              </a:rPr>
              <a:t> concentration of ski </a:t>
            </a:r>
            <a:r>
              <a:rPr lang="fr-FR" b="1" dirty="0" err="1" smtClean="0">
                <a:solidFill>
                  <a:schemeClr val="tx2"/>
                </a:solidFill>
              </a:rPr>
              <a:t>resorts</a:t>
            </a:r>
            <a:r>
              <a:rPr lang="fr-FR" b="1" dirty="0" smtClean="0">
                <a:solidFill>
                  <a:schemeClr val="tx2"/>
                </a:solidFill>
              </a:rPr>
              <a:t>, </a:t>
            </a:r>
            <a:r>
              <a:rPr lang="fr-FR" sz="1800" b="1" dirty="0" smtClean="0">
                <a:solidFill>
                  <a:schemeClr val="tx2"/>
                </a:solidFill>
              </a:rPr>
              <a:t>more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than</a:t>
            </a:r>
            <a:r>
              <a:rPr lang="fr-FR" b="1" dirty="0" smtClean="0">
                <a:solidFill>
                  <a:schemeClr val="tx2"/>
                </a:solidFill>
              </a:rPr>
              <a:t> the </a:t>
            </a:r>
            <a:r>
              <a:rPr lang="fr-FR" b="1" dirty="0" err="1" smtClean="0">
                <a:solidFill>
                  <a:schemeClr val="tx2"/>
                </a:solidFill>
              </a:rPr>
              <a:t>Southern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Alps</a:t>
            </a:r>
            <a:r>
              <a:rPr lang="fr-FR" b="1" dirty="0" smtClean="0">
                <a:solidFill>
                  <a:schemeClr val="tx2"/>
                </a:solidFill>
              </a:rPr>
              <a:t>, the Vosges and the Massif central. </a:t>
            </a:r>
          </a:p>
          <a:p>
            <a:pPr>
              <a:buFont typeface="Wingdings" pitchFamily="2" charset="2"/>
              <a:buChar char="¦"/>
            </a:pPr>
            <a:endParaRPr lang="fr-FR" b="1" dirty="0" smtClean="0">
              <a:solidFill>
                <a:schemeClr val="tx2"/>
              </a:solidFill>
            </a:endParaRPr>
          </a:p>
          <a:p>
            <a:endParaRPr lang="fr-FR" b="1" dirty="0" smtClean="0">
              <a:solidFill>
                <a:schemeClr val="tx2"/>
              </a:solidFill>
            </a:endParaRPr>
          </a:p>
          <a:p>
            <a:endParaRPr lang="fr-FR" dirty="0" smtClean="0"/>
          </a:p>
          <a:p>
            <a:pPr>
              <a:buFont typeface="Wingdings" pitchFamily="2" charset="2"/>
              <a:buChar char="¦"/>
            </a:pPr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¦"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CONTENTS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248473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I- The </a:t>
            </a:r>
            <a:r>
              <a:rPr lang="fr-FR" sz="2400" b="1" dirty="0" err="1" smtClean="0">
                <a:solidFill>
                  <a:schemeClr val="tx2"/>
                </a:solidFill>
              </a:rPr>
              <a:t>European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partnership</a:t>
            </a:r>
            <a:r>
              <a:rPr lang="fr-FR" sz="2400" b="1" dirty="0" smtClean="0">
                <a:solidFill>
                  <a:schemeClr val="tx2"/>
                </a:solidFill>
              </a:rPr>
              <a:t> of the </a:t>
            </a:r>
            <a:r>
              <a:rPr lang="fr-FR" sz="2400" b="1" dirty="0" err="1" smtClean="0">
                <a:solidFill>
                  <a:schemeClr val="tx2"/>
                </a:solidFill>
              </a:rPr>
              <a:t>project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II- </a:t>
            </a:r>
            <a:r>
              <a:rPr lang="fr-FR" sz="2400" b="1" dirty="0" err="1" smtClean="0">
                <a:solidFill>
                  <a:schemeClr val="tx2"/>
                </a:solidFill>
              </a:rPr>
              <a:t>Where</a:t>
            </a:r>
            <a:r>
              <a:rPr lang="fr-FR" sz="2400" b="1" dirty="0" smtClean="0">
                <a:solidFill>
                  <a:schemeClr val="tx2"/>
                </a:solidFill>
              </a:rPr>
              <a:t> do </a:t>
            </a:r>
            <a:r>
              <a:rPr lang="fr-FR" sz="2400" b="1" dirty="0" err="1" smtClean="0">
                <a:solidFill>
                  <a:schemeClr val="tx2"/>
                </a:solidFill>
              </a:rPr>
              <a:t>we</a:t>
            </a:r>
            <a:r>
              <a:rPr lang="fr-FR" sz="2400" b="1" dirty="0" smtClean="0">
                <a:solidFill>
                  <a:schemeClr val="tx2"/>
                </a:solidFill>
              </a:rPr>
              <a:t> come </a:t>
            </a:r>
            <a:r>
              <a:rPr lang="fr-FR" sz="2400" b="1" dirty="0" err="1" smtClean="0">
                <a:solidFill>
                  <a:schemeClr val="tx2"/>
                </a:solidFill>
              </a:rPr>
              <a:t>from</a:t>
            </a:r>
            <a:r>
              <a:rPr lang="fr-FR" sz="2400" b="1" dirty="0" smtClean="0">
                <a:solidFill>
                  <a:schemeClr val="tx2"/>
                </a:solidFill>
              </a:rPr>
              <a:t>? </a:t>
            </a:r>
            <a:r>
              <a:rPr lang="fr-FR" sz="2400" b="1" dirty="0" err="1" smtClean="0">
                <a:solidFill>
                  <a:schemeClr val="tx2"/>
                </a:solidFill>
              </a:rPr>
              <a:t>Where</a:t>
            </a:r>
            <a:r>
              <a:rPr lang="fr-FR" sz="2400" b="1" dirty="0" smtClean="0">
                <a:solidFill>
                  <a:schemeClr val="tx2"/>
                </a:solidFill>
              </a:rPr>
              <a:t> are </a:t>
            </a:r>
            <a:r>
              <a:rPr lang="fr-FR" sz="2400" b="1" dirty="0" err="1" smtClean="0">
                <a:solidFill>
                  <a:schemeClr val="tx2"/>
                </a:solidFill>
              </a:rPr>
              <a:t>we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going</a:t>
            </a:r>
            <a:r>
              <a:rPr lang="fr-FR" sz="2400" b="1" dirty="0" smtClean="0">
                <a:solidFill>
                  <a:schemeClr val="tx2"/>
                </a:solidFill>
              </a:rPr>
              <a:t> to? 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III- </a:t>
            </a:r>
            <a:r>
              <a:rPr lang="fr-FR" sz="2400" b="1" dirty="0" err="1" smtClean="0">
                <a:solidFill>
                  <a:schemeClr val="tx2"/>
                </a:solidFill>
              </a:rPr>
              <a:t>Skiing</a:t>
            </a:r>
            <a:r>
              <a:rPr lang="fr-FR" sz="2400" b="1" dirty="0" smtClean="0">
                <a:solidFill>
                  <a:schemeClr val="tx2"/>
                </a:solidFill>
              </a:rPr>
              <a:t> in Europe and in the world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IV- Winter sports in France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		 A) </a:t>
            </a:r>
            <a:r>
              <a:rPr lang="fr-FR" sz="2400" b="1" dirty="0" err="1" smtClean="0">
                <a:solidFill>
                  <a:schemeClr val="tx2"/>
                </a:solidFill>
              </a:rPr>
              <a:t>Skiing</a:t>
            </a:r>
            <a:r>
              <a:rPr lang="fr-FR" sz="2400" b="1" dirty="0" smtClean="0">
                <a:solidFill>
                  <a:schemeClr val="tx2"/>
                </a:solidFill>
              </a:rPr>
              <a:t> in France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		 B) The French </a:t>
            </a:r>
            <a:r>
              <a:rPr lang="fr-FR" sz="2400" b="1" dirty="0" err="1" smtClean="0">
                <a:solidFill>
                  <a:schemeClr val="tx2"/>
                </a:solidFill>
              </a:rPr>
              <a:t>most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popular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skiing</a:t>
            </a:r>
            <a:r>
              <a:rPr lang="fr-FR" sz="2400" b="1" dirty="0" smtClean="0">
                <a:solidFill>
                  <a:schemeClr val="tx2"/>
                </a:solidFill>
              </a:rPr>
              <a:t> areas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              C) Our </a:t>
            </a:r>
            <a:r>
              <a:rPr lang="fr-FR" sz="2400" b="1" dirty="0" err="1" smtClean="0">
                <a:solidFill>
                  <a:schemeClr val="tx2"/>
                </a:solidFill>
              </a:rPr>
              <a:t>mountain</a:t>
            </a:r>
            <a:r>
              <a:rPr lang="fr-FR" sz="2400" b="1" dirty="0" smtClean="0">
                <a:solidFill>
                  <a:schemeClr val="tx2"/>
                </a:solidFill>
              </a:rPr>
              <a:t> ranges 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		 D) </a:t>
            </a:r>
            <a:r>
              <a:rPr lang="fr-FR" sz="2400" b="1" dirty="0" err="1" smtClean="0">
                <a:solidFill>
                  <a:schemeClr val="tx2"/>
                </a:solidFill>
              </a:rPr>
              <a:t>Economic</a:t>
            </a:r>
            <a:r>
              <a:rPr lang="fr-FR" sz="2400" b="1" dirty="0" smtClean="0">
                <a:solidFill>
                  <a:schemeClr val="tx2"/>
                </a:solidFill>
              </a:rPr>
              <a:t> issues 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		 E) </a:t>
            </a:r>
            <a:r>
              <a:rPr lang="fr-FR" sz="2400" b="1" dirty="0" err="1" smtClean="0">
                <a:solidFill>
                  <a:schemeClr val="tx2"/>
                </a:solidFill>
              </a:rPr>
              <a:t>Different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winter</a:t>
            </a:r>
            <a:r>
              <a:rPr lang="fr-FR" sz="2400" b="1" dirty="0" smtClean="0">
                <a:solidFill>
                  <a:schemeClr val="tx2"/>
                </a:solidFill>
              </a:rPr>
              <a:t> sports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V- Winter </a:t>
            </a:r>
            <a:r>
              <a:rPr lang="fr-FR" sz="2400" b="1" dirty="0" err="1" smtClean="0">
                <a:solidFill>
                  <a:schemeClr val="tx2"/>
                </a:solidFill>
              </a:rPr>
              <a:t>Olympics</a:t>
            </a:r>
            <a:r>
              <a:rPr lang="fr-FR" sz="2400" b="1" dirty="0" smtClean="0">
                <a:solidFill>
                  <a:schemeClr val="tx2"/>
                </a:solidFill>
              </a:rPr>
              <a:t> 2014 in Sotchi : </a:t>
            </a:r>
            <a:r>
              <a:rPr lang="fr-FR" sz="2400" b="1" dirty="0" err="1" smtClean="0">
                <a:solidFill>
                  <a:schemeClr val="tx2"/>
                </a:solidFill>
              </a:rPr>
              <a:t>Some</a:t>
            </a:r>
            <a:r>
              <a:rPr lang="fr-FR" sz="2400" b="1" dirty="0" smtClean="0">
                <a:solidFill>
                  <a:schemeClr val="tx2"/>
                </a:solidFill>
              </a:rPr>
              <a:t> French champions 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VI- Future Comenius champions of the ISC </a:t>
            </a:r>
            <a:r>
              <a:rPr lang="fr-FR" sz="2400" b="1" dirty="0" err="1" smtClean="0">
                <a:solidFill>
                  <a:schemeClr val="tx2"/>
                </a:solidFill>
              </a:rPr>
              <a:t>School</a:t>
            </a:r>
            <a:r>
              <a:rPr lang="fr-FR" sz="2400" b="1" dirty="0" smtClean="0">
                <a:solidFill>
                  <a:schemeClr val="tx2"/>
                </a:solidFill>
              </a:rPr>
              <a:t>!!!</a:t>
            </a:r>
          </a:p>
          <a:p>
            <a:pPr lvl="1">
              <a:buNone/>
            </a:pP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pPr lvl="1">
              <a:buFont typeface="Wingdings" pitchFamily="2" charset="2"/>
              <a:buChar char="§"/>
            </a:pP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5"/>
          <p:cNvSpPr txBox="1">
            <a:spLocks noChangeArrowheads="1"/>
          </p:cNvSpPr>
          <p:nvPr/>
        </p:nvSpPr>
        <p:spPr bwMode="auto">
          <a:xfrm>
            <a:off x="684213" y="3141663"/>
            <a:ext cx="2087562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Isola 2 000 m</a:t>
            </a:r>
          </a:p>
          <a:p>
            <a:pPr algn="ctr"/>
            <a:r>
              <a:rPr lang="fr-FR" sz="1800">
                <a:latin typeface="Calibri" pitchFamily="34" charset="0"/>
              </a:rPr>
              <a:t>Alpes Maritimes</a:t>
            </a:r>
          </a:p>
        </p:txBody>
      </p:sp>
      <p:sp>
        <p:nvSpPr>
          <p:cNvPr id="17410" name="ZoneTexte 6"/>
          <p:cNvSpPr txBox="1">
            <a:spLocks noChangeArrowheads="1"/>
          </p:cNvSpPr>
          <p:nvPr/>
        </p:nvSpPr>
        <p:spPr bwMode="auto">
          <a:xfrm>
            <a:off x="755650" y="5229225"/>
            <a:ext cx="2232025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Praloup 1 600 m</a:t>
            </a:r>
          </a:p>
          <a:p>
            <a:pPr algn="ctr"/>
            <a:r>
              <a:rPr lang="fr-FR" sz="1800">
                <a:latin typeface="Calibri" pitchFamily="34" charset="0"/>
              </a:rPr>
              <a:t>Alpes de Haute Provence</a:t>
            </a:r>
          </a:p>
        </p:txBody>
      </p:sp>
      <p:sp>
        <p:nvSpPr>
          <p:cNvPr id="17411" name="ZoneTexte 9"/>
          <p:cNvSpPr txBox="1">
            <a:spLocks noChangeArrowheads="1"/>
          </p:cNvSpPr>
          <p:nvPr/>
        </p:nvSpPr>
        <p:spPr bwMode="auto">
          <a:xfrm>
            <a:off x="3203575" y="3141663"/>
            <a:ext cx="237648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Montgenèvre 1 860 m</a:t>
            </a:r>
          </a:p>
          <a:p>
            <a:pPr algn="ctr"/>
            <a:r>
              <a:rPr lang="fr-FR" sz="1800">
                <a:latin typeface="Calibri" pitchFamily="34" charset="0"/>
              </a:rPr>
              <a:t>Hautes Alpes</a:t>
            </a:r>
          </a:p>
        </p:txBody>
      </p:sp>
      <p:sp>
        <p:nvSpPr>
          <p:cNvPr id="17412" name="ZoneTexte 10"/>
          <p:cNvSpPr txBox="1">
            <a:spLocks noChangeArrowheads="1"/>
          </p:cNvSpPr>
          <p:nvPr/>
        </p:nvSpPr>
        <p:spPr bwMode="auto">
          <a:xfrm>
            <a:off x="3708400" y="5300663"/>
            <a:ext cx="2087563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Les Orres 1 550 m</a:t>
            </a:r>
          </a:p>
          <a:p>
            <a:pPr algn="ctr"/>
            <a:r>
              <a:rPr lang="fr-FR" sz="1800">
                <a:latin typeface="Calibri" pitchFamily="34" charset="0"/>
              </a:rPr>
              <a:t>Hautes Alpes</a:t>
            </a:r>
          </a:p>
        </p:txBody>
      </p:sp>
      <p:sp>
        <p:nvSpPr>
          <p:cNvPr id="17413" name="ZoneTexte 15"/>
          <p:cNvSpPr txBox="1">
            <a:spLocks noChangeArrowheads="1"/>
          </p:cNvSpPr>
          <p:nvPr/>
        </p:nvSpPr>
        <p:spPr bwMode="auto">
          <a:xfrm>
            <a:off x="5795963" y="3141663"/>
            <a:ext cx="3060700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latin typeface="Calibri" pitchFamily="34" charset="0"/>
              </a:rPr>
              <a:t>Serre-Chevalier Vallée  1200 m</a:t>
            </a:r>
          </a:p>
          <a:p>
            <a:pPr algn="ctr"/>
            <a:r>
              <a:rPr lang="fr-FR" sz="1800">
                <a:latin typeface="Calibri" pitchFamily="34" charset="0"/>
              </a:rPr>
              <a:t>Hautes Alpes</a:t>
            </a:r>
          </a:p>
        </p:txBody>
      </p:sp>
      <p:sp>
        <p:nvSpPr>
          <p:cNvPr id="17414" name="ZoneTexte 17"/>
          <p:cNvSpPr txBox="1">
            <a:spLocks noChangeArrowheads="1"/>
          </p:cNvSpPr>
          <p:nvPr/>
        </p:nvSpPr>
        <p:spPr bwMode="auto">
          <a:xfrm>
            <a:off x="6300788" y="5300663"/>
            <a:ext cx="2232025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latin typeface="Calibri" pitchFamily="34" charset="0"/>
              </a:rPr>
              <a:t>Les Orcières 1 850 m</a:t>
            </a:r>
          </a:p>
          <a:p>
            <a:pPr algn="ctr"/>
            <a:r>
              <a:rPr lang="fr-FR" sz="1800">
                <a:latin typeface="Calibri" pitchFamily="34" charset="0"/>
              </a:rPr>
              <a:t>Hautes Alpes</a:t>
            </a:r>
          </a:p>
        </p:txBody>
      </p:sp>
      <p:pic>
        <p:nvPicPr>
          <p:cNvPr id="17415" name="Picture 2" descr="http://static.france-montagnes.com/sites/default/files/imagecache/logo_station/station/isola_2000/logo/060010.gif">
            <a:hlinkClick r:id="rId2" tooltip="Isola 2000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913" y="1989138"/>
            <a:ext cx="80168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http://static.france-montagnes.com/sites/default/files/imagecache/logo_station/station/praloup/logo/logo-bleu-PL-copie-sans-fond.jpg">
            <a:hlinkClick r:id="rId4" tooltip="Pralou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8888" y="4221163"/>
            <a:ext cx="12652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 descr="http://static.france-montagnes.com/sites/default/files/imagecache/logo_station/station/montgenevre/logo/050018.gif">
            <a:hlinkClick r:id="rId6" tooltip="Montgenèvre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24300" y="2205038"/>
            <a:ext cx="122396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 descr="http://static.france-montagnes.com/sites/default/files/imagecache/logo_station/station/serre_chevalier_vallee/logo/logo-3lignes.jpg">
            <a:hlinkClick r:id="rId8" tooltip="Serre-Chevalier Vallée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75463" y="1989138"/>
            <a:ext cx="9794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0" descr="http://static.france-montagnes.com/sites/default/files/imagecache/logo_station/station/les_orres/logo/050016.gif">
            <a:hlinkClick r:id="rId10" tooltip="Les Orres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779838" y="4508500"/>
            <a:ext cx="12239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http://static.france-montagnes.com/sites/default/files/imagecache/logo_station/station/orcieres_1850/logo/Orcieres1850-V-P-Merlette-3.jpg">
            <a:hlinkClick r:id="rId12" tooltip="Orcières 1850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516688" y="4149725"/>
            <a:ext cx="122396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23850" y="333375"/>
            <a:ext cx="8280400" cy="460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b) The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south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Alps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ski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resorts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22" name="ZoneTexte 16"/>
          <p:cNvSpPr txBox="1">
            <a:spLocks noChangeArrowheads="1"/>
          </p:cNvSpPr>
          <p:nvPr/>
        </p:nvSpPr>
        <p:spPr bwMode="auto">
          <a:xfrm>
            <a:off x="214282" y="1385816"/>
            <a:ext cx="8429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65 ski </a:t>
            </a:r>
            <a:r>
              <a:rPr lang="fr-FR" b="1" dirty="0" err="1" smtClean="0">
                <a:solidFill>
                  <a:schemeClr val="tx2"/>
                </a:solidFill>
              </a:rPr>
              <a:t>resorts</a:t>
            </a:r>
            <a:r>
              <a:rPr lang="fr-FR" b="1" dirty="0" smtClean="0">
                <a:solidFill>
                  <a:schemeClr val="tx2"/>
                </a:solidFill>
              </a:rPr>
              <a:t> in </a:t>
            </a:r>
            <a:r>
              <a:rPr lang="fr-FR" b="1" dirty="0" err="1" smtClean="0">
                <a:solidFill>
                  <a:schemeClr val="tx2"/>
                </a:solidFill>
              </a:rPr>
              <a:t>this</a:t>
            </a:r>
            <a:r>
              <a:rPr lang="fr-FR" b="1" dirty="0" smtClean="0">
                <a:solidFill>
                  <a:schemeClr val="tx2"/>
                </a:solidFill>
              </a:rPr>
              <a:t> massif </a:t>
            </a:r>
            <a:endParaRPr lang="fr-F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>
              <a:buNone/>
            </a:pPr>
            <a:endParaRPr lang="fr-FR" sz="4000" b="1" dirty="0" smtClean="0">
              <a:solidFill>
                <a:schemeClr val="accent1"/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tx2"/>
                </a:solidFill>
              </a:rPr>
              <a:t>The Massif central </a:t>
            </a:r>
            <a:endParaRPr lang="fr-FR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1"/>
          <p:cNvSpPr txBox="1">
            <a:spLocks noChangeArrowheads="1"/>
          </p:cNvSpPr>
          <p:nvPr/>
        </p:nvSpPr>
        <p:spPr bwMode="auto">
          <a:xfrm>
            <a:off x="250825" y="1341438"/>
            <a:ext cx="34575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	</a:t>
            </a:r>
            <a:r>
              <a:rPr lang="fr-FR" b="1" dirty="0"/>
              <a:t>Massif Central </a:t>
            </a:r>
          </a:p>
          <a:p>
            <a:r>
              <a:rPr lang="fr-FR" dirty="0"/>
              <a:t>	  37 </a:t>
            </a:r>
            <a:r>
              <a:rPr lang="fr-FR" dirty="0" smtClean="0"/>
              <a:t>ski </a:t>
            </a:r>
            <a:r>
              <a:rPr lang="fr-FR" dirty="0" err="1" smtClean="0"/>
              <a:t>resorts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434" name="ZoneTexte 5"/>
          <p:cNvSpPr txBox="1">
            <a:spLocks noChangeArrowheads="1"/>
          </p:cNvSpPr>
          <p:nvPr/>
        </p:nvSpPr>
        <p:spPr bwMode="auto">
          <a:xfrm>
            <a:off x="900113" y="5373688"/>
            <a:ext cx="2087562" cy="922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Besse Super Besse 1 350 m</a:t>
            </a:r>
          </a:p>
          <a:p>
            <a:pPr algn="ctr"/>
            <a:r>
              <a:rPr lang="fr-FR" sz="1800">
                <a:latin typeface="Calibri" pitchFamily="34" charset="0"/>
              </a:rPr>
              <a:t>Puy de Dôme</a:t>
            </a:r>
          </a:p>
        </p:txBody>
      </p:sp>
      <p:sp>
        <p:nvSpPr>
          <p:cNvPr id="18435" name="ZoneTexte 9"/>
          <p:cNvSpPr txBox="1">
            <a:spLocks noChangeArrowheads="1"/>
          </p:cNvSpPr>
          <p:nvPr/>
        </p:nvSpPr>
        <p:spPr bwMode="auto">
          <a:xfrm>
            <a:off x="684213" y="3213100"/>
            <a:ext cx="23749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Lioran 1 160 m</a:t>
            </a:r>
          </a:p>
          <a:p>
            <a:pPr algn="ctr"/>
            <a:r>
              <a:rPr lang="fr-FR" sz="1800">
                <a:latin typeface="Calibri" pitchFamily="34" charset="0"/>
              </a:rPr>
              <a:t>Cantal</a:t>
            </a:r>
          </a:p>
        </p:txBody>
      </p:sp>
      <p:pic>
        <p:nvPicPr>
          <p:cNvPr id="18436" name="Picture 2" descr="http://static.france-montagnes.com/sites/default/files/imagecache/logo_station/station/besse_super_besse/logo/630000.gif">
            <a:hlinkClick r:id="rId2" tooltip="Besse Super Bess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8888" y="4221163"/>
            <a:ext cx="11207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static.france-montagnes.com/sites/default/files/imagecache/logo_station/station/le_lioran/logo/Logo-Lioran-newsletter.JPG">
            <a:hlinkClick r:id="rId4" tooltip="Le Lioran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088" y="2205038"/>
            <a:ext cx="17287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57158" y="285728"/>
            <a:ext cx="8280400" cy="460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d)The Massif central ski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resorts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9" name="Picture 4" descr="http://static.france-montagnes.com/sites/default/files/imagecache/logo_station/station/metabief/logo/metabief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5600" y="2420938"/>
            <a:ext cx="2400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ZoneTexte 10"/>
          <p:cNvSpPr txBox="1">
            <a:spLocks noChangeArrowheads="1"/>
          </p:cNvSpPr>
          <p:nvPr/>
        </p:nvSpPr>
        <p:spPr bwMode="auto">
          <a:xfrm>
            <a:off x="5435600" y="3213100"/>
            <a:ext cx="2376488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Métabief 1 000 m</a:t>
            </a:r>
          </a:p>
          <a:p>
            <a:pPr algn="ctr"/>
            <a:r>
              <a:rPr lang="fr-FR" sz="1800">
                <a:latin typeface="Calibri" pitchFamily="34" charset="0"/>
              </a:rPr>
              <a:t>Doubs</a:t>
            </a:r>
          </a:p>
        </p:txBody>
      </p:sp>
      <p:pic>
        <p:nvPicPr>
          <p:cNvPr id="18441" name="Picture 6" descr="http://static.france-montagnes.com/sites/default/files/imagecache/logo_station/station/les_rousses/logo/390007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7763" y="4581525"/>
            <a:ext cx="11525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ZoneTexte 12"/>
          <p:cNvSpPr txBox="1">
            <a:spLocks noChangeArrowheads="1"/>
          </p:cNvSpPr>
          <p:nvPr/>
        </p:nvSpPr>
        <p:spPr bwMode="auto">
          <a:xfrm>
            <a:off x="5580063" y="5373688"/>
            <a:ext cx="2376487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Les Rousses 1 120 m</a:t>
            </a:r>
          </a:p>
          <a:p>
            <a:pPr algn="ctr"/>
            <a:r>
              <a:rPr lang="fr-FR" sz="1800">
                <a:latin typeface="Calibri" pitchFamily="34" charset="0"/>
              </a:rPr>
              <a:t>Jura</a:t>
            </a:r>
          </a:p>
        </p:txBody>
      </p:sp>
      <p:sp>
        <p:nvSpPr>
          <p:cNvPr id="18443" name="ZoneTexte 14"/>
          <p:cNvSpPr txBox="1">
            <a:spLocks noChangeArrowheads="1"/>
          </p:cNvSpPr>
          <p:nvPr/>
        </p:nvSpPr>
        <p:spPr bwMode="auto">
          <a:xfrm>
            <a:off x="5651500" y="1412875"/>
            <a:ext cx="2376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/>
              <a:t>Jura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42 </a:t>
            </a:r>
            <a:r>
              <a:rPr lang="fr-FR" dirty="0" smtClean="0"/>
              <a:t>ski </a:t>
            </a:r>
            <a:r>
              <a:rPr lang="fr-FR" dirty="0" err="1" smtClean="0"/>
              <a:t>resorts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5076825" y="1341438"/>
            <a:ext cx="3382963" cy="53276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8" name="Rectangle à coins arrondis 17"/>
          <p:cNvSpPr/>
          <p:nvPr/>
        </p:nvSpPr>
        <p:spPr>
          <a:xfrm>
            <a:off x="395288" y="1268413"/>
            <a:ext cx="3529012" cy="53292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/>
            <a:r>
              <a:rPr lang="fr-FR" sz="4000" b="1" dirty="0" smtClean="0">
                <a:solidFill>
                  <a:schemeClr val="tx2"/>
                </a:solidFill>
              </a:rPr>
              <a:t>The </a:t>
            </a:r>
            <a:r>
              <a:rPr lang="fr-FR" sz="4000" b="1" dirty="0" err="1" smtClean="0">
                <a:solidFill>
                  <a:schemeClr val="tx2"/>
                </a:solidFill>
              </a:rPr>
              <a:t>Pyrenees</a:t>
            </a:r>
            <a:r>
              <a:rPr lang="fr-FR" sz="4000" b="1" dirty="0" smtClean="0">
                <a:solidFill>
                  <a:schemeClr val="tx2"/>
                </a:solidFill>
              </a:rPr>
              <a:t> and the Vosges </a:t>
            </a:r>
            <a:endParaRPr lang="fr-FR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1"/>
          <p:cNvSpPr txBox="1">
            <a:spLocks noChangeArrowheads="1"/>
          </p:cNvSpPr>
          <p:nvPr/>
        </p:nvSpPr>
        <p:spPr bwMode="auto">
          <a:xfrm>
            <a:off x="539552" y="1412875"/>
            <a:ext cx="295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« Les Pyrénées » </a:t>
            </a:r>
          </a:p>
          <a:p>
            <a:pPr algn="ctr"/>
            <a:r>
              <a:rPr lang="fr-FR" dirty="0" smtClean="0"/>
              <a:t>45 ski </a:t>
            </a:r>
            <a:r>
              <a:rPr lang="fr-FR" dirty="0" err="1" smtClean="0"/>
              <a:t>resorts</a:t>
            </a:r>
            <a:endParaRPr lang="fr-FR" dirty="0"/>
          </a:p>
        </p:txBody>
      </p:sp>
      <p:sp>
        <p:nvSpPr>
          <p:cNvPr id="19458" name="ZoneTexte 4"/>
          <p:cNvSpPr txBox="1">
            <a:spLocks noChangeArrowheads="1"/>
          </p:cNvSpPr>
          <p:nvPr/>
        </p:nvSpPr>
        <p:spPr bwMode="auto">
          <a:xfrm>
            <a:off x="684213" y="3213100"/>
            <a:ext cx="23749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dirty="0">
                <a:latin typeface="Calibri" pitchFamily="34" charset="0"/>
              </a:rPr>
              <a:t>Font-</a:t>
            </a:r>
            <a:r>
              <a:rPr lang="fr-FR" sz="1800" dirty="0" err="1">
                <a:latin typeface="Calibri" pitchFamily="34" charset="0"/>
              </a:rPr>
              <a:t>Romeu</a:t>
            </a:r>
            <a:r>
              <a:rPr lang="fr-FR" sz="1800" dirty="0">
                <a:latin typeface="Calibri" pitchFamily="34" charset="0"/>
              </a:rPr>
              <a:t> 1 712 m</a:t>
            </a:r>
          </a:p>
          <a:p>
            <a:pPr algn="ctr"/>
            <a:r>
              <a:rPr lang="fr-FR" sz="1800" dirty="0" err="1" smtClean="0">
                <a:latin typeface="Calibri" pitchFamily="34" charset="0"/>
              </a:rPr>
              <a:t>Eastern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Pyrenees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19459" name="ZoneTexte 6"/>
          <p:cNvSpPr txBox="1">
            <a:spLocks noChangeArrowheads="1"/>
          </p:cNvSpPr>
          <p:nvPr/>
        </p:nvSpPr>
        <p:spPr bwMode="auto">
          <a:xfrm>
            <a:off x="684213" y="5157788"/>
            <a:ext cx="2700337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dirty="0">
                <a:latin typeface="Calibri" pitchFamily="34" charset="0"/>
              </a:rPr>
              <a:t>Saint-</a:t>
            </a:r>
            <a:r>
              <a:rPr lang="fr-FR" sz="1800" dirty="0" err="1">
                <a:latin typeface="Calibri" pitchFamily="34" charset="0"/>
              </a:rPr>
              <a:t>Lary</a:t>
            </a:r>
            <a:r>
              <a:rPr lang="fr-FR" sz="1800" dirty="0">
                <a:latin typeface="Calibri" pitchFamily="34" charset="0"/>
              </a:rPr>
              <a:t> </a:t>
            </a:r>
            <a:r>
              <a:rPr lang="fr-FR" sz="1800" dirty="0" err="1">
                <a:latin typeface="Calibri" pitchFamily="34" charset="0"/>
              </a:rPr>
              <a:t>Soulan</a:t>
            </a:r>
            <a:r>
              <a:rPr lang="fr-FR" sz="1800" dirty="0">
                <a:latin typeface="Calibri" pitchFamily="34" charset="0"/>
              </a:rPr>
              <a:t> 1 700 m</a:t>
            </a:r>
          </a:p>
          <a:p>
            <a:pPr algn="ctr"/>
            <a:r>
              <a:rPr lang="fr-FR" sz="1800" dirty="0" smtClean="0">
                <a:latin typeface="Calibri" pitchFamily="34" charset="0"/>
              </a:rPr>
              <a:t>High </a:t>
            </a:r>
            <a:r>
              <a:rPr lang="fr-FR" sz="1800" dirty="0" err="1" smtClean="0">
                <a:latin typeface="Calibri" pitchFamily="34" charset="0"/>
              </a:rPr>
              <a:t>Pyrenees</a:t>
            </a:r>
            <a:endParaRPr lang="fr-FR" sz="1800" dirty="0">
              <a:latin typeface="Calibri" pitchFamily="34" charset="0"/>
            </a:endParaRPr>
          </a:p>
        </p:txBody>
      </p:sp>
      <p:pic>
        <p:nvPicPr>
          <p:cNvPr id="19460" name="Picture 2" descr="http://static.france-montagnes.com/sites/default/files/imagecache/logo_station/station/font_romeu/logo/a-logo-font-romeu-officie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2420938"/>
            <a:ext cx="14398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static.france-montagnes.com/sites/default/files/imagecache/logo_station/station/saint_lary_soulan/logo/Logo-SL-we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6375" y="39338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ZoneTexte 7"/>
          <p:cNvSpPr txBox="1">
            <a:spLocks noChangeArrowheads="1"/>
          </p:cNvSpPr>
          <p:nvPr/>
        </p:nvSpPr>
        <p:spPr bwMode="auto">
          <a:xfrm>
            <a:off x="5651500" y="5084763"/>
            <a:ext cx="237648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Gérardmer 750 m</a:t>
            </a:r>
          </a:p>
          <a:p>
            <a:pPr algn="ctr"/>
            <a:r>
              <a:rPr lang="fr-FR" sz="1800">
                <a:latin typeface="Calibri" pitchFamily="34" charset="0"/>
              </a:rPr>
              <a:t>Vosges</a:t>
            </a:r>
          </a:p>
        </p:txBody>
      </p:sp>
      <p:pic>
        <p:nvPicPr>
          <p:cNvPr id="19463" name="Picture 2" descr="http://static.france-montagnes.com/sites/default/files/imagecache/logo_station/station/gerardmer/logo/880003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88075" y="3933825"/>
            <a:ext cx="13096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ZoneTexte 9"/>
          <p:cNvSpPr txBox="1">
            <a:spLocks noChangeArrowheads="1"/>
          </p:cNvSpPr>
          <p:nvPr/>
        </p:nvSpPr>
        <p:spPr bwMode="auto">
          <a:xfrm>
            <a:off x="5435600" y="3213100"/>
            <a:ext cx="2700338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latin typeface="Calibri" pitchFamily="34" charset="0"/>
              </a:rPr>
              <a:t>Le Lac Blanc 900 m</a:t>
            </a:r>
          </a:p>
          <a:p>
            <a:pPr algn="ctr"/>
            <a:r>
              <a:rPr lang="fr-FR" sz="1800">
                <a:latin typeface="Calibri" pitchFamily="34" charset="0"/>
              </a:rPr>
              <a:t>Haut Rhin</a:t>
            </a:r>
          </a:p>
        </p:txBody>
      </p:sp>
      <p:pic>
        <p:nvPicPr>
          <p:cNvPr id="19465" name="Picture 4" descr="http://static.france-montagnes.com/sites/default/files/imagecache/logo_station/station/le_lac_blanc/logo/LacBlan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88075" y="2038350"/>
            <a:ext cx="1028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323850" y="1196975"/>
            <a:ext cx="3384550" cy="53276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3" name="Rectangle à coins arrondis 12"/>
          <p:cNvSpPr/>
          <p:nvPr/>
        </p:nvSpPr>
        <p:spPr>
          <a:xfrm>
            <a:off x="5219700" y="1196975"/>
            <a:ext cx="3384550" cy="53276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4" name="ZoneTexte 13"/>
          <p:cNvSpPr txBox="1"/>
          <p:nvPr/>
        </p:nvSpPr>
        <p:spPr>
          <a:xfrm>
            <a:off x="285720" y="357166"/>
            <a:ext cx="8280400" cy="460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The ski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resorts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Pyrenees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and of the Vosges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9" name="ZoneTexte 14"/>
          <p:cNvSpPr txBox="1">
            <a:spLocks noChangeArrowheads="1"/>
          </p:cNvSpPr>
          <p:nvPr/>
        </p:nvSpPr>
        <p:spPr bwMode="auto">
          <a:xfrm>
            <a:off x="5795963" y="1341438"/>
            <a:ext cx="21605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/>
              <a:t>« Les Vosges »</a:t>
            </a:r>
            <a:endParaRPr lang="fr-FR" b="1" dirty="0"/>
          </a:p>
          <a:p>
            <a:pPr algn="ctr"/>
            <a:r>
              <a:rPr lang="fr-FR" dirty="0" smtClean="0"/>
              <a:t>24 ski </a:t>
            </a:r>
            <a:r>
              <a:rPr lang="fr-FR" dirty="0" err="1" smtClean="0"/>
              <a:t>resorts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1"/>
          <p:cNvSpPr txBox="1">
            <a:spLocks noChangeArrowheads="1"/>
          </p:cNvSpPr>
          <p:nvPr/>
        </p:nvSpPr>
        <p:spPr bwMode="auto">
          <a:xfrm>
            <a:off x="1" y="1484313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  The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winter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sports are the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engine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of the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economy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  <a:endParaRPr lang="fr-FR" b="1" dirty="0">
              <a:solidFill>
                <a:schemeClr val="tx2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b="1" dirty="0"/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  More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than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120.000 jobs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depend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upon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the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opening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days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 of the ski   areas :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Lodgeway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catering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accomodation</a:t>
            </a:r>
            <a:r>
              <a:rPr lang="fr-FR" b="1" dirty="0" smtClean="0">
                <a:solidFill>
                  <a:schemeClr val="tx2"/>
                </a:solidFill>
                <a:sym typeface="Wingdings" pitchFamily="2" charset="2"/>
              </a:rPr>
              <a:t>, ski </a:t>
            </a:r>
            <a:r>
              <a:rPr lang="fr-FR" b="1" dirty="0" err="1" smtClean="0">
                <a:solidFill>
                  <a:schemeClr val="tx2"/>
                </a:solidFill>
                <a:sym typeface="Wingdings" pitchFamily="2" charset="2"/>
              </a:rPr>
              <a:t>schools</a:t>
            </a:r>
            <a:r>
              <a:rPr lang="fr-FR" dirty="0" smtClean="0">
                <a:solidFill>
                  <a:srgbClr val="0070C0"/>
                </a:solidFill>
                <a:sym typeface="Wingdings" pitchFamily="2" charset="2"/>
              </a:rPr>
              <a:t>…</a:t>
            </a:r>
          </a:p>
          <a:p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428596" y="2143116"/>
          <a:ext cx="777686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8" name="Picture 2" descr="https://encrypted-tbn0.gstatic.com/images?q=tbn:ANd9GcQtzi7Z8wUX8fLMevL-xUYRaqm03h_MLWpzJ590oDobvslMDbJMNw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7763" y="5516563"/>
            <a:ext cx="17859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Village-et-telecabine-du-cret-de-la-Brive-vus-des-pistes-du-Crey-du-Quart-a-Valloire_fiche_webzin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4213" y="5516563"/>
            <a:ext cx="2159000" cy="1152525"/>
          </a:xfrm>
          <a:prstGeom prst="rect">
            <a:avLst/>
          </a:prstGeom>
          <a:noFill/>
        </p:spPr>
      </p:pic>
      <p:pic>
        <p:nvPicPr>
          <p:cNvPr id="21512" name="Picture 8" descr="Chamonix-Mont-Blanc-de-nuit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708400" y="5516563"/>
            <a:ext cx="1714500" cy="1141412"/>
          </a:xfrm>
          <a:prstGeom prst="rect">
            <a:avLst/>
          </a:prstGeom>
          <a:noFill/>
        </p:spPr>
      </p:pic>
      <p:sp>
        <p:nvSpPr>
          <p:cNvPr id="8" name="ZoneTexte 2"/>
          <p:cNvSpPr txBox="1"/>
          <p:nvPr/>
        </p:nvSpPr>
        <p:spPr>
          <a:xfrm>
            <a:off x="357158" y="357166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b="1" dirty="0" smtClean="0"/>
              <a:t>IV-  The </a:t>
            </a:r>
            <a:r>
              <a:rPr lang="fr-FR" sz="2400" b="1" dirty="0" err="1" smtClean="0"/>
              <a:t>engine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economy</a:t>
            </a:r>
            <a:endParaRPr lang="fr-FR" sz="2400" b="1" dirty="0"/>
          </a:p>
        </p:txBody>
      </p:sp>
      <p:sp>
        <p:nvSpPr>
          <p:cNvPr id="9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b="1" dirty="0" smtClean="0"/>
              <a:t> D) </a:t>
            </a:r>
            <a:r>
              <a:rPr lang="fr-FR" sz="2400" b="1" dirty="0" err="1" smtClean="0"/>
              <a:t>Economic</a:t>
            </a:r>
            <a:r>
              <a:rPr lang="fr-FR" sz="2400" b="1" dirty="0" smtClean="0"/>
              <a:t> issues of </a:t>
            </a:r>
            <a:r>
              <a:rPr lang="fr-FR" sz="2400" b="1" dirty="0" err="1" smtClean="0"/>
              <a:t>winter</a:t>
            </a:r>
            <a:r>
              <a:rPr lang="fr-FR" sz="2400" b="1" dirty="0" smtClean="0"/>
              <a:t> sports in France</a:t>
            </a:r>
            <a:endParaRPr lang="fr-FR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oneTexte 1"/>
          <p:cNvSpPr txBox="1">
            <a:spLocks noChangeArrowheads="1"/>
          </p:cNvSpPr>
          <p:nvPr/>
        </p:nvSpPr>
        <p:spPr bwMode="auto">
          <a:xfrm>
            <a:off x="468313" y="1196975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err="1" smtClean="0">
                <a:solidFill>
                  <a:schemeClr val="tx2"/>
                </a:solidFill>
              </a:rPr>
              <a:t>Skiing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is</a:t>
            </a:r>
            <a:r>
              <a:rPr lang="fr-FR" b="1" dirty="0" smtClean="0">
                <a:solidFill>
                  <a:schemeClr val="tx2"/>
                </a:solidFill>
              </a:rPr>
              <a:t> the first </a:t>
            </a:r>
            <a:r>
              <a:rPr lang="fr-FR" b="1" dirty="0" err="1" smtClean="0">
                <a:solidFill>
                  <a:schemeClr val="tx2"/>
                </a:solidFill>
              </a:rPr>
              <a:t>activity</a:t>
            </a:r>
            <a:r>
              <a:rPr lang="fr-FR" b="1" dirty="0" smtClean="0">
                <a:solidFill>
                  <a:schemeClr val="tx2"/>
                </a:solidFill>
              </a:rPr>
              <a:t> of the </a:t>
            </a:r>
            <a:r>
              <a:rPr lang="fr-FR" b="1" dirty="0" err="1" smtClean="0">
                <a:solidFill>
                  <a:schemeClr val="tx2"/>
                </a:solidFill>
              </a:rPr>
              <a:t>holiday</a:t>
            </a:r>
            <a:r>
              <a:rPr lang="fr-FR" b="1" dirty="0" smtClean="0">
                <a:solidFill>
                  <a:schemeClr val="tx2"/>
                </a:solidFill>
              </a:rPr>
              <a:t>-</a:t>
            </a:r>
            <a:r>
              <a:rPr lang="fr-FR" b="1" dirty="0" err="1" smtClean="0">
                <a:solidFill>
                  <a:schemeClr val="tx2"/>
                </a:solidFill>
              </a:rPr>
              <a:t>makers</a:t>
            </a:r>
            <a:r>
              <a:rPr lang="fr-FR" b="1" dirty="0" smtClean="0">
                <a:solidFill>
                  <a:schemeClr val="tx2"/>
                </a:solidFill>
              </a:rPr>
              <a:t> in ski </a:t>
            </a:r>
            <a:r>
              <a:rPr lang="fr-FR" b="1" dirty="0" err="1" smtClean="0">
                <a:solidFill>
                  <a:schemeClr val="tx2"/>
                </a:solidFill>
              </a:rPr>
              <a:t>resorts</a:t>
            </a:r>
            <a:r>
              <a:rPr lang="fr-FR" b="1" dirty="0" smtClean="0">
                <a:solidFill>
                  <a:schemeClr val="tx2"/>
                </a:solidFill>
              </a:rPr>
              <a:t> but </a:t>
            </a:r>
            <a:r>
              <a:rPr lang="fr-FR" b="1" dirty="0" err="1" smtClean="0">
                <a:solidFill>
                  <a:schemeClr val="tx2"/>
                </a:solidFill>
              </a:rPr>
              <a:t>other</a:t>
            </a:r>
            <a:r>
              <a:rPr lang="fr-FR" b="1" dirty="0" smtClean="0">
                <a:solidFill>
                  <a:schemeClr val="tx2"/>
                </a:solidFill>
              </a:rPr>
              <a:t> Winter sports are </a:t>
            </a:r>
            <a:r>
              <a:rPr lang="fr-FR" b="1" dirty="0" err="1" smtClean="0">
                <a:solidFill>
                  <a:schemeClr val="tx2"/>
                </a:solidFill>
              </a:rPr>
              <a:t>also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practiced</a:t>
            </a:r>
            <a:r>
              <a:rPr lang="fr-FR" b="1" dirty="0" smtClean="0"/>
              <a:t>.</a:t>
            </a:r>
            <a:endParaRPr lang="fr-FR" b="1" dirty="0"/>
          </a:p>
        </p:txBody>
      </p:sp>
      <p:pic>
        <p:nvPicPr>
          <p:cNvPr id="22534" name="Picture 6" descr="aa4bb0be-1ae5-11df-8f7c-278acc9be16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2205038"/>
            <a:ext cx="1943100" cy="1068387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55875" y="24923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err="1" smtClean="0">
                <a:solidFill>
                  <a:schemeClr val="tx2"/>
                </a:solidFill>
              </a:rPr>
              <a:t>Snacke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 err="1">
                <a:solidFill>
                  <a:schemeClr val="tx2"/>
                </a:solidFill>
              </a:rPr>
              <a:t>gliss</a:t>
            </a:r>
            <a:endParaRPr lang="fr-FR" sz="1800" b="1" dirty="0">
              <a:solidFill>
                <a:schemeClr val="tx2"/>
              </a:solidFill>
            </a:endParaRPr>
          </a:p>
        </p:txBody>
      </p:sp>
      <p:pic>
        <p:nvPicPr>
          <p:cNvPr id="22537" name="Picture 9" descr="snowkite-20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4941888"/>
            <a:ext cx="1268412" cy="1589087"/>
          </a:xfrm>
          <a:prstGeom prst="rect">
            <a:avLst/>
          </a:prstGeom>
          <a:noFill/>
        </p:spPr>
      </p:pic>
      <p:pic>
        <p:nvPicPr>
          <p:cNvPr id="22539" name="Picture 11" descr="18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3716338"/>
            <a:ext cx="1944687" cy="1063625"/>
          </a:xfrm>
          <a:prstGeom prst="rect">
            <a:avLst/>
          </a:prstGeom>
          <a:noFill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555875" y="4005263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err="1" smtClean="0">
                <a:solidFill>
                  <a:schemeClr val="tx2"/>
                </a:solidFill>
              </a:rPr>
              <a:t>Snowcoot</a:t>
            </a:r>
            <a:endParaRPr lang="fr-FR" sz="1800" b="1" dirty="0">
              <a:solidFill>
                <a:schemeClr val="tx2"/>
              </a:solidFill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555875" y="5661025"/>
            <a:ext cx="352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 smtClean="0">
                <a:solidFill>
                  <a:schemeClr val="tx2"/>
                </a:solidFill>
              </a:rPr>
              <a:t> </a:t>
            </a:r>
            <a:r>
              <a:rPr lang="fr-FR" sz="1800" b="1" dirty="0" err="1">
                <a:solidFill>
                  <a:schemeClr val="tx2"/>
                </a:solidFill>
              </a:rPr>
              <a:t>S</a:t>
            </a:r>
            <a:r>
              <a:rPr lang="fr-FR" sz="1800" b="1" dirty="0" err="1" smtClean="0">
                <a:solidFill>
                  <a:schemeClr val="tx2"/>
                </a:solidFill>
              </a:rPr>
              <a:t>nowkite</a:t>
            </a:r>
            <a:endParaRPr lang="fr-FR" sz="1800" b="1" dirty="0">
              <a:solidFill>
                <a:schemeClr val="tx2"/>
              </a:solidFill>
            </a:endParaRPr>
          </a:p>
        </p:txBody>
      </p:sp>
      <p:sp>
        <p:nvSpPr>
          <p:cNvPr id="22543" name="AutoShape 15"/>
          <p:cNvSpPr>
            <a:spLocks noChangeAspect="1" noChangeArrowheads="1"/>
          </p:cNvSpPr>
          <p:nvPr/>
        </p:nvSpPr>
        <p:spPr bwMode="auto">
          <a:xfrm>
            <a:off x="3257550" y="2557463"/>
            <a:ext cx="2628900" cy="1743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22545" name="AutoShape 17"/>
          <p:cNvSpPr>
            <a:spLocks noChangeAspect="1" noChangeArrowheads="1"/>
          </p:cNvSpPr>
          <p:nvPr/>
        </p:nvSpPr>
        <p:spPr bwMode="auto">
          <a:xfrm>
            <a:off x="3257550" y="2557463"/>
            <a:ext cx="2628900" cy="1743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22547" name="AutoShape 19"/>
          <p:cNvSpPr>
            <a:spLocks noChangeAspect="1" noChangeArrowheads="1"/>
          </p:cNvSpPr>
          <p:nvPr/>
        </p:nvSpPr>
        <p:spPr bwMode="auto">
          <a:xfrm>
            <a:off x="3257550" y="2557463"/>
            <a:ext cx="2628900" cy="1743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22549" name="AutoShape 21"/>
          <p:cNvSpPr>
            <a:spLocks noChangeAspect="1" noChangeArrowheads="1"/>
          </p:cNvSpPr>
          <p:nvPr/>
        </p:nvSpPr>
        <p:spPr bwMode="auto">
          <a:xfrm>
            <a:off x="3257550" y="2557463"/>
            <a:ext cx="2628900" cy="1743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22551" name="AutoShape 23"/>
          <p:cNvSpPr>
            <a:spLocks noChangeAspect="1" noChangeArrowheads="1"/>
          </p:cNvSpPr>
          <p:nvPr/>
        </p:nvSpPr>
        <p:spPr bwMode="auto">
          <a:xfrm>
            <a:off x="3257550" y="2557463"/>
            <a:ext cx="2628900" cy="1743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22553" name="AutoShape 25"/>
          <p:cNvSpPr>
            <a:spLocks noChangeAspect="1" noChangeArrowheads="1"/>
          </p:cNvSpPr>
          <p:nvPr/>
        </p:nvSpPr>
        <p:spPr bwMode="auto">
          <a:xfrm>
            <a:off x="3257550" y="2557463"/>
            <a:ext cx="2628900" cy="1743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22555" name="AutoShape 27"/>
          <p:cNvSpPr>
            <a:spLocks noChangeAspect="1" noChangeArrowheads="1"/>
          </p:cNvSpPr>
          <p:nvPr/>
        </p:nvSpPr>
        <p:spPr bwMode="auto">
          <a:xfrm>
            <a:off x="3257550" y="2557463"/>
            <a:ext cx="2628900" cy="1743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pic>
        <p:nvPicPr>
          <p:cNvPr id="22557" name="Picture 29" descr="Photo Cyril Cou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2132856"/>
            <a:ext cx="1944687" cy="1079500"/>
          </a:xfrm>
          <a:prstGeom prst="rect">
            <a:avLst/>
          </a:prstGeom>
          <a:noFill/>
        </p:spPr>
      </p:pic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6444208" y="2420938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err="1" smtClean="0">
                <a:solidFill>
                  <a:schemeClr val="tx2"/>
                </a:solidFill>
              </a:rPr>
              <a:t>Mountain</a:t>
            </a:r>
            <a:r>
              <a:rPr lang="fr-FR" sz="1800" b="1" dirty="0" smtClean="0">
                <a:solidFill>
                  <a:schemeClr val="tx2"/>
                </a:solidFill>
              </a:rPr>
              <a:t> bike on </a:t>
            </a:r>
            <a:r>
              <a:rPr lang="fr-FR" sz="1800" b="1" dirty="0" err="1" smtClean="0">
                <a:solidFill>
                  <a:schemeClr val="tx2"/>
                </a:solidFill>
              </a:rPr>
              <a:t>snow</a:t>
            </a:r>
            <a:endParaRPr lang="fr-FR" sz="1800" b="1" dirty="0">
              <a:solidFill>
                <a:schemeClr val="tx2"/>
              </a:solidFill>
            </a:endParaRPr>
          </a:p>
        </p:txBody>
      </p:sp>
      <p:pic>
        <p:nvPicPr>
          <p:cNvPr id="22566" name="Picture 38" descr="airboard-descent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6463" y="5300663"/>
            <a:ext cx="1943100" cy="1079500"/>
          </a:xfrm>
          <a:prstGeom prst="rect">
            <a:avLst/>
          </a:prstGeom>
          <a:noFill/>
        </p:spPr>
      </p:pic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6732588" y="5661025"/>
            <a:ext cx="2195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err="1" smtClean="0">
                <a:solidFill>
                  <a:schemeClr val="tx2"/>
                </a:solidFill>
              </a:rPr>
              <a:t>Airboard</a:t>
            </a:r>
            <a:endParaRPr lang="fr-FR" sz="1800" b="1" dirty="0">
              <a:solidFill>
                <a:schemeClr val="tx2"/>
              </a:solidFill>
            </a:endParaRPr>
          </a:p>
        </p:txBody>
      </p:sp>
      <p:pic>
        <p:nvPicPr>
          <p:cNvPr id="22569" name="Picture 41" descr="imgfile-13978-image-Original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59338" y="3500438"/>
            <a:ext cx="1492250" cy="1439862"/>
          </a:xfrm>
          <a:prstGeom prst="rect">
            <a:avLst/>
          </a:prstGeom>
          <a:noFill/>
        </p:spPr>
      </p:pic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6732588" y="407670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err="1" smtClean="0">
                <a:solidFill>
                  <a:schemeClr val="tx2"/>
                </a:solidFill>
              </a:rPr>
              <a:t>Yooner</a:t>
            </a:r>
            <a:endParaRPr lang="fr-FR" sz="1800" b="1" dirty="0">
              <a:solidFill>
                <a:schemeClr val="tx2"/>
              </a:solidFill>
            </a:endParaRPr>
          </a:p>
        </p:txBody>
      </p:sp>
      <p:sp>
        <p:nvSpPr>
          <p:cNvPr id="24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b="1" dirty="0" smtClean="0"/>
              <a:t>E)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winter</a:t>
            </a:r>
            <a:r>
              <a:rPr lang="fr-FR" sz="2400" b="1" dirty="0" smtClean="0"/>
              <a:t> sports</a:t>
            </a:r>
            <a:endParaRPr lang="fr-FR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2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4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b="1" dirty="0" smtClean="0"/>
              <a:t>F) Winter </a:t>
            </a:r>
            <a:r>
              <a:rPr lang="fr-FR" sz="2400" b="1" dirty="0" err="1" smtClean="0"/>
              <a:t>Olympics</a:t>
            </a:r>
            <a:r>
              <a:rPr lang="fr-FR" sz="2400" b="1" dirty="0" smtClean="0"/>
              <a:t> in France</a:t>
            </a:r>
            <a:endParaRPr lang="fr-FR" sz="2400" b="1" dirty="0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11188" y="1341438"/>
            <a:ext cx="8353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</a:rPr>
              <a:t>France </a:t>
            </a:r>
            <a:r>
              <a:rPr lang="fr-FR" b="1" dirty="0" err="1" smtClean="0">
                <a:solidFill>
                  <a:schemeClr val="tx2"/>
                </a:solidFill>
              </a:rPr>
              <a:t>hosted</a:t>
            </a:r>
            <a:r>
              <a:rPr lang="fr-FR" b="1" dirty="0" smtClean="0">
                <a:solidFill>
                  <a:schemeClr val="tx2"/>
                </a:solidFill>
              </a:rPr>
              <a:t> the </a:t>
            </a:r>
            <a:r>
              <a:rPr lang="fr-FR" b="1" dirty="0" err="1" smtClean="0">
                <a:solidFill>
                  <a:schemeClr val="tx2"/>
                </a:solidFill>
              </a:rPr>
              <a:t>Olympic</a:t>
            </a:r>
            <a:r>
              <a:rPr lang="fr-FR" b="1" dirty="0" smtClean="0">
                <a:solidFill>
                  <a:schemeClr val="tx2"/>
                </a:solidFill>
              </a:rPr>
              <a:t> Winter </a:t>
            </a:r>
            <a:r>
              <a:rPr lang="fr-FR" b="1" dirty="0" err="1" smtClean="0">
                <a:solidFill>
                  <a:schemeClr val="tx2"/>
                </a:solidFill>
              </a:rPr>
              <a:t>games</a:t>
            </a:r>
            <a:r>
              <a:rPr lang="fr-FR" b="1" dirty="0" smtClean="0">
                <a:solidFill>
                  <a:schemeClr val="tx2"/>
                </a:solidFill>
              </a:rPr>
              <a:t> 3 times: 1924,1968,1992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23850" y="1341438"/>
            <a:ext cx="42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70C0"/>
                </a:solidFill>
                <a:sym typeface="Wingdings" pitchFamily="2" charset="2"/>
              </a:rPr>
              <a:t>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5148263" y="20605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84213" y="1341438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5628" name="Picture 28" descr="JO-1924-Chamonix-Mont-Blan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16832"/>
            <a:ext cx="2628900" cy="3638550"/>
          </a:xfrm>
          <a:prstGeom prst="rect">
            <a:avLst/>
          </a:prstGeom>
          <a:noFill/>
        </p:spPr>
      </p:pic>
      <p:pic>
        <p:nvPicPr>
          <p:cNvPr id="25630" name="Picture 30" descr="PROJET-AFFICHES-JEUX-OLYMPIQUES-GRENOBLE-1968-1-SM-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988840"/>
            <a:ext cx="2592387" cy="3600450"/>
          </a:xfrm>
          <a:prstGeom prst="rect">
            <a:avLst/>
          </a:prstGeom>
          <a:noFill/>
        </p:spPr>
      </p:pic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68313" y="5589588"/>
            <a:ext cx="2951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</a:rPr>
              <a:t>In 1924 in Chamonix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492500" y="5589588"/>
            <a:ext cx="295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</a:rPr>
              <a:t>In 1968 in Grenoble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6372225" y="5589588"/>
            <a:ext cx="295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</a:rPr>
              <a:t>In 1992 in Albertville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25635" name="Picture 35" descr="200px-Logo-jo-albertville-199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19500" y="2476500"/>
            <a:ext cx="1905000" cy="1905000"/>
          </a:xfrm>
          <a:prstGeom prst="rect">
            <a:avLst/>
          </a:prstGeom>
          <a:noFill/>
        </p:spPr>
      </p:pic>
      <p:pic>
        <p:nvPicPr>
          <p:cNvPr id="25637" name="Picture 37" descr="200px-Logo-jo-albertville-199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2780928"/>
            <a:ext cx="1905000" cy="1905000"/>
          </a:xfrm>
          <a:prstGeom prst="rect">
            <a:avLst/>
          </a:prstGeom>
          <a:noFill/>
        </p:spPr>
      </p:pic>
      <p:pic>
        <p:nvPicPr>
          <p:cNvPr id="25639" name="Picture 39" descr="200px-Logo-jo-albertville-199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1988840"/>
            <a:ext cx="2731961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8092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i="1" dirty="0" smtClean="0">
                <a:solidFill>
                  <a:schemeClr val="tx2"/>
                </a:solidFill>
                <a:latin typeface="+mn-lt"/>
              </a:rPr>
              <a:t>V- Winter </a:t>
            </a:r>
            <a:r>
              <a:rPr lang="fr-FR" sz="3600" b="1" i="1" dirty="0" err="1" smtClean="0">
                <a:solidFill>
                  <a:schemeClr val="tx2"/>
                </a:solidFill>
                <a:latin typeface="+mn-lt"/>
              </a:rPr>
              <a:t>Olympics</a:t>
            </a:r>
            <a:r>
              <a:rPr lang="fr-FR" sz="3600" b="1" i="1" dirty="0" smtClean="0">
                <a:solidFill>
                  <a:schemeClr val="tx2"/>
                </a:solidFill>
                <a:latin typeface="+mn-lt"/>
              </a:rPr>
              <a:t> 2014 in Sotchi : </a:t>
            </a:r>
          </a:p>
          <a:p>
            <a:pPr algn="ctr"/>
            <a:r>
              <a:rPr lang="fr-FR" sz="3600" b="1" i="1" dirty="0" err="1" smtClean="0">
                <a:solidFill>
                  <a:schemeClr val="tx2"/>
                </a:solidFill>
                <a:latin typeface="+mn-lt"/>
              </a:rPr>
              <a:t>Some</a:t>
            </a:r>
            <a:r>
              <a:rPr lang="fr-FR" sz="3600" b="1" i="1" dirty="0" smtClean="0">
                <a:solidFill>
                  <a:schemeClr val="tx2"/>
                </a:solidFill>
                <a:latin typeface="+mn-lt"/>
              </a:rPr>
              <a:t> French champions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2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4" name="ZoneTexte 2"/>
          <p:cNvSpPr txBox="1"/>
          <p:nvPr/>
        </p:nvSpPr>
        <p:spPr>
          <a:xfrm>
            <a:off x="107504" y="333375"/>
            <a:ext cx="892899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/>
              <a:t>Some</a:t>
            </a:r>
            <a:r>
              <a:rPr lang="fr-FR" sz="2400" b="1" dirty="0" smtClean="0"/>
              <a:t> French </a:t>
            </a:r>
            <a:r>
              <a:rPr lang="fr-FR" sz="2400" b="1" dirty="0" err="1" smtClean="0"/>
              <a:t>medals</a:t>
            </a:r>
            <a:r>
              <a:rPr lang="fr-FR" sz="2400" b="1" dirty="0" smtClean="0"/>
              <a:t> winners  in Sotchi 2014 (1)  </a:t>
            </a:r>
            <a:endParaRPr lang="fr-FR" sz="2400" b="1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3850" y="1341438"/>
            <a:ext cx="42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70C0"/>
                </a:solidFill>
                <a:sym typeface="Wingdings" pitchFamily="2" charset="2"/>
              </a:rPr>
              <a:t>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188" y="785794"/>
            <a:ext cx="82819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Olympic</a:t>
            </a:r>
            <a:r>
              <a:rPr lang="fr-FR" dirty="0" smtClean="0"/>
              <a:t> </a:t>
            </a:r>
            <a:r>
              <a:rPr lang="fr-FR" dirty="0" err="1" smtClean="0"/>
              <a:t>games</a:t>
            </a:r>
            <a:r>
              <a:rPr lang="fr-FR" dirty="0" smtClean="0"/>
              <a:t> in 2014 in Sotchi, France won 15 </a:t>
            </a:r>
            <a:r>
              <a:rPr lang="fr-FR" dirty="0" err="1" smtClean="0"/>
              <a:t>medals</a:t>
            </a:r>
            <a:r>
              <a:rPr lang="fr-FR" dirty="0" smtClean="0"/>
              <a:t>                           </a:t>
            </a:r>
            <a:endParaRPr lang="fr-FR" dirty="0"/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2915816" y="2852936"/>
            <a:ext cx="16561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/>
              <a:t>Pierre </a:t>
            </a:r>
            <a:r>
              <a:rPr lang="fr-FR" sz="1600" dirty="0" err="1" smtClean="0"/>
              <a:t>Vaultier</a:t>
            </a:r>
            <a:r>
              <a:rPr lang="fr-FR" sz="1600" dirty="0" smtClean="0"/>
              <a:t> Gold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 </a:t>
            </a:r>
            <a:r>
              <a:rPr lang="fr-FR" sz="1600" b="1" dirty="0" smtClean="0"/>
              <a:t>Snowboard cross</a:t>
            </a:r>
            <a:endParaRPr lang="fr-FR" sz="1600" b="1" dirty="0"/>
          </a:p>
        </p:txBody>
      </p:sp>
      <p:pic>
        <p:nvPicPr>
          <p:cNvPr id="12290" name="Picture 2" descr="https://encrypted-tbn2.gstatic.com/images?q=tbn:ANd9GcQS1P6NT5Nn6RYmcglBMk9LpznbL0uXzhz3N6G3z28ewLhLUIG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492896"/>
            <a:ext cx="2524125" cy="181927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2771800" y="29969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4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ZoneTexte 6"/>
          <p:cNvSpPr txBox="1">
            <a:spLocks noChangeArrowheads="1"/>
          </p:cNvSpPr>
          <p:nvPr/>
        </p:nvSpPr>
        <p:spPr bwMode="auto">
          <a:xfrm>
            <a:off x="2915816" y="5085184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Kevin Rolland Bronze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 </a:t>
            </a:r>
            <a:r>
              <a:rPr lang="fr-FR" sz="1600" b="1" dirty="0" smtClean="0"/>
              <a:t>Free style ski</a:t>
            </a:r>
          </a:p>
        </p:txBody>
      </p:sp>
      <p:pic>
        <p:nvPicPr>
          <p:cNvPr id="28" name="Picture 2" descr="http://www.metronews.fr/_internal/gxml!0/2qijkhn0ctpwx8acoz5fxkpvtmr4nbh$j7z1iwzice37ulkqo2gdl0fi7en6b50/kev-rolland-drapeau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571382" cy="1944216"/>
          </a:xfrm>
          <a:prstGeom prst="rect">
            <a:avLst/>
          </a:prstGeom>
          <a:noFill/>
        </p:spPr>
      </p:pic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5724128" y="4869160"/>
            <a:ext cx="3419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/>
              <a:t>Jean-Frédéric Chapuis Gold </a:t>
            </a:r>
            <a:r>
              <a:rPr lang="fr-FR" sz="1600" dirty="0" err="1" smtClean="0"/>
              <a:t>medal</a:t>
            </a:r>
            <a:r>
              <a:rPr lang="fr-FR" sz="1600" dirty="0" smtClean="0"/>
              <a:t>, Arnaud </a:t>
            </a:r>
            <a:r>
              <a:rPr lang="fr-FR" sz="1600" dirty="0" err="1" smtClean="0"/>
              <a:t>Bovolenta</a:t>
            </a:r>
            <a:r>
              <a:rPr lang="fr-FR" sz="1600" dirty="0" smtClean="0"/>
              <a:t> </a:t>
            </a:r>
            <a:r>
              <a:rPr lang="fr-FR" sz="1600" dirty="0" err="1" smtClean="0"/>
              <a:t>Silver</a:t>
            </a:r>
            <a:r>
              <a:rPr lang="fr-FR" sz="1600" dirty="0" smtClean="0"/>
              <a:t> </a:t>
            </a:r>
            <a:r>
              <a:rPr lang="fr-FR" sz="1600" dirty="0" err="1" smtClean="0"/>
              <a:t>medal</a:t>
            </a:r>
            <a:r>
              <a:rPr lang="fr-FR" sz="1600" dirty="0" smtClean="0"/>
              <a:t> and Jonathan </a:t>
            </a:r>
            <a:r>
              <a:rPr lang="fr-FR" sz="1600" dirty="0" err="1" smtClean="0"/>
              <a:t>Midol</a:t>
            </a:r>
            <a:r>
              <a:rPr lang="fr-FR" sz="1600" dirty="0" smtClean="0"/>
              <a:t> Bronze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 </a:t>
            </a:r>
            <a:r>
              <a:rPr lang="fr-FR" sz="1600" b="1" dirty="0" smtClean="0"/>
              <a:t>Ski cross</a:t>
            </a:r>
          </a:p>
        </p:txBody>
      </p:sp>
      <p:pic>
        <p:nvPicPr>
          <p:cNvPr id="30" name="Picture 3" descr="triplé historique en ski cros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2852936"/>
            <a:ext cx="3024336" cy="19893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3600" b="1" i="1" dirty="0" smtClean="0">
                <a:solidFill>
                  <a:schemeClr val="tx2"/>
                </a:solidFill>
              </a:rPr>
              <a:t>I-The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European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partnership</a:t>
            </a:r>
            <a:r>
              <a:rPr lang="fr-FR" sz="3600" b="1" i="1" dirty="0" smtClean="0">
                <a:solidFill>
                  <a:schemeClr val="tx2"/>
                </a:solidFill>
              </a:rPr>
              <a:t> of the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project</a:t>
            </a:r>
            <a:endParaRPr lang="fr-FR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2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4" name="ZoneTexte 2"/>
          <p:cNvSpPr txBox="1"/>
          <p:nvPr/>
        </p:nvSpPr>
        <p:spPr>
          <a:xfrm>
            <a:off x="323850" y="333375"/>
            <a:ext cx="82804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b="1" dirty="0" err="1" smtClean="0"/>
              <a:t>Some</a:t>
            </a:r>
            <a:r>
              <a:rPr lang="fr-FR" sz="2400" b="1" dirty="0" smtClean="0"/>
              <a:t> French </a:t>
            </a:r>
            <a:r>
              <a:rPr lang="fr-FR" sz="2400" b="1" dirty="0" err="1" smtClean="0"/>
              <a:t>olympic</a:t>
            </a:r>
            <a:r>
              <a:rPr lang="fr-FR" sz="2400" b="1" dirty="0" smtClean="0"/>
              <a:t> champions 2014</a:t>
            </a:r>
            <a:endParaRPr lang="fr-FR" sz="2400" b="1" dirty="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0825" y="1052513"/>
            <a:ext cx="943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       </a:t>
            </a:r>
            <a:r>
              <a:rPr lang="fr-FR" dirty="0" err="1" smtClean="0"/>
              <a:t>Here</a:t>
            </a:r>
            <a:r>
              <a:rPr lang="fr-FR" dirty="0" smtClean="0"/>
              <a:t> are </a:t>
            </a:r>
            <a:r>
              <a:rPr lang="fr-FR" dirty="0" err="1" smtClean="0"/>
              <a:t>some</a:t>
            </a:r>
            <a:r>
              <a:rPr lang="fr-FR" dirty="0" smtClean="0"/>
              <a:t> French </a:t>
            </a:r>
            <a:r>
              <a:rPr lang="fr-FR" dirty="0" err="1" smtClean="0"/>
              <a:t>olympic</a:t>
            </a:r>
            <a:r>
              <a:rPr lang="fr-FR" dirty="0" smtClean="0"/>
              <a:t> champions</a:t>
            </a:r>
            <a:endParaRPr lang="fr-FR" dirty="0"/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0" y="1052513"/>
            <a:ext cx="84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70C0"/>
                </a:solidFill>
                <a:sym typeface="Wingdings" pitchFamily="2" charset="2"/>
              </a:rPr>
              <a:t>      </a:t>
            </a:r>
          </a:p>
        </p:txBody>
      </p:sp>
      <p:pic>
        <p:nvPicPr>
          <p:cNvPr id="11268" name="Picture 4" descr="http://www.metronews.fr/_internal/gxml!0/2qijkhn0ctpwx8acoz5fxkpvtmr4nbh$noog90sqpfi2vp8uwy4rjj8hy38n30f/000_TS-DV1660126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2832925" cy="2088232"/>
          </a:xfrm>
          <a:prstGeom prst="rect">
            <a:avLst/>
          </a:prstGeom>
          <a:noFill/>
        </p:spPr>
      </p:pic>
      <p:pic>
        <p:nvPicPr>
          <p:cNvPr id="57346" name="Picture 2" descr="http://www.metronews.fr/_internal/gxml!0/2qijkhn0ctpwx8acoz5fxkpvtmr4nbh$m8f5ughz9ilsu0zhvzflue61at190vd/Jean-Guillaume-Beatrix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709363" cy="223224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563888" y="486916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Jean-Guillaume Beatrix, Bronze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 </a:t>
            </a:r>
            <a:r>
              <a:rPr lang="fr-FR" sz="1600" b="1" dirty="0" smtClean="0"/>
              <a:t>12,5 km Biathlon</a:t>
            </a:r>
            <a:endParaRPr lang="fr-FR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3203848" y="213285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Martin Fourcade</a:t>
            </a:r>
          </a:p>
          <a:p>
            <a:pPr algn="ctr"/>
            <a:r>
              <a:rPr lang="fr-FR" sz="1600" dirty="0" smtClean="0"/>
              <a:t> 2 Gold </a:t>
            </a:r>
            <a:r>
              <a:rPr lang="fr-FR" sz="1600" dirty="0" err="1" smtClean="0"/>
              <a:t>medals</a:t>
            </a:r>
            <a:r>
              <a:rPr lang="fr-FR" sz="1600" dirty="0" smtClean="0"/>
              <a:t> in </a:t>
            </a:r>
            <a:r>
              <a:rPr lang="fr-FR" sz="1600" b="1" dirty="0" smtClean="0"/>
              <a:t>Biathlon</a:t>
            </a:r>
            <a:r>
              <a:rPr lang="fr-FR" sz="1600" dirty="0" smtClean="0"/>
              <a:t>, and </a:t>
            </a:r>
            <a:r>
              <a:rPr lang="fr-FR" sz="1600" dirty="0" err="1" smtClean="0"/>
              <a:t>Silver</a:t>
            </a:r>
            <a:r>
              <a:rPr lang="fr-FR" sz="1600" dirty="0" smtClean="0"/>
              <a:t>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 </a:t>
            </a:r>
          </a:p>
          <a:p>
            <a:pPr algn="ctr"/>
            <a:r>
              <a:rPr lang="fr-FR" sz="1600" b="1" dirty="0" smtClean="0"/>
              <a:t>Biathlon mass </a:t>
            </a:r>
            <a:r>
              <a:rPr lang="fr-FR" sz="1600" b="1" dirty="0" err="1" smtClean="0"/>
              <a:t>start</a:t>
            </a:r>
            <a:endParaRPr lang="fr-FR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2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4" name="ZoneTexte 2"/>
          <p:cNvSpPr txBox="1"/>
          <p:nvPr/>
        </p:nvSpPr>
        <p:spPr>
          <a:xfrm>
            <a:off x="323850" y="333375"/>
            <a:ext cx="82804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b="1" dirty="0" err="1" smtClean="0"/>
              <a:t>Some</a:t>
            </a:r>
            <a:r>
              <a:rPr lang="fr-FR" sz="2400" b="1" dirty="0" smtClean="0"/>
              <a:t> French </a:t>
            </a:r>
            <a:r>
              <a:rPr lang="fr-FR" sz="2400" b="1" dirty="0" err="1" smtClean="0"/>
              <a:t>olympic</a:t>
            </a:r>
            <a:r>
              <a:rPr lang="fr-FR" sz="2400" b="1" dirty="0" smtClean="0"/>
              <a:t> champions 2014</a:t>
            </a:r>
            <a:endParaRPr lang="fr-FR" sz="2400" b="1" dirty="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0825" y="1052513"/>
            <a:ext cx="943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       </a:t>
            </a:r>
            <a:r>
              <a:rPr lang="fr-FR" dirty="0" err="1" smtClean="0"/>
              <a:t>Here</a:t>
            </a:r>
            <a:r>
              <a:rPr lang="fr-FR" dirty="0" smtClean="0"/>
              <a:t> are </a:t>
            </a:r>
            <a:r>
              <a:rPr lang="fr-FR" dirty="0" err="1" smtClean="0"/>
              <a:t>some</a:t>
            </a:r>
            <a:r>
              <a:rPr lang="fr-FR" dirty="0" smtClean="0"/>
              <a:t> French </a:t>
            </a:r>
            <a:r>
              <a:rPr lang="fr-FR" dirty="0" err="1" smtClean="0"/>
              <a:t>olympic</a:t>
            </a:r>
            <a:r>
              <a:rPr lang="fr-FR" dirty="0" smtClean="0"/>
              <a:t> champions</a:t>
            </a:r>
            <a:endParaRPr lang="fr-FR" dirty="0"/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2339752" y="5157192"/>
            <a:ext cx="3349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/>
              <a:t>Steve </a:t>
            </a:r>
            <a:r>
              <a:rPr lang="fr-FR" sz="1600" dirty="0" err="1" smtClean="0"/>
              <a:t>Missillier</a:t>
            </a:r>
            <a:r>
              <a:rPr lang="fr-FR" sz="1600" dirty="0" smtClean="0"/>
              <a:t> </a:t>
            </a:r>
            <a:r>
              <a:rPr lang="fr-FR" sz="1600" dirty="0" err="1" smtClean="0"/>
              <a:t>Silver</a:t>
            </a:r>
            <a:r>
              <a:rPr lang="fr-FR" sz="1600" dirty="0" smtClean="0"/>
              <a:t> </a:t>
            </a:r>
            <a:r>
              <a:rPr lang="fr-FR" sz="1600" dirty="0" err="1" smtClean="0"/>
              <a:t>medal</a:t>
            </a:r>
            <a:r>
              <a:rPr lang="fr-FR" sz="1600" dirty="0" smtClean="0"/>
              <a:t> and Alexis </a:t>
            </a:r>
            <a:r>
              <a:rPr lang="fr-FR" sz="1600" dirty="0" err="1" smtClean="0"/>
              <a:t>Pinturault</a:t>
            </a:r>
            <a:r>
              <a:rPr lang="fr-FR" sz="1600" dirty="0" smtClean="0"/>
              <a:t>  Bronze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 </a:t>
            </a:r>
            <a:r>
              <a:rPr lang="fr-FR" sz="1600" b="1" dirty="0" smtClean="0"/>
              <a:t>Slalom </a:t>
            </a:r>
            <a:r>
              <a:rPr lang="fr-FR" sz="1600" b="1" dirty="0" err="1" smtClean="0"/>
              <a:t>Geant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0" y="1052513"/>
            <a:ext cx="84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70C0"/>
                </a:solidFill>
                <a:sym typeface="Wingdings" pitchFamily="2" charset="2"/>
              </a:rPr>
              <a:t>      </a:t>
            </a:r>
          </a:p>
        </p:txBody>
      </p:sp>
      <p:pic>
        <p:nvPicPr>
          <p:cNvPr id="55298" name="Picture 2" descr="Résumé,Sochi,Sotchi,JO,Jeux d&amp;apos;hiver,Jeux Olympiques,2014,Russie,médailles,France,athlètes français,15 médailles,or,argent,bronze,ski cross,skiing,ski alpin,slalom géant,ski acrobatique,halfpipe,Marie Martinod,Kevin Rolland,Martin Fourcade,biathlon,Jean-G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9688"/>
            <a:ext cx="1872208" cy="2808312"/>
          </a:xfrm>
          <a:prstGeom prst="rect">
            <a:avLst/>
          </a:prstGeom>
          <a:noFill/>
        </p:spPr>
      </p:pic>
      <p:sp>
        <p:nvSpPr>
          <p:cNvPr id="20" name="ZoneTexte 6"/>
          <p:cNvSpPr txBox="1">
            <a:spLocks noChangeArrowheads="1"/>
          </p:cNvSpPr>
          <p:nvPr/>
        </p:nvSpPr>
        <p:spPr bwMode="auto">
          <a:xfrm>
            <a:off x="3959424" y="2492896"/>
            <a:ext cx="48245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Ivan </a:t>
            </a:r>
            <a:r>
              <a:rPr lang="fr-FR" sz="1600" dirty="0" err="1" smtClean="0"/>
              <a:t>Perrillat</a:t>
            </a:r>
            <a:r>
              <a:rPr lang="fr-FR" sz="1600" dirty="0" smtClean="0"/>
              <a:t> Boiteux, Jean-Marc Gaillard, Maurice </a:t>
            </a:r>
            <a:r>
              <a:rPr lang="fr-FR" sz="1600" dirty="0" err="1" smtClean="0"/>
              <a:t>Manificat</a:t>
            </a:r>
            <a:r>
              <a:rPr lang="fr-FR" sz="1600" dirty="0" smtClean="0"/>
              <a:t> &amp; Robin </a:t>
            </a:r>
            <a:r>
              <a:rPr lang="fr-FR" sz="1600" dirty="0" err="1" smtClean="0"/>
              <a:t>Duvillar</a:t>
            </a:r>
            <a:r>
              <a:rPr lang="fr-FR" sz="1600" dirty="0" smtClean="0"/>
              <a:t> :  Bronze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 </a:t>
            </a:r>
            <a:r>
              <a:rPr lang="fr-FR" sz="1600" b="1" dirty="0" smtClean="0"/>
              <a:t>Relais </a:t>
            </a:r>
            <a:r>
              <a:rPr lang="fr-FR" sz="1600" b="1" dirty="0" err="1" smtClean="0"/>
              <a:t>nordic</a:t>
            </a:r>
            <a:r>
              <a:rPr lang="fr-FR" sz="1600" b="1" dirty="0" smtClean="0"/>
              <a:t> ski </a:t>
            </a:r>
            <a:r>
              <a:rPr lang="fr-FR" sz="1600" dirty="0" smtClean="0"/>
              <a:t>(4x10 km)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  <p:pic>
        <p:nvPicPr>
          <p:cNvPr id="21" name="Picture 6" descr="http://www.metronews.fr/_internal/gxml!0/2qijkhn0ctpwx8acoz5fxkpvtmr4nbh$gpp8p6vxv1llp7xxrozpyd5mrpqaz72/000_DV1654296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544810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2" name="ZoneTexte 2"/>
          <p:cNvSpPr txBox="1"/>
          <p:nvPr/>
        </p:nvSpPr>
        <p:spPr>
          <a:xfrm>
            <a:off x="323850" y="333375"/>
            <a:ext cx="8280400" cy="4667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endParaRPr lang="fr-FR" sz="2400" b="1"/>
          </a:p>
        </p:txBody>
      </p:sp>
      <p:sp>
        <p:nvSpPr>
          <p:cNvPr id="4" name="ZoneTexte 2"/>
          <p:cNvSpPr txBox="1"/>
          <p:nvPr/>
        </p:nvSpPr>
        <p:spPr>
          <a:xfrm>
            <a:off x="323850" y="333375"/>
            <a:ext cx="82804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b="1" dirty="0" err="1" smtClean="0"/>
              <a:t>Some</a:t>
            </a:r>
            <a:r>
              <a:rPr lang="fr-FR" sz="2400" b="1" dirty="0" smtClean="0"/>
              <a:t> French </a:t>
            </a:r>
            <a:r>
              <a:rPr lang="fr-FR" sz="2400" b="1" dirty="0" err="1" smtClean="0"/>
              <a:t>olympic</a:t>
            </a:r>
            <a:r>
              <a:rPr lang="fr-FR" sz="2400" b="1" dirty="0" smtClean="0"/>
              <a:t> champions 2014</a:t>
            </a:r>
            <a:endParaRPr lang="fr-FR" sz="2400" b="1" dirty="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0825" y="1052513"/>
            <a:ext cx="943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       </a:t>
            </a:r>
            <a:r>
              <a:rPr lang="fr-FR" dirty="0" err="1" smtClean="0"/>
              <a:t>Here</a:t>
            </a:r>
            <a:r>
              <a:rPr lang="fr-FR" dirty="0" smtClean="0"/>
              <a:t> are </a:t>
            </a:r>
            <a:r>
              <a:rPr lang="fr-FR" dirty="0" err="1" smtClean="0"/>
              <a:t>some</a:t>
            </a:r>
            <a:r>
              <a:rPr lang="fr-FR" dirty="0" smtClean="0"/>
              <a:t> French </a:t>
            </a:r>
            <a:r>
              <a:rPr lang="fr-FR" dirty="0" err="1" smtClean="0"/>
              <a:t>olympic</a:t>
            </a:r>
            <a:r>
              <a:rPr lang="fr-FR" dirty="0" smtClean="0"/>
              <a:t> champions</a:t>
            </a:r>
            <a:endParaRPr lang="fr-FR" dirty="0"/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0" y="1052513"/>
            <a:ext cx="84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70C0"/>
                </a:solidFill>
                <a:sym typeface="Wingdings" pitchFamily="2" charset="2"/>
              </a:rPr>
              <a:t>      </a:t>
            </a:r>
          </a:p>
        </p:txBody>
      </p:sp>
      <p:pic>
        <p:nvPicPr>
          <p:cNvPr id="55300" name="Picture 4" descr="Marie Martino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648489" cy="1872208"/>
          </a:xfrm>
          <a:prstGeom prst="rect">
            <a:avLst/>
          </a:prstGeom>
          <a:noFill/>
        </p:spPr>
      </p:pic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2915816" y="2420888"/>
            <a:ext cx="2016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Marie </a:t>
            </a:r>
            <a:r>
              <a:rPr lang="fr-FR" sz="1600" dirty="0" err="1" smtClean="0"/>
              <a:t>Martinod</a:t>
            </a:r>
            <a:endParaRPr lang="fr-FR" sz="1600" dirty="0" smtClean="0"/>
          </a:p>
          <a:p>
            <a:pPr algn="ctr"/>
            <a:r>
              <a:rPr lang="fr-FR" sz="1600" dirty="0" err="1" smtClean="0"/>
              <a:t>Silver</a:t>
            </a:r>
            <a:r>
              <a:rPr lang="fr-FR" sz="1600" dirty="0" smtClean="0"/>
              <a:t>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</a:t>
            </a:r>
          </a:p>
          <a:p>
            <a:pPr algn="ctr"/>
            <a:r>
              <a:rPr lang="fr-FR" sz="1600" dirty="0" smtClean="0"/>
              <a:t> </a:t>
            </a:r>
            <a:r>
              <a:rPr lang="fr-FR" sz="1600" b="1" dirty="0" err="1" smtClean="0"/>
              <a:t>Half</a:t>
            </a:r>
            <a:r>
              <a:rPr lang="fr-FR" sz="1600" b="1" dirty="0" smtClean="0"/>
              <a:t> Pipe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5736" y="5157193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Coline Mattel</a:t>
            </a:r>
          </a:p>
          <a:p>
            <a:pPr algn="ctr"/>
            <a:r>
              <a:rPr lang="fr-FR" sz="1600" dirty="0" smtClean="0"/>
              <a:t>Bronze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 </a:t>
            </a:r>
          </a:p>
          <a:p>
            <a:pPr algn="ctr"/>
            <a:r>
              <a:rPr lang="fr-FR" sz="1600" b="1" smtClean="0"/>
              <a:t>Ski</a:t>
            </a:r>
            <a:r>
              <a:rPr lang="fr-FR" sz="1600" b="1" dirty="0" smtClean="0"/>
              <a:t> </a:t>
            </a:r>
            <a:r>
              <a:rPr lang="fr-FR" sz="1600" b="1" smtClean="0"/>
              <a:t>Jumping</a:t>
            </a:r>
            <a:endParaRPr lang="fr-FR" sz="1600" b="1" dirty="0"/>
          </a:p>
        </p:txBody>
      </p:sp>
      <p:pic>
        <p:nvPicPr>
          <p:cNvPr id="58370" name="Picture 2" descr="http://www.metronews.fr/_internal/gxml!0/2qijkhn0ctpwx8acoz5fxkpvtmr4nbh$lwiazfvpwyv1v17sjx56olpmvkvla5i/000_DV1640426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1731106" cy="2160240"/>
          </a:xfrm>
          <a:prstGeom prst="rect">
            <a:avLst/>
          </a:prstGeom>
          <a:noFill/>
        </p:spPr>
      </p:pic>
      <p:pic>
        <p:nvPicPr>
          <p:cNvPr id="20" name="Picture 5" descr="http://www.metronews.fr/_internal/gxml!0/2qijkhn0ctpwx8acoz5fxkpvtmr4nbh$gdmtuq76kca348yriot5fu02vnbab5d/000_DV1654063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086057" cy="18002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724128" y="472514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Chloé </a:t>
            </a:r>
            <a:r>
              <a:rPr lang="fr-FR" sz="1600" dirty="0" err="1" smtClean="0"/>
              <a:t>Trespeuch</a:t>
            </a:r>
            <a:r>
              <a:rPr lang="fr-FR" sz="1600" dirty="0" smtClean="0"/>
              <a:t> </a:t>
            </a:r>
          </a:p>
          <a:p>
            <a:pPr algn="ctr"/>
            <a:r>
              <a:rPr lang="fr-FR" sz="1600" dirty="0" smtClean="0"/>
              <a:t>Bronze </a:t>
            </a:r>
            <a:r>
              <a:rPr lang="fr-FR" sz="1600" dirty="0" err="1" smtClean="0"/>
              <a:t>medal</a:t>
            </a:r>
            <a:r>
              <a:rPr lang="fr-FR" sz="1600" dirty="0" smtClean="0"/>
              <a:t> in </a:t>
            </a:r>
            <a:r>
              <a:rPr lang="fr-FR" sz="1600" b="1" dirty="0" smtClean="0">
                <a:solidFill>
                  <a:schemeClr val="tx2"/>
                </a:solidFill>
              </a:rPr>
              <a:t>Snowboard-cross</a:t>
            </a:r>
            <a:endParaRPr lang="fr-FR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QUIZ</a:t>
            </a:r>
            <a:br>
              <a:rPr lang="fr-FR" b="1" dirty="0" smtClean="0"/>
            </a:br>
            <a:r>
              <a:rPr lang="fr-FR" b="1" dirty="0" smtClean="0"/>
              <a:t>1- Our country France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b="1" dirty="0" smtClean="0"/>
              <a:t>How </a:t>
            </a:r>
            <a:r>
              <a:rPr lang="fr-FR" b="1" dirty="0" err="1" smtClean="0"/>
              <a:t>many</a:t>
            </a:r>
            <a:r>
              <a:rPr lang="fr-FR" b="1" dirty="0" smtClean="0"/>
              <a:t> </a:t>
            </a:r>
            <a:r>
              <a:rPr lang="fr-FR" b="1" dirty="0" err="1" smtClean="0"/>
              <a:t>inhabitants</a:t>
            </a:r>
            <a:r>
              <a:rPr lang="fr-FR" b="1" dirty="0" smtClean="0"/>
              <a:t>?</a:t>
            </a:r>
          </a:p>
          <a:p>
            <a:pPr>
              <a:buNone/>
            </a:pPr>
            <a:r>
              <a:rPr lang="fr-FR" b="1" dirty="0" smtClean="0"/>
              <a:t>		</a:t>
            </a:r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611560" y="3212976"/>
            <a:ext cx="2376264" cy="1368152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60 million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652120" y="3068960"/>
            <a:ext cx="2376264" cy="1368152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25 million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843808" y="5013176"/>
            <a:ext cx="2376264" cy="1368152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66 million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2- Our Capital  City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b="1" dirty="0" err="1" smtClean="0"/>
              <a:t>Give</a:t>
            </a:r>
            <a:r>
              <a:rPr lang="fr-FR" b="1" dirty="0" smtClean="0"/>
              <a:t> 3 </a:t>
            </a:r>
            <a:r>
              <a:rPr lang="fr-FR" b="1" dirty="0" err="1" smtClean="0"/>
              <a:t>famous</a:t>
            </a:r>
            <a:r>
              <a:rPr lang="fr-FR" b="1" dirty="0" smtClean="0"/>
              <a:t> monuments in Paris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3- Our </a:t>
            </a:r>
            <a:r>
              <a:rPr lang="fr-FR" b="1" dirty="0" err="1" smtClean="0"/>
              <a:t>town</a:t>
            </a:r>
            <a:r>
              <a:rPr lang="fr-FR" b="1" dirty="0" smtClean="0"/>
              <a:t> </a:t>
            </a:r>
            <a:r>
              <a:rPr lang="fr-FR" b="1" i="1" dirty="0" smtClean="0"/>
              <a:t>La Ville du Bois</a:t>
            </a:r>
            <a:endParaRPr lang="fr-FR" i="1" dirty="0"/>
          </a:p>
        </p:txBody>
      </p:sp>
      <p:sp>
        <p:nvSpPr>
          <p:cNvPr id="5" name="Rectangle 4"/>
          <p:cNvSpPr/>
          <p:nvPr/>
        </p:nvSpPr>
        <p:spPr>
          <a:xfrm>
            <a:off x="323528" y="1484785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 smtClean="0"/>
          </a:p>
          <a:p>
            <a:pPr algn="ctr">
              <a:buNone/>
            </a:pPr>
            <a:r>
              <a:rPr lang="fr-FR" dirty="0" smtClean="0"/>
              <a:t>      </a:t>
            </a:r>
            <a:r>
              <a:rPr lang="fr-FR" sz="3200" b="1" dirty="0" err="1" smtClean="0"/>
              <a:t>Where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is</a:t>
            </a:r>
            <a:r>
              <a:rPr lang="fr-FR" sz="3200" b="1" dirty="0" smtClean="0"/>
              <a:t> the </a:t>
            </a:r>
            <a:r>
              <a:rPr lang="fr-FR" sz="3200" b="1" dirty="0" err="1" smtClean="0"/>
              <a:t>town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situated</a:t>
            </a:r>
            <a:r>
              <a:rPr lang="fr-FR" sz="3200" b="1" dirty="0" smtClean="0"/>
              <a:t>?       </a:t>
            </a:r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3200" dirty="0" err="1" smtClean="0"/>
              <a:t>from</a:t>
            </a:r>
            <a:r>
              <a:rPr lang="fr-FR" sz="3200" dirty="0" smtClean="0"/>
              <a:t> Paris </a:t>
            </a:r>
            <a:endParaRPr lang="fr-FR" sz="3200" dirty="0"/>
          </a:p>
        </p:txBody>
      </p:sp>
      <p:sp>
        <p:nvSpPr>
          <p:cNvPr id="6" name="Nuage 5"/>
          <p:cNvSpPr/>
          <p:nvPr/>
        </p:nvSpPr>
        <p:spPr>
          <a:xfrm>
            <a:off x="539552" y="2852936"/>
            <a:ext cx="2232248" cy="180020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60 kms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Nuage 6"/>
          <p:cNvSpPr/>
          <p:nvPr/>
        </p:nvSpPr>
        <p:spPr>
          <a:xfrm>
            <a:off x="6012160" y="3212976"/>
            <a:ext cx="2267744" cy="1844824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25 kms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8" name="Nuage 7"/>
          <p:cNvSpPr/>
          <p:nvPr/>
        </p:nvSpPr>
        <p:spPr>
          <a:xfrm>
            <a:off x="3240360" y="3212976"/>
            <a:ext cx="2267744" cy="180020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100 kms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4- Our ISC </a:t>
            </a:r>
            <a:r>
              <a:rPr lang="fr-FR" b="1" dirty="0" err="1" smtClean="0"/>
              <a:t>School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How </a:t>
            </a:r>
            <a:r>
              <a:rPr lang="fr-FR" b="1" dirty="0" err="1" smtClean="0"/>
              <a:t>many</a:t>
            </a:r>
            <a:r>
              <a:rPr lang="fr-FR" b="1" dirty="0" smtClean="0"/>
              <a:t> </a:t>
            </a:r>
            <a:r>
              <a:rPr lang="fr-FR" b="1" dirty="0" err="1" smtClean="0"/>
              <a:t>students</a:t>
            </a:r>
            <a:r>
              <a:rPr lang="fr-FR" b="1" dirty="0" smtClean="0"/>
              <a:t>:</a:t>
            </a:r>
          </a:p>
          <a:p>
            <a:pPr>
              <a:buNone/>
            </a:pPr>
            <a:r>
              <a:rPr lang="fr-FR" dirty="0" smtClean="0"/>
              <a:t>		</a:t>
            </a:r>
          </a:p>
          <a:p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>
            <a:off x="611560" y="2780928"/>
            <a:ext cx="2088232" cy="158417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1480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7" name="Triangle isocèle 6"/>
          <p:cNvSpPr/>
          <p:nvPr/>
        </p:nvSpPr>
        <p:spPr>
          <a:xfrm>
            <a:off x="3131840" y="2780928"/>
            <a:ext cx="2088232" cy="158417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2500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>
            <a:off x="5580112" y="2780928"/>
            <a:ext cx="2088232" cy="158417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720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5- Our </a:t>
            </a:r>
            <a:r>
              <a:rPr lang="fr-FR" b="1" dirty="0" err="1" smtClean="0"/>
              <a:t>famous</a:t>
            </a:r>
            <a:r>
              <a:rPr lang="fr-FR" b="1" dirty="0" smtClean="0"/>
              <a:t> </a:t>
            </a:r>
            <a:r>
              <a:rPr lang="fr-FR" b="1" dirty="0" err="1" smtClean="0"/>
              <a:t>mountains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611560" y="1772816"/>
            <a:ext cx="7007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err="1" smtClean="0"/>
              <a:t>Give</a:t>
            </a:r>
            <a:r>
              <a:rPr lang="fr-FR" sz="3600" b="1" dirty="0" smtClean="0"/>
              <a:t> the </a:t>
            </a:r>
            <a:r>
              <a:rPr lang="fr-FR" sz="3600" b="1" dirty="0" err="1" smtClean="0"/>
              <a:t>name</a:t>
            </a:r>
            <a:r>
              <a:rPr lang="fr-FR" sz="3600" b="1" dirty="0" smtClean="0"/>
              <a:t> of the 7 </a:t>
            </a:r>
            <a:r>
              <a:rPr lang="fr-FR" sz="3600" b="1" dirty="0" err="1" smtClean="0"/>
              <a:t>famous</a:t>
            </a:r>
            <a:r>
              <a:rPr lang="fr-FR" sz="3600" b="1" dirty="0" smtClean="0"/>
              <a:t> </a:t>
            </a:r>
          </a:p>
          <a:p>
            <a:pPr algn="ctr"/>
            <a:r>
              <a:rPr lang="fr-FR" sz="3600" b="1" dirty="0" err="1" smtClean="0"/>
              <a:t>mountains</a:t>
            </a:r>
            <a:r>
              <a:rPr lang="fr-FR" sz="3600" b="1" dirty="0" smtClean="0"/>
              <a:t> in France</a:t>
            </a:r>
            <a:endParaRPr lang="fr-FR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6- Our </a:t>
            </a:r>
            <a:r>
              <a:rPr lang="fr-FR" b="1" dirty="0" err="1" smtClean="0"/>
              <a:t>famous</a:t>
            </a:r>
            <a:r>
              <a:rPr lang="fr-FR" b="1" dirty="0" smtClean="0"/>
              <a:t> ski </a:t>
            </a:r>
            <a:r>
              <a:rPr lang="fr-FR" b="1" dirty="0" err="1" smtClean="0"/>
              <a:t>resorts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475656" y="1700808"/>
            <a:ext cx="6945751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ym typeface="Wingdings"/>
              </a:rPr>
              <a:t> </a:t>
            </a:r>
            <a:r>
              <a:rPr lang="fr-FR" sz="3600" b="1" dirty="0" err="1" smtClean="0"/>
              <a:t>Give</a:t>
            </a:r>
            <a:r>
              <a:rPr lang="fr-FR" sz="3600" b="1" dirty="0" smtClean="0"/>
              <a:t> 3 ski </a:t>
            </a:r>
            <a:r>
              <a:rPr lang="fr-FR" sz="3600" b="1" dirty="0" err="1" smtClean="0"/>
              <a:t>resorts</a:t>
            </a:r>
            <a:r>
              <a:rPr lang="fr-FR" sz="3600" b="1" dirty="0" smtClean="0"/>
              <a:t> in France</a:t>
            </a:r>
            <a:endParaRPr lang="fr-FR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7- Ski in France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475656" y="1700808"/>
            <a:ext cx="6945751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ym typeface="Wingdings"/>
              </a:rPr>
              <a:t> </a:t>
            </a:r>
            <a:r>
              <a:rPr lang="fr-FR" sz="3600" b="1" dirty="0" err="1" smtClean="0">
                <a:sym typeface="Wingdings"/>
              </a:rPr>
              <a:t>Find</a:t>
            </a:r>
            <a:r>
              <a:rPr lang="fr-FR" sz="3600" b="1" dirty="0" smtClean="0">
                <a:sym typeface="Wingdings"/>
              </a:rPr>
              <a:t> the </a:t>
            </a:r>
            <a:r>
              <a:rPr lang="fr-FR" sz="3600" b="1" dirty="0" err="1" smtClean="0">
                <a:sym typeface="Wingdings"/>
              </a:rPr>
              <a:t>numbers</a:t>
            </a:r>
            <a:endParaRPr lang="fr-FR" sz="3600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350" y="2708921"/>
          <a:ext cx="9137650" cy="340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Comenius </a:t>
            </a:r>
            <a:r>
              <a:rPr lang="fr-FR" sz="3600" b="1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Turning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Ideas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Actions</a:t>
            </a:r>
            <a:b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2013-2015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partnership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7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schools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in 5 countries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carte europe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988840"/>
            <a:ext cx="5916402" cy="45259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fr-FR" b="1" dirty="0" smtClean="0"/>
              <a:t>8- Sotchi 2014: Our </a:t>
            </a:r>
            <a:r>
              <a:rPr lang="fr-FR" b="1" dirty="0" err="1" smtClean="0"/>
              <a:t>medals</a:t>
            </a:r>
            <a:r>
              <a:rPr lang="fr-FR" b="1" dirty="0" smtClean="0"/>
              <a:t> winners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844824"/>
            <a:ext cx="7920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How </a:t>
            </a:r>
            <a:r>
              <a:rPr lang="fr-FR" sz="2800" dirty="0" err="1" smtClean="0"/>
              <a:t>many</a:t>
            </a:r>
            <a:r>
              <a:rPr lang="fr-FR" sz="2800" dirty="0" smtClean="0"/>
              <a:t> </a:t>
            </a:r>
            <a:r>
              <a:rPr lang="fr-FR" sz="2800" dirty="0" err="1" smtClean="0"/>
              <a:t>medals</a:t>
            </a:r>
            <a:r>
              <a:rPr lang="fr-FR" sz="2800" dirty="0" smtClean="0"/>
              <a:t> France won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Olympic</a:t>
            </a:r>
            <a:r>
              <a:rPr lang="fr-FR" sz="2800" dirty="0" smtClean="0"/>
              <a:t> </a:t>
            </a:r>
            <a:r>
              <a:rPr lang="fr-FR" sz="2800" dirty="0" err="1" smtClean="0"/>
              <a:t>games</a:t>
            </a:r>
            <a:r>
              <a:rPr lang="fr-FR" sz="2800" dirty="0" smtClean="0"/>
              <a:t> in 2014 in Sotchi  ?</a:t>
            </a:r>
          </a:p>
          <a:p>
            <a:endParaRPr lang="fr-FR" dirty="0"/>
          </a:p>
        </p:txBody>
      </p:sp>
      <p:sp>
        <p:nvSpPr>
          <p:cNvPr id="6" name="Étoile à 8 branches 5"/>
          <p:cNvSpPr/>
          <p:nvPr/>
        </p:nvSpPr>
        <p:spPr>
          <a:xfrm>
            <a:off x="971600" y="3140968"/>
            <a:ext cx="1800200" cy="158417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</a:rPr>
              <a:t>11</a:t>
            </a:r>
            <a:endParaRPr lang="fr-FR" sz="4400" b="1" dirty="0">
              <a:solidFill>
                <a:schemeClr val="tx1"/>
              </a:solidFill>
            </a:endParaRPr>
          </a:p>
        </p:txBody>
      </p:sp>
      <p:sp>
        <p:nvSpPr>
          <p:cNvPr id="8" name="Étoile à 8 branches 7"/>
          <p:cNvSpPr/>
          <p:nvPr/>
        </p:nvSpPr>
        <p:spPr>
          <a:xfrm>
            <a:off x="3059832" y="4581128"/>
            <a:ext cx="1800200" cy="158417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</a:rPr>
              <a:t>15</a:t>
            </a:r>
            <a:endParaRPr lang="fr-FR" sz="4400" b="1" dirty="0">
              <a:solidFill>
                <a:schemeClr val="tx1"/>
              </a:solidFill>
            </a:endParaRPr>
          </a:p>
        </p:txBody>
      </p:sp>
      <p:sp>
        <p:nvSpPr>
          <p:cNvPr id="9" name="Étoile à 8 branches 8"/>
          <p:cNvSpPr/>
          <p:nvPr/>
        </p:nvSpPr>
        <p:spPr>
          <a:xfrm>
            <a:off x="5796136" y="3501008"/>
            <a:ext cx="1800200" cy="158417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</a:rPr>
              <a:t>16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The </a:t>
            </a:r>
            <a:r>
              <a:rPr lang="fr-FR" b="1" dirty="0" err="1" smtClean="0">
                <a:solidFill>
                  <a:schemeClr val="tx2"/>
                </a:solidFill>
              </a:rPr>
              <a:t>Isc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delegation</a:t>
            </a:r>
            <a:r>
              <a:rPr lang="fr-FR" b="1" dirty="0" smtClean="0">
                <a:solidFill>
                  <a:schemeClr val="tx2"/>
                </a:solidFill>
              </a:rPr>
              <a:t> of </a:t>
            </a:r>
            <a:r>
              <a:rPr lang="fr-FR" b="1" dirty="0" err="1" smtClean="0">
                <a:solidFill>
                  <a:schemeClr val="tx2"/>
                </a:solidFill>
              </a:rPr>
              <a:t>students</a:t>
            </a:r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sz="2800" b="1" i="1" dirty="0" smtClean="0">
                <a:solidFill>
                  <a:schemeClr val="tx2"/>
                </a:solidFill>
              </a:rPr>
              <a:t>Anne-Lou, Paul, Alexandre and </a:t>
            </a:r>
            <a:r>
              <a:rPr lang="fr-FR" sz="2800" b="1" i="1" dirty="0" err="1" smtClean="0">
                <a:solidFill>
                  <a:schemeClr val="tx2"/>
                </a:solidFill>
              </a:rPr>
              <a:t>Mikaël</a:t>
            </a:r>
            <a:r>
              <a:rPr lang="fr-FR" sz="2800" b="1" i="1" dirty="0" smtClean="0">
                <a:solidFill>
                  <a:schemeClr val="tx2"/>
                </a:solidFill>
              </a:rPr>
              <a:t>  </a:t>
            </a:r>
            <a:endParaRPr lang="fr-FR" sz="28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User\Desktop\Logo\Drapeau-Fr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85476" y="4797152"/>
            <a:ext cx="2258524" cy="1355453"/>
          </a:xfrm>
          <a:prstGeom prst="rect">
            <a:avLst/>
          </a:prstGeom>
          <a:noFill/>
        </p:spPr>
      </p:pic>
      <p:pic>
        <p:nvPicPr>
          <p:cNvPr id="2051" name="Picture 3" descr="C:\Users\User\Desktop\Logo\merc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509120"/>
            <a:ext cx="2419350" cy="1885950"/>
          </a:xfrm>
          <a:prstGeom prst="rect">
            <a:avLst/>
          </a:prstGeom>
          <a:noFill/>
        </p:spPr>
      </p:pic>
      <p:pic>
        <p:nvPicPr>
          <p:cNvPr id="3" name="Picture 2" descr="C:\Users\User\Dropbox\COMENIUS AUTRICHE\2014-02-03 14.14.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556791"/>
            <a:ext cx="4104456" cy="305968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907704" y="494116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tx2"/>
                </a:solidFill>
              </a:rPr>
              <a:t>Website</a:t>
            </a:r>
            <a:r>
              <a:rPr lang="fr-FR" b="1" dirty="0" smtClean="0">
                <a:solidFill>
                  <a:schemeClr val="tx2"/>
                </a:solidFill>
              </a:rPr>
              <a:t> of the ISC </a:t>
            </a:r>
            <a:r>
              <a:rPr lang="fr-FR" b="1" dirty="0" err="1" smtClean="0">
                <a:solidFill>
                  <a:schemeClr val="tx2"/>
                </a:solidFill>
              </a:rPr>
              <a:t>School</a:t>
            </a:r>
            <a:endParaRPr lang="fr-FR" b="1" dirty="0" smtClean="0">
              <a:solidFill>
                <a:schemeClr val="tx2"/>
              </a:solidFill>
            </a:endParaRP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www.isc-villedubois.com</a:t>
            </a:r>
            <a:endParaRPr lang="fr-F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3561259"/>
          </a:xfrm>
        </p:spPr>
        <p:txBody>
          <a:bodyPr/>
          <a:lstStyle/>
          <a:p>
            <a:pPr algn="ctr">
              <a:buNone/>
            </a:pPr>
            <a:r>
              <a:rPr lang="fr-FR" sz="3600" b="1" i="1" dirty="0" smtClean="0">
                <a:solidFill>
                  <a:schemeClr val="tx2"/>
                </a:solidFill>
              </a:rPr>
              <a:t>II- </a:t>
            </a:r>
            <a:r>
              <a:rPr lang="fr-FR" sz="3600" b="1" i="1" dirty="0" err="1" smtClean="0">
                <a:solidFill>
                  <a:schemeClr val="tx2"/>
                </a:solidFill>
              </a:rPr>
              <a:t>Where</a:t>
            </a:r>
            <a:r>
              <a:rPr lang="fr-FR" sz="3600" b="1" i="1" dirty="0" smtClean="0">
                <a:solidFill>
                  <a:schemeClr val="tx2"/>
                </a:solidFill>
              </a:rPr>
              <a:t> do </a:t>
            </a:r>
            <a:r>
              <a:rPr lang="fr-FR" sz="3600" b="1" i="1" dirty="0" err="1" smtClean="0">
                <a:solidFill>
                  <a:schemeClr val="tx2"/>
                </a:solidFill>
              </a:rPr>
              <a:t>we</a:t>
            </a:r>
            <a:r>
              <a:rPr lang="fr-FR" sz="3600" b="1" i="1" dirty="0" smtClean="0">
                <a:solidFill>
                  <a:schemeClr val="tx2"/>
                </a:solidFill>
              </a:rPr>
              <a:t> come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from</a:t>
            </a:r>
            <a:r>
              <a:rPr lang="fr-FR" sz="3600" b="1" i="1" dirty="0" smtClean="0">
                <a:solidFill>
                  <a:schemeClr val="tx2"/>
                </a:solidFill>
              </a:rPr>
              <a:t>? </a:t>
            </a:r>
          </a:p>
          <a:p>
            <a:pPr algn="ctr">
              <a:buNone/>
            </a:pPr>
            <a:r>
              <a:rPr lang="fr-FR" sz="3600" b="1" i="1" dirty="0" err="1" smtClean="0">
                <a:solidFill>
                  <a:schemeClr val="tx2"/>
                </a:solidFill>
              </a:rPr>
              <a:t>Where</a:t>
            </a:r>
            <a:r>
              <a:rPr lang="fr-FR" sz="3600" b="1" i="1" dirty="0" smtClean="0">
                <a:solidFill>
                  <a:schemeClr val="tx2"/>
                </a:solidFill>
              </a:rPr>
              <a:t> are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we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going</a:t>
            </a:r>
            <a:r>
              <a:rPr lang="fr-FR" sz="3600" b="1" i="1" dirty="0" smtClean="0">
                <a:solidFill>
                  <a:schemeClr val="tx2"/>
                </a:solidFill>
              </a:rPr>
              <a:t> to? </a:t>
            </a:r>
            <a:endParaRPr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600" b="1" i="1" dirty="0" err="1" smtClean="0">
                <a:solidFill>
                  <a:schemeClr val="tx2"/>
                </a:solidFill>
              </a:rPr>
              <a:t>Where</a:t>
            </a:r>
            <a:r>
              <a:rPr lang="fr-FR" sz="3600" b="1" i="1" dirty="0" smtClean="0">
                <a:solidFill>
                  <a:schemeClr val="tx2"/>
                </a:solidFill>
              </a:rPr>
              <a:t> are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we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coming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from</a:t>
            </a:r>
            <a:r>
              <a:rPr lang="fr-FR" sz="3600" b="1" i="1" dirty="0" smtClean="0">
                <a:solidFill>
                  <a:schemeClr val="tx2"/>
                </a:solidFill>
              </a:rPr>
              <a:t>? (1)</a:t>
            </a:r>
            <a:r>
              <a:rPr lang="fr-FR" sz="3600" b="1" dirty="0" smtClean="0">
                <a:solidFill>
                  <a:schemeClr val="tx2"/>
                </a:solidFill>
              </a:rPr>
              <a:t/>
            </a:r>
            <a:br>
              <a:rPr lang="fr-FR" sz="3600" b="1" dirty="0" smtClean="0">
                <a:solidFill>
                  <a:schemeClr val="tx2"/>
                </a:solidFill>
              </a:rPr>
            </a:br>
            <a:r>
              <a:rPr lang="fr-FR" sz="3600" b="1" dirty="0" smtClean="0">
                <a:solidFill>
                  <a:schemeClr val="tx2"/>
                </a:solidFill>
              </a:rPr>
              <a:t> Our country: </a:t>
            </a:r>
            <a:r>
              <a:rPr lang="fr-FR" sz="3600" b="1" dirty="0" err="1" smtClean="0">
                <a:solidFill>
                  <a:schemeClr val="tx2"/>
                </a:solidFill>
              </a:rPr>
              <a:t>Metropolitan</a:t>
            </a:r>
            <a:r>
              <a:rPr lang="fr-FR" sz="3600" b="1" dirty="0" smtClean="0">
                <a:solidFill>
                  <a:schemeClr val="tx2"/>
                </a:solidFill>
              </a:rPr>
              <a:t> France</a:t>
            </a:r>
            <a:r>
              <a:rPr lang="fr-FR" sz="3600" dirty="0" smtClean="0">
                <a:solidFill>
                  <a:schemeClr val="tx2"/>
                </a:solidFill>
              </a:rPr>
              <a:t/>
            </a:r>
            <a:br>
              <a:rPr lang="fr-FR" sz="3600" dirty="0" smtClean="0">
                <a:solidFill>
                  <a:schemeClr val="tx2"/>
                </a:solidFill>
              </a:rPr>
            </a:br>
            <a:endParaRPr lang="fr-FR" sz="3600" dirty="0">
              <a:solidFill>
                <a:schemeClr val="tx2"/>
              </a:solidFill>
            </a:endParaRPr>
          </a:p>
        </p:txBody>
      </p:sp>
      <p:pic>
        <p:nvPicPr>
          <p:cNvPr id="5" name="Image 5" descr="Drapeau-Franc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628800"/>
            <a:ext cx="1404379" cy="8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 descr="carte france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772816"/>
            <a:ext cx="386121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427984" y="2852936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Area: 550 000 km² 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/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/>
                </a:solidFill>
              </a:rPr>
              <a:t> Population: 66 Million people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/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/>
                </a:solidFill>
              </a:rPr>
              <a:t> Population </a:t>
            </a:r>
            <a:r>
              <a:rPr lang="fr-FR" b="1" dirty="0" err="1" smtClean="0">
                <a:solidFill>
                  <a:schemeClr val="tx2"/>
                </a:solidFill>
              </a:rPr>
              <a:t>density</a:t>
            </a:r>
            <a:r>
              <a:rPr lang="fr-FR" b="1" dirty="0" smtClean="0">
                <a:solidFill>
                  <a:schemeClr val="tx2"/>
                </a:solidFill>
              </a:rPr>
              <a:t>/ km²: 103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/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/>
                </a:solidFill>
              </a:rPr>
              <a:t> Capital city: Paris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555776" y="2852936"/>
            <a:ext cx="331236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3" descr="paris monuments 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503564"/>
            <a:ext cx="5602039" cy="53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333375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i="1" dirty="0" err="1" smtClean="0">
                <a:solidFill>
                  <a:schemeClr val="tx2"/>
                </a:solidFill>
                <a:latin typeface="+mn-lt"/>
              </a:rPr>
              <a:t>Where</a:t>
            </a:r>
            <a:r>
              <a:rPr lang="fr-FR" sz="3600" b="1" i="1" dirty="0" smtClean="0">
                <a:solidFill>
                  <a:schemeClr val="tx2"/>
                </a:solidFill>
                <a:latin typeface="+mn-lt"/>
              </a:rPr>
              <a:t> are </a:t>
            </a:r>
            <a:r>
              <a:rPr lang="fr-FR" sz="3600" b="1" i="1" dirty="0" err="1" smtClean="0">
                <a:solidFill>
                  <a:schemeClr val="tx2"/>
                </a:solidFill>
                <a:latin typeface="+mn-lt"/>
              </a:rPr>
              <a:t>we</a:t>
            </a:r>
            <a:r>
              <a:rPr lang="fr-FR" sz="36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  <a:latin typeface="+mn-lt"/>
              </a:rPr>
              <a:t>coming</a:t>
            </a:r>
            <a:r>
              <a:rPr lang="fr-FR" sz="36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  <a:latin typeface="+mn-lt"/>
              </a:rPr>
              <a:t>from</a:t>
            </a:r>
            <a:r>
              <a:rPr lang="fr-FR" sz="3600" b="1" i="1" dirty="0" smtClean="0">
                <a:solidFill>
                  <a:schemeClr val="tx2"/>
                </a:solidFill>
                <a:latin typeface="+mn-lt"/>
              </a:rPr>
              <a:t>? (2)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err="1" smtClean="0">
                <a:solidFill>
                  <a:schemeClr val="tx2"/>
                </a:solidFill>
                <a:latin typeface="+mn-lt"/>
              </a:rPr>
              <a:t>Famous</a:t>
            </a:r>
            <a:r>
              <a:rPr lang="fr-FR" sz="3600" b="1" dirty="0" smtClean="0">
                <a:solidFill>
                  <a:schemeClr val="tx2"/>
                </a:solidFill>
                <a:latin typeface="+mn-lt"/>
              </a:rPr>
              <a:t> monuments in the capital: </a:t>
            </a:r>
            <a:r>
              <a:rPr lang="fr-FR" sz="3600" b="1" i="1" dirty="0" smtClean="0">
                <a:solidFill>
                  <a:schemeClr val="tx2"/>
                </a:solidFill>
                <a:latin typeface="+mn-lt"/>
              </a:rPr>
              <a:t>Paris</a:t>
            </a:r>
            <a:endParaRPr lang="fr-FR" sz="3600" b="1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60350"/>
            <a:ext cx="9143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i="1" dirty="0" err="1" smtClean="0">
                <a:solidFill>
                  <a:schemeClr val="tx2"/>
                </a:solidFill>
              </a:rPr>
              <a:t>Where</a:t>
            </a:r>
            <a:r>
              <a:rPr lang="fr-FR" sz="3600" b="1" i="1" dirty="0" smtClean="0">
                <a:solidFill>
                  <a:schemeClr val="tx2"/>
                </a:solidFill>
              </a:rPr>
              <a:t> are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we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coming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from</a:t>
            </a:r>
            <a:r>
              <a:rPr lang="fr-FR" sz="3600" b="1" i="1" dirty="0" smtClean="0">
                <a:solidFill>
                  <a:schemeClr val="tx2"/>
                </a:solidFill>
              </a:rPr>
              <a:t>? </a:t>
            </a:r>
            <a:r>
              <a:rPr lang="fr-FR" sz="3600" b="1" dirty="0" smtClean="0">
                <a:solidFill>
                  <a:schemeClr val="tx2"/>
                </a:solidFill>
              </a:rPr>
              <a:t>(3)</a:t>
            </a:r>
            <a:endParaRPr lang="fr-FR" sz="3600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i="1" dirty="0" smtClean="0">
                <a:solidFill>
                  <a:schemeClr val="tx2"/>
                </a:solidFill>
                <a:latin typeface="+mn-lt"/>
              </a:rPr>
              <a:t>Our ISC SCHOOL: Collège </a:t>
            </a:r>
            <a:r>
              <a:rPr lang="fr-FR" sz="3600" b="1" i="1" dirty="0">
                <a:solidFill>
                  <a:schemeClr val="tx2"/>
                </a:solidFill>
                <a:latin typeface="+mn-lt"/>
              </a:rPr>
              <a:t>du </a:t>
            </a:r>
            <a:r>
              <a:rPr lang="fr-FR" sz="3600" b="1" i="1" dirty="0" err="1">
                <a:solidFill>
                  <a:schemeClr val="tx2"/>
                </a:solidFill>
                <a:latin typeface="+mn-lt"/>
              </a:rPr>
              <a:t>Sacré-Coeur</a:t>
            </a:r>
            <a:endParaRPr lang="fr-FR" sz="3600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772816"/>
            <a:ext cx="9143999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3923928" y="1196752"/>
            <a:ext cx="5220072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sz="2400" b="1" dirty="0" smtClean="0">
              <a:solidFill>
                <a:srgbClr val="FFFF00"/>
              </a:solidFill>
              <a:latin typeface="Bradley Hand ITC" pitchFamily="66" charset="0"/>
              <a:cs typeface="Arabic Typesetting" pitchFamily="66" charset="-78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The </a:t>
            </a:r>
            <a:r>
              <a:rPr lang="en-GB" sz="2400" b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ISC School 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 smtClean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is </a:t>
            </a:r>
            <a:r>
              <a:rPr lang="en-GB" sz="2400" b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located </a:t>
            </a:r>
            <a:r>
              <a:rPr lang="en-GB" sz="2400" b="1" dirty="0" smtClean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25 km in the south of Paris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 smtClean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lies in </a:t>
            </a:r>
            <a:r>
              <a:rPr lang="en-GB" sz="2400" b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a very nice green park with a lake 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 smtClean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has </a:t>
            </a:r>
            <a:r>
              <a:rPr lang="en-GB" sz="2400" b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1480 students and a staff of 130 persons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fr-FR" sz="2400" b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its</a:t>
            </a:r>
            <a:r>
              <a:rPr lang="fr-FR" sz="2400" b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motto</a:t>
            </a:r>
            <a:r>
              <a:rPr lang="fr-FR" sz="2400" b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: </a:t>
            </a:r>
            <a:r>
              <a:rPr lang="fr-FR" sz="2400" b="1" i="1" dirty="0" smtClean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The </a:t>
            </a:r>
            <a:r>
              <a:rPr lang="fr-FR" sz="2400" b="1" i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reason</a:t>
            </a:r>
            <a:r>
              <a:rPr lang="fr-FR" sz="2400" b="1" i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of </a:t>
            </a:r>
            <a:r>
              <a:rPr lang="fr-FR" sz="2400" b="1" i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being</a:t>
            </a:r>
            <a:r>
              <a:rPr lang="fr-FR" sz="2400" b="1" i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fr-FR" sz="2400" b="1" i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is</a:t>
            </a:r>
            <a:r>
              <a:rPr lang="fr-FR" sz="2400" b="1" i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to permit </a:t>
            </a:r>
            <a:r>
              <a:rPr lang="fr-FR" sz="2400" b="1" i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pupils</a:t>
            </a:r>
            <a:r>
              <a:rPr lang="fr-FR" sz="2400" b="1" i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to </a:t>
            </a:r>
            <a:r>
              <a:rPr lang="fr-FR" sz="2400" b="1" i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reach</a:t>
            </a:r>
            <a:r>
              <a:rPr lang="fr-FR" sz="2400" b="1" i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fr-FR" sz="2400" b="1" i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their</a:t>
            </a:r>
            <a:r>
              <a:rPr lang="fr-FR" sz="2400" b="1" i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fr-FR" sz="2400" b="1" i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own</a:t>
            </a:r>
            <a:r>
              <a:rPr lang="fr-FR" sz="2400" b="1" i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fr-FR" sz="2400" b="1" i="1" dirty="0" err="1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level</a:t>
            </a:r>
            <a:r>
              <a:rPr lang="fr-FR" sz="2400" b="1" i="1" dirty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 of </a:t>
            </a:r>
            <a:r>
              <a:rPr lang="en-US" sz="2400" b="1" i="1" dirty="0" smtClean="0">
                <a:solidFill>
                  <a:srgbClr val="FFFF00"/>
                </a:solidFill>
                <a:latin typeface="Bradley Hand ITC" pitchFamily="66" charset="0"/>
                <a:cs typeface="Arabic Typesetting" pitchFamily="66" charset="-78"/>
              </a:rPr>
              <a:t>excellence</a:t>
            </a:r>
            <a:r>
              <a:rPr lang="fr-FR" sz="2900" b="1" i="1" dirty="0" smtClean="0">
                <a:solidFill>
                  <a:srgbClr val="FFFF00"/>
                </a:solidFill>
                <a:latin typeface="Bradley Hand ITC" pitchFamily="66" charset="0"/>
                <a:cs typeface="Times New Roman" pitchFamily="18" charset="0"/>
              </a:rPr>
              <a:t>.</a:t>
            </a:r>
            <a:endParaRPr lang="fr-FR" sz="2900" b="1" i="1" dirty="0">
              <a:solidFill>
                <a:srgbClr val="FFFF00"/>
              </a:solidFill>
              <a:latin typeface="Bradley Hand ITC" pitchFamily="66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fr-FR" b="1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fr-FR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365" name="ZoneTexte 7"/>
          <p:cNvSpPr txBox="1">
            <a:spLocks noChangeArrowheads="1"/>
          </p:cNvSpPr>
          <p:nvPr/>
        </p:nvSpPr>
        <p:spPr bwMode="auto">
          <a:xfrm>
            <a:off x="827088" y="5661025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i="1" dirty="0" err="1" smtClean="0">
                <a:solidFill>
                  <a:schemeClr val="tx2"/>
                </a:solidFill>
              </a:rPr>
              <a:t>Where</a:t>
            </a:r>
            <a:r>
              <a:rPr lang="fr-FR" sz="3600" b="1" i="1" dirty="0" smtClean="0">
                <a:solidFill>
                  <a:schemeClr val="tx2"/>
                </a:solidFill>
              </a:rPr>
              <a:t> are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we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going</a:t>
            </a:r>
            <a:r>
              <a:rPr lang="fr-FR" sz="3600" b="1" i="1" dirty="0" smtClean="0">
                <a:solidFill>
                  <a:schemeClr val="tx2"/>
                </a:solidFill>
              </a:rPr>
              <a:t> to? (1)</a:t>
            </a:r>
            <a:br>
              <a:rPr lang="fr-FR" sz="3600" b="1" i="1" dirty="0" smtClean="0">
                <a:solidFill>
                  <a:schemeClr val="tx2"/>
                </a:solidFill>
              </a:rPr>
            </a:br>
            <a:r>
              <a:rPr lang="fr-FR" sz="3600" b="1" i="1" dirty="0" err="1" smtClean="0">
                <a:solidFill>
                  <a:schemeClr val="tx2"/>
                </a:solidFill>
              </a:rPr>
              <a:t>Austria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endParaRPr lang="fr-FR" sz="3600" b="1" i="1" dirty="0">
              <a:solidFill>
                <a:schemeClr val="tx2"/>
              </a:solidFill>
            </a:endParaRPr>
          </a:p>
        </p:txBody>
      </p:sp>
      <p:pic>
        <p:nvPicPr>
          <p:cNvPr id="5" name="Image 5" descr="Drapeau-Franc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8760688" y="1460800"/>
            <a:ext cx="7619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Logo\autriche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48680"/>
            <a:ext cx="918989" cy="612660"/>
          </a:xfrm>
          <a:prstGeom prst="rect">
            <a:avLst/>
          </a:prstGeom>
          <a:noFill/>
        </p:spPr>
      </p:pic>
      <p:pic>
        <p:nvPicPr>
          <p:cNvPr id="32770" name="Picture 2" descr="C:\Users\User\Desktop\Logo\Austrian-political-map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575182" cy="367240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788024" y="2276872"/>
            <a:ext cx="4355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Area: 98 000 km²</a:t>
            </a:r>
          </a:p>
          <a:p>
            <a:pPr>
              <a:buFont typeface="Courier New" pitchFamily="49" charset="0"/>
              <a:buChar char="o"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/>
                </a:solidFill>
              </a:rPr>
              <a:t> Population: 8,5 million people </a:t>
            </a:r>
          </a:p>
          <a:p>
            <a:endParaRPr lang="fr-FR" b="1" dirty="0" smtClean="0">
              <a:solidFill>
                <a:schemeClr val="tx2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/>
                </a:solidFill>
              </a:rPr>
              <a:t> Population </a:t>
            </a:r>
            <a:r>
              <a:rPr lang="fr-FR" b="1" dirty="0" err="1" smtClean="0">
                <a:solidFill>
                  <a:schemeClr val="tx2"/>
                </a:solidFill>
              </a:rPr>
              <a:t>density</a:t>
            </a:r>
            <a:r>
              <a:rPr lang="fr-FR" b="1" dirty="0" smtClean="0">
                <a:solidFill>
                  <a:schemeClr val="tx2"/>
                </a:solidFill>
              </a:rPr>
              <a:t>/ km²: 102</a:t>
            </a:r>
          </a:p>
          <a:p>
            <a:endParaRPr lang="fr-FR" b="1" dirty="0" smtClean="0">
              <a:solidFill>
                <a:schemeClr val="tx2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/>
                </a:solidFill>
              </a:rPr>
              <a:t> Capital city: Vienna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139952" y="3068960"/>
            <a:ext cx="79208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997</Words>
  <Application>Microsoft Office PowerPoint</Application>
  <PresentationFormat>Affichage à l'écran (4:3)</PresentationFormat>
  <Paragraphs>285</Paragraphs>
  <Slides>41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       Presentation of the French delegation Our country, our school and winter sports in France  Isc- La Ville du Bois- France </vt:lpstr>
      <vt:lpstr>CONTENTS</vt:lpstr>
      <vt:lpstr>Présentation PowerPoint</vt:lpstr>
      <vt:lpstr> Comenius project Turning Ideas Into Actions 2013-2015  European partnership with 7 schools in 5 countries </vt:lpstr>
      <vt:lpstr>Présentation PowerPoint</vt:lpstr>
      <vt:lpstr>   Where are we coming from? (1)  Our country: Metropolitan France </vt:lpstr>
      <vt:lpstr>Présentation PowerPoint</vt:lpstr>
      <vt:lpstr>Présentation PowerPoint</vt:lpstr>
      <vt:lpstr> Where are we going to? (1) Austria </vt:lpstr>
      <vt:lpstr>  Where are we going to? (2) Famous monuments in the capitale: Vienna </vt:lpstr>
      <vt:lpstr>Where are we going to? (3)  Europaschule, Wiener Neustadt</vt:lpstr>
      <vt:lpstr>Présentation PowerPoint</vt:lpstr>
      <vt:lpstr>Présentation PowerPoint</vt:lpstr>
      <vt:lpstr>Présentation PowerPoint</vt:lpstr>
      <vt:lpstr>Présentation PowerPoint</vt:lpstr>
      <vt:lpstr>B) The French most popular skiing areas </vt:lpstr>
      <vt:lpstr>C) Our French mountain ranges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QUIZ 1- Our country France </vt:lpstr>
      <vt:lpstr>2- Our Capital  City </vt:lpstr>
      <vt:lpstr>3- Our town La Ville du Bois</vt:lpstr>
      <vt:lpstr>4- Our ISC School </vt:lpstr>
      <vt:lpstr>5- Our famous mountains</vt:lpstr>
      <vt:lpstr>6- Our famous ski resorts</vt:lpstr>
      <vt:lpstr>7- Ski in France</vt:lpstr>
      <vt:lpstr>8- Sotchi 2014: Our medals winners </vt:lpstr>
      <vt:lpstr>The Isc delegation of students Anne-Lou, Paul, Alexandre and Mikaël  </vt:lpstr>
    </vt:vector>
  </TitlesOfParts>
  <Company>Groupement des Mousquetaires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abesnard</dc:creator>
  <cp:lastModifiedBy>PC</cp:lastModifiedBy>
  <cp:revision>184</cp:revision>
  <dcterms:created xsi:type="dcterms:W3CDTF">2014-01-27T12:21:21Z</dcterms:created>
  <dcterms:modified xsi:type="dcterms:W3CDTF">2014-07-08T12:29:37Z</dcterms:modified>
</cp:coreProperties>
</file>