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69" r:id="rId2"/>
    <p:sldId id="256" r:id="rId3"/>
    <p:sldId id="257" r:id="rId4"/>
    <p:sldId id="259" r:id="rId5"/>
    <p:sldId id="258" r:id="rId6"/>
    <p:sldId id="260" r:id="rId7"/>
    <p:sldId id="283" r:id="rId8"/>
    <p:sldId id="284" r:id="rId9"/>
    <p:sldId id="285" r:id="rId10"/>
    <p:sldId id="286" r:id="rId11"/>
    <p:sldId id="287" r:id="rId12"/>
    <p:sldId id="261" r:id="rId13"/>
    <p:sldId id="277" r:id="rId14"/>
    <p:sldId id="262" r:id="rId15"/>
    <p:sldId id="278" r:id="rId16"/>
    <p:sldId id="266" r:id="rId17"/>
    <p:sldId id="288" r:id="rId18"/>
    <p:sldId id="289" r:id="rId19"/>
    <p:sldId id="290" r:id="rId20"/>
    <p:sldId id="263" r:id="rId21"/>
    <p:sldId id="264" r:id="rId22"/>
    <p:sldId id="291" r:id="rId23"/>
    <p:sldId id="292" r:id="rId24"/>
    <p:sldId id="293" r:id="rId25"/>
    <p:sldId id="294" r:id="rId26"/>
    <p:sldId id="295" r:id="rId27"/>
    <p:sldId id="296" r:id="rId28"/>
    <p:sldId id="265" r:id="rId29"/>
    <p:sldId id="280" r:id="rId30"/>
    <p:sldId id="267" r:id="rId31"/>
    <p:sldId id="281" r:id="rId32"/>
    <p:sldId id="268" r:id="rId33"/>
    <p:sldId id="273" r:id="rId34"/>
    <p:sldId id="274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0"/>
  </p:normalViewPr>
  <p:slideViewPr>
    <p:cSldViewPr>
      <p:cViewPr varScale="1">
        <p:scale>
          <a:sx n="65" d="100"/>
          <a:sy n="65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A18E-9259-4A43-8E35-585F3E7BC280}" type="datetimeFigureOut">
              <a:rPr lang="fr-FR" smtClean="0"/>
              <a:pPr/>
              <a:t>10/05/2010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7C9E-AE4E-492C-A8DA-CE300155EE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A18E-9259-4A43-8E35-585F3E7BC280}" type="datetimeFigureOut">
              <a:rPr lang="fr-FR" smtClean="0"/>
              <a:pPr/>
              <a:t>10/05/2010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7C9E-AE4E-492C-A8DA-CE300155EE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A18E-9259-4A43-8E35-585F3E7BC280}" type="datetimeFigureOut">
              <a:rPr lang="fr-FR" smtClean="0"/>
              <a:pPr/>
              <a:t>10/05/2010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7C9E-AE4E-492C-A8DA-CE300155EE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A18E-9259-4A43-8E35-585F3E7BC280}" type="datetimeFigureOut">
              <a:rPr lang="fr-FR" smtClean="0"/>
              <a:pPr/>
              <a:t>10/05/2010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7C9E-AE4E-492C-A8DA-CE300155EE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A18E-9259-4A43-8E35-585F3E7BC280}" type="datetimeFigureOut">
              <a:rPr lang="fr-FR" smtClean="0"/>
              <a:pPr/>
              <a:t>10/05/2010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7C9E-AE4E-492C-A8DA-CE300155EE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A18E-9259-4A43-8E35-585F3E7BC280}" type="datetimeFigureOut">
              <a:rPr lang="fr-FR" smtClean="0"/>
              <a:pPr/>
              <a:t>10/05/2010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7C9E-AE4E-492C-A8DA-CE300155EE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A18E-9259-4A43-8E35-585F3E7BC280}" type="datetimeFigureOut">
              <a:rPr lang="fr-FR" smtClean="0"/>
              <a:pPr/>
              <a:t>10/05/2010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7C9E-AE4E-492C-A8DA-CE300155EE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A18E-9259-4A43-8E35-585F3E7BC280}" type="datetimeFigureOut">
              <a:rPr lang="fr-FR" smtClean="0"/>
              <a:pPr/>
              <a:t>10/05/2010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7C9E-AE4E-492C-A8DA-CE300155EE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A18E-9259-4A43-8E35-585F3E7BC280}" type="datetimeFigureOut">
              <a:rPr lang="fr-FR" smtClean="0"/>
              <a:pPr/>
              <a:t>10/05/2010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7C9E-AE4E-492C-A8DA-CE300155EE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A18E-9259-4A43-8E35-585F3E7BC280}" type="datetimeFigureOut">
              <a:rPr lang="fr-FR" smtClean="0"/>
              <a:pPr/>
              <a:t>10/05/2010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7C9E-AE4E-492C-A8DA-CE300155EE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A18E-9259-4A43-8E35-585F3E7BC280}" type="datetimeFigureOut">
              <a:rPr lang="fr-FR" smtClean="0"/>
              <a:pPr/>
              <a:t>10/05/2010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807C9E-AE4E-492C-A8DA-CE300155EE1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C4A18E-9259-4A43-8E35-585F3E7BC280}" type="datetimeFigureOut">
              <a:rPr lang="fr-FR" smtClean="0"/>
              <a:pPr/>
              <a:t>10/05/2010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807C9E-AE4E-492C-A8DA-CE300155EE11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Mekn%C3%A8s" TargetMode="External"/><Relationship Id="rId2" Type="http://schemas.openxmlformats.org/officeDocument/2006/relationships/hyperlink" Target="http://fr.wikipedia.org/wiki/XVIe_si%C3%A8cl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r.wikipedia.org/wiki/F%C3%A8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DANIELLE%20LAVOLLEE\Bureau\CD\projet%20franco%20marocain%2010%20mai\Musique%20&#224;%20rentrer\Pr&#233;sentation%20musique%20marocaine\issawa.wm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DANIELLE%20LAVOLLEE\Bureau\CD\projet%20franco%20marocain%2010%20mai\Musique%20&#224;%20rentrer\Pr&#233;sentation%20musique%20marocaine\gnawa_0001.wm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Cha%C3%A2bi" TargetMode="External"/><Relationship Id="rId2" Type="http://schemas.openxmlformats.org/officeDocument/2006/relationships/hyperlink" Target="http://fr.wikipedia.org/wiki/Gnawa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fr.wikipedia.org/wiki/Musique_berb%C3%A8re" TargetMode="External"/><Relationship Id="rId4" Type="http://schemas.openxmlformats.org/officeDocument/2006/relationships/hyperlink" Target="http://fr.wikipedia.org/wiki/Musique_arabo-andalous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Berb%C3%A8res" TargetMode="External"/><Relationship Id="rId7" Type="http://schemas.openxmlformats.org/officeDocument/2006/relationships/hyperlink" Target="http://fr.wikipedia.org/wiki/Bendir" TargetMode="External"/><Relationship Id="rId2" Type="http://schemas.openxmlformats.org/officeDocument/2006/relationships/hyperlink" Target="http://fr.wikipedia.org/wiki/Danse_traditionnel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Langues_berb%C3%A8res" TargetMode="External"/><Relationship Id="rId5" Type="http://schemas.openxmlformats.org/officeDocument/2006/relationships/hyperlink" Target="http://fr.wikipedia.org/wiki/Chant" TargetMode="External"/><Relationship Id="rId4" Type="http://schemas.openxmlformats.org/officeDocument/2006/relationships/hyperlink" Target="http://fr.wikipedia.org/wiki/Moyen_Atla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Berkane" TargetMode="External"/><Relationship Id="rId2" Type="http://schemas.openxmlformats.org/officeDocument/2006/relationships/hyperlink" Target="http://fr.wikipedia.org/wiki/Danse_traditionnell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DANIELLE%20LAVOLLEE\Bureau\CD\projet%20franco%20marocain%2010%20mai\Musique%20&#224;%20rentrer\Pr&#233;sentation%20musique%20marocaine\reggada10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Hassaniyya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DANIELLE%20LAVOLLEE\Bureau\CD\projet%20franco%20marocain%2010%20mai\Musique%20&#224;%20rentrer\Pr&#233;sentation%20musique%20marocaine\guedra_0001.wmv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Musique_arabo-andalouse" TargetMode="External"/><Relationship Id="rId2" Type="http://schemas.openxmlformats.org/officeDocument/2006/relationships/hyperlink" Target="http://fr.wikipedia.org/wiki/Musique_savant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r.wikipedia.org/wiki/Qasidah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Ou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1176997"/>
            <a:ext cx="2179538" cy="537492"/>
          </a:xfrm>
        </p:spPr>
        <p:txBody>
          <a:bodyPr/>
          <a:lstStyle/>
          <a:p>
            <a:r>
              <a:rPr lang="en-US" dirty="0" err="1" smtClean="0"/>
              <a:t>Sommaire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28596" y="1785926"/>
            <a:ext cx="2357454" cy="4000528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6400" dirty="0" smtClean="0"/>
              <a:t> </a:t>
            </a:r>
            <a:r>
              <a:rPr lang="en-US" sz="6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pPr>
              <a:buFont typeface="Wingdings" pitchFamily="2" charset="2"/>
              <a:buChar char="v"/>
            </a:pPr>
            <a:r>
              <a:rPr lang="en-US" sz="6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La </a:t>
            </a:r>
            <a:r>
              <a:rPr lang="en-US" sz="6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musique</a:t>
            </a:r>
            <a:r>
              <a:rPr lang="en-US" sz="6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6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andalouse</a:t>
            </a:r>
            <a:r>
              <a:rPr lang="en-US" sz="6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6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</a:t>
            </a:r>
            <a:r>
              <a:rPr lang="fr-FR" sz="6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’</a:t>
            </a:r>
            <a:r>
              <a:rPr lang="en-US" sz="6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andalou</a:t>
            </a:r>
            <a:r>
              <a:rPr lang="en-US" sz="6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6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ou</a:t>
            </a:r>
            <a:r>
              <a:rPr lang="en-US" sz="6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6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tarab</a:t>
            </a:r>
            <a:r>
              <a:rPr lang="en-US" sz="6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al     </a:t>
            </a:r>
            <a:r>
              <a:rPr lang="fr-FR" sz="6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âla</a:t>
            </a:r>
            <a:endParaRPr lang="fr-FR" sz="6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6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 </a:t>
            </a:r>
            <a:r>
              <a:rPr lang="fr-FR" sz="6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melhoun</a:t>
            </a:r>
            <a:endParaRPr lang="fr-FR" sz="6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6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 </a:t>
            </a:r>
            <a:r>
              <a:rPr lang="fr-FR" sz="6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gharnati</a:t>
            </a:r>
            <a:r>
              <a:rPr lang="fr-FR" sz="6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fr-FR" sz="6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Les </a:t>
            </a:r>
            <a:r>
              <a:rPr lang="fr-FR" sz="6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aissawa</a:t>
            </a:r>
            <a:endParaRPr lang="fr-FR" sz="6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6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Gnawa</a:t>
            </a:r>
            <a:endParaRPr lang="fr-FR" sz="6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6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La </a:t>
            </a:r>
            <a:r>
              <a:rPr lang="fr-FR" sz="6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dakka</a:t>
            </a:r>
            <a:r>
              <a:rPr lang="fr-FR" sz="6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de Marrakech </a:t>
            </a:r>
          </a:p>
          <a:p>
            <a:pPr>
              <a:buFont typeface="Wingdings" pitchFamily="2" charset="2"/>
              <a:buChar char="v"/>
            </a:pPr>
            <a:r>
              <a:rPr lang="fr-FR" sz="6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Les différentes musiques berbères </a:t>
            </a:r>
          </a:p>
          <a:p>
            <a:pPr>
              <a:buFont typeface="Wingdings" pitchFamily="2" charset="2"/>
              <a:buChar char="v"/>
            </a:pPr>
            <a:r>
              <a:rPr lang="fr-FR" sz="6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L’</a:t>
            </a:r>
            <a:r>
              <a:rPr lang="fr-FR" sz="6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ahidous</a:t>
            </a:r>
            <a:r>
              <a:rPr lang="fr-FR" sz="6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fr-FR" sz="6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Reggada</a:t>
            </a:r>
            <a:r>
              <a:rPr lang="fr-FR" sz="6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fr-FR" sz="6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La musique du Sahara</a:t>
            </a:r>
          </a:p>
          <a:p>
            <a:pPr>
              <a:buFont typeface="Wingdings" pitchFamily="2" charset="2"/>
              <a:buChar char="v"/>
            </a:pPr>
            <a:r>
              <a:rPr lang="fr-FR" sz="6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Les festivals au Maroc </a:t>
            </a:r>
          </a:p>
          <a:p>
            <a:pPr>
              <a:buFont typeface="Wingdings" pitchFamily="2" charset="2"/>
              <a:buChar char="v"/>
            </a:pPr>
            <a:r>
              <a:rPr lang="fr-FR" sz="6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Conclusion </a:t>
            </a:r>
          </a:p>
          <a:p>
            <a:pPr>
              <a:buFont typeface="Wingdings" pitchFamily="2" charset="2"/>
              <a:buChar char="v"/>
            </a:pPr>
            <a:endParaRPr lang="fr-FR" dirty="0"/>
          </a:p>
        </p:txBody>
      </p:sp>
      <p:pic>
        <p:nvPicPr>
          <p:cNvPr id="15" name="Espace réservé pour une image  14" descr="images[4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442" b="7442"/>
          <a:stretch>
            <a:fillRect/>
          </a:stretch>
        </p:blipFill>
        <p:spPr/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estivalMusiqueAndalus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estiv-international5-08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 </a:t>
            </a:r>
            <a:r>
              <a:rPr lang="fr-FR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aïssaoua</a:t>
            </a:r>
            <a:r>
              <a:rPr lang="fr-FR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Fondée au </a:t>
            </a:r>
            <a:r>
              <a:rPr lang="fr-FR" cap="small" dirty="0">
                <a:solidFill>
                  <a:schemeClr val="bg2">
                    <a:lumMod val="20000"/>
                    <a:lumOff val="80000"/>
                  </a:schemeClr>
                </a:solidFill>
                <a:hlinkClick r:id="rId2" tooltip="XVIe siècle"/>
              </a:rPr>
              <a:t>XVI</a:t>
            </a:r>
            <a:r>
              <a:rPr lang="fr-FR" u="sng" baseline="30000" dirty="0">
                <a:solidFill>
                  <a:schemeClr val="bg2">
                    <a:lumMod val="20000"/>
                    <a:lumOff val="80000"/>
                  </a:schemeClr>
                </a:solidFill>
                <a:hlinkClick r:id="rId2" tooltip="XVIe siècle"/>
              </a:rPr>
              <a:t>e</a:t>
            </a:r>
            <a:r>
              <a:rPr lang="fr-FR" u="sng" dirty="0">
                <a:solidFill>
                  <a:schemeClr val="bg2">
                    <a:lumMod val="20000"/>
                    <a:lumOff val="80000"/>
                  </a:schemeClr>
                </a:solidFill>
                <a:hlinkClick r:id="rId2" tooltip="XVIe siècle"/>
              </a:rPr>
              <a:t> siècle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par Sidi Mohamed Ben </a:t>
            </a:r>
            <a:r>
              <a:rPr lang="fr-FR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Aïssa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cette confrérie religieuse se rattache au soufisme. Son centre spirituel (</a:t>
            </a:r>
            <a:r>
              <a:rPr lang="fr-FR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zaouia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) principal se trouve à Meknès où son fondateur est enterré. Ils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constituent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une confrérie et se trouvent principalement dans la région </a:t>
            </a:r>
            <a:r>
              <a:rPr lang="fr-FR" u="sng" dirty="0">
                <a:solidFill>
                  <a:schemeClr val="bg2">
                    <a:lumMod val="20000"/>
                    <a:lumOff val="80000"/>
                  </a:schemeClr>
                </a:solidFill>
                <a:hlinkClick r:id="rId3" tooltip="Meknès"/>
              </a:rPr>
              <a:t>Meknès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et de </a:t>
            </a:r>
            <a:r>
              <a:rPr lang="fr-FR" u="sng" dirty="0">
                <a:solidFill>
                  <a:schemeClr val="bg2">
                    <a:lumMod val="20000"/>
                    <a:lumOff val="80000"/>
                  </a:schemeClr>
                </a:solidFill>
                <a:hlinkClick r:id="rId4" tooltip="Fès"/>
              </a:rPr>
              <a:t>Fès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buNone/>
            </a:pP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ssaw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Gna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 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nom GNAWA dériverait du mot GUINEE (ancien Empire du Soudan Occidental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), 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même si une partie seulement de ces populations vient de cette région d'Afrique. </a:t>
            </a:r>
          </a:p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Ils se sont ensuite métissés à la population locale et se sont formés en confrérie 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(avec 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un maître et un style vestimentaire particulier) pour créer une musique et un culte 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original, 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mélangeant des apports africains et arabo-berbères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Au Maroc, le berceau de la musique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Gnawa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est propre à la Région d'Essaouira où l'on trouve aussi des </a:t>
            </a:r>
            <a:r>
              <a:rPr lang="fr-FR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gnawa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berbères et juifs.</a:t>
            </a:r>
          </a:p>
          <a:p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nawa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</a:t>
            </a:r>
            <a:r>
              <a:rPr lang="fr-FR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Dakka</a:t>
            </a:r>
            <a:r>
              <a:rPr lang="fr-FR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de Marrakech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fr-FR" dirty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fr-FR" dirty="0"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marocain,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cette musique est dite </a:t>
            </a:r>
            <a:r>
              <a:rPr lang="fr-FR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dakka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el </a:t>
            </a:r>
            <a:r>
              <a:rPr lang="fr-FR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Marrakchia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 ; elle est spécifique du Maroc.</a:t>
            </a:r>
          </a:p>
          <a:p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Les mains maintenues droites applaudissent à plat sur toute leur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surface,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avec les doigts écartés ou joints, produisant ainsi un son fort particulier.</a:t>
            </a:r>
          </a:p>
          <a:p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Comme son nom l’indique, la </a:t>
            </a:r>
            <a:r>
              <a:rPr lang="fr-FR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Dakka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El </a:t>
            </a:r>
            <a:r>
              <a:rPr lang="fr-FR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Marrakchia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est originaire de la ville impériale de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Marrakech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et est principalement mise en valeur lors de la fête religieuse de </a:t>
            </a:r>
            <a:r>
              <a:rPr lang="fr-FR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Achûra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(célébrée le dixième jour du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ouvel An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musulman).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60075_5OD643332DBPQ7JYGOI6S4ZHHHV1F2_034_H143042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60075_5OD643332DBPQ7JYGOI6S4ZHHHV1F2_dsc01112_H205034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53571720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642910" y="571480"/>
            <a:ext cx="7743852" cy="1457334"/>
          </a:xfrm>
          <a:ln>
            <a:noFill/>
          </a:ln>
        </p:spPr>
        <p:txBody>
          <a:bodyPr/>
          <a:lstStyle/>
          <a:p>
            <a:r>
              <a:rPr lang="fr-FR" dirty="0" smtClean="0">
                <a:ln w="19050">
                  <a:solidFill>
                    <a:schemeClr val="tx1"/>
                  </a:solidFill>
                </a:ln>
              </a:rPr>
              <a:t>Introduction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24" y="2500306"/>
            <a:ext cx="7929618" cy="314327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elaxedIns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fr-FR" b="1" dirty="0" smtClean="0">
                <a:ln/>
                <a:solidFill>
                  <a:schemeClr val="accent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La musique marocaine est plurielle et se compose de quatre grands genres musicaux différents et d'une grande variété : la musique </a:t>
            </a:r>
            <a:r>
              <a:rPr lang="fr-FR" b="1" dirty="0" err="1" smtClean="0">
                <a:ln/>
                <a:solidFill>
                  <a:schemeClr val="accent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linkClick r:id="rId2" tooltip="Gnawa"/>
              </a:rPr>
              <a:t>gnawa</a:t>
            </a:r>
            <a:r>
              <a:rPr lang="fr-FR" b="1" dirty="0" smtClean="0">
                <a:ln/>
                <a:solidFill>
                  <a:schemeClr val="accent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le </a:t>
            </a:r>
            <a:r>
              <a:rPr lang="fr-FR" b="1" dirty="0" err="1" smtClean="0">
                <a:ln/>
                <a:solidFill>
                  <a:schemeClr val="accent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linkClick r:id="rId3" tooltip="Chaâbi"/>
              </a:rPr>
              <a:t>chaâbi</a:t>
            </a:r>
            <a:r>
              <a:rPr lang="fr-FR" b="1" dirty="0" smtClean="0">
                <a:ln/>
                <a:solidFill>
                  <a:schemeClr val="accent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la </a:t>
            </a:r>
            <a:r>
              <a:rPr lang="fr-FR" b="1" dirty="0" smtClean="0">
                <a:ln/>
                <a:solidFill>
                  <a:schemeClr val="accent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linkClick r:id="rId4" tooltip="Musique arabo-andalouse"/>
              </a:rPr>
              <a:t>andalouse</a:t>
            </a:r>
            <a:r>
              <a:rPr lang="fr-FR" b="1" dirty="0" smtClean="0">
                <a:ln/>
                <a:solidFill>
                  <a:schemeClr val="accent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et la </a:t>
            </a:r>
            <a:r>
              <a:rPr lang="fr-FR" b="1" dirty="0" smtClean="0">
                <a:ln/>
                <a:solidFill>
                  <a:schemeClr val="accent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hlinkClick r:id="rId5" tooltip="Musique berbère"/>
              </a:rPr>
              <a:t>musique berbère</a:t>
            </a:r>
            <a:r>
              <a:rPr lang="fr-FR" b="1" dirty="0" smtClean="0">
                <a:ln/>
                <a:solidFill>
                  <a:schemeClr val="accent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 Chaque groupe musical est lui-même constitué de sous-groupes régionaux et </a:t>
            </a:r>
            <a:r>
              <a:rPr lang="fr-FR" b="1" dirty="0" smtClean="0">
                <a:ln/>
                <a:solidFill>
                  <a:schemeClr val="accent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divisé </a:t>
            </a:r>
            <a:r>
              <a:rPr lang="fr-FR" b="1" dirty="0" smtClean="0">
                <a:ln/>
                <a:solidFill>
                  <a:schemeClr val="accent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en « moderne » et « traditionnel ».</a:t>
            </a:r>
            <a:endParaRPr lang="fr-FR" b="1" dirty="0">
              <a:ln/>
              <a:solidFill>
                <a:schemeClr val="accent3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 différentes musiques berbères </a:t>
            </a:r>
            <a: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fr-F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La musique amazigh (berbère)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est, elle aussi, divisée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trois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grands groupes suivant les régions ( et donc les langues régionales)  :</a:t>
            </a:r>
          </a:p>
          <a:p>
            <a:pPr>
              <a:buNone/>
            </a:pPr>
            <a:endParaRPr lang="fr-F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fr-F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fr-F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fr-FR" sz="24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Et ces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musiques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sont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accompagn</a:t>
            </a:r>
            <a:r>
              <a:rPr lang="fr-FR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ées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de la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danse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suivante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: </a:t>
            </a:r>
            <a:endParaRPr lang="fr-FR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928662" y="3357562"/>
            <a:ext cx="70009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714348" y="3571876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7715272" y="3571876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>
            <a:off x="4107653" y="3536157"/>
            <a:ext cx="357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43306" y="3357562"/>
            <a:ext cx="192882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La musique tachelhit  de l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Anti-Atlas, dans le Sud marocain.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3502626"/>
            <a:ext cx="157163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La musique tamazight du Moyen-Atlas.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86644" y="3714752"/>
            <a:ext cx="1571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La musique </a:t>
            </a:r>
            <a:r>
              <a:rPr lang="fr-FR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tarifit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 la chaîne des monts rifains.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2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Ahidous</a:t>
            </a:r>
            <a:endParaRPr lang="fr-FR" dirty="0"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/>
          <a:lstStyle/>
          <a:p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L’</a:t>
            </a:r>
            <a:r>
              <a:rPr lang="fr-FR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ahidous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est une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  <a:hlinkClick r:id="rId2" tooltip="Danse traditionnelle"/>
              </a:rPr>
              <a:t>danse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2" tooltip="Danse traditionnelle"/>
              </a:rPr>
              <a:t>traditionnelle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pratiquée par les tribus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  <a:hlinkClick r:id="rId3" tooltip="Berbères"/>
              </a:rPr>
              <a:t>berbères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du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  <a:hlinkClick r:id="rId4" tooltip="Moyen Atlas"/>
              </a:rPr>
              <a:t>Moyen Atlas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au </a:t>
            </a:r>
            <a:r>
              <a:rPr lang="fr-FR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Maroc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ommes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et femmes, coude à coude, forment des rondes souples et ondulantes,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accompagnés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  <a:hlinkClick r:id="rId5" tooltip="Chant"/>
              </a:rPr>
              <a:t>chants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(en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  <a:hlinkClick r:id="rId6" tooltip="Langues berbères"/>
              </a:rPr>
              <a:t>berbère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) rythmés par le </a:t>
            </a:r>
            <a:r>
              <a:rPr lang="fr-FR" dirty="0" err="1">
                <a:solidFill>
                  <a:schemeClr val="bg2">
                    <a:lumMod val="20000"/>
                    <a:lumOff val="80000"/>
                  </a:schemeClr>
                </a:solidFill>
                <a:hlinkClick r:id="rId7" tooltip="Bendir"/>
              </a:rPr>
              <a:t>bendir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buNone/>
            </a:pP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96817043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60132372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hidous_imilch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ay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hidous%20kelaa%20mgou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Reggada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La </a:t>
            </a:r>
            <a:r>
              <a:rPr lang="fr-FR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reggada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est une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  <a:hlinkClick r:id="rId2" tooltip="Danse traditionnelle"/>
              </a:rPr>
              <a:t>danse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2" tooltip="Danse traditionnelle"/>
              </a:rPr>
              <a:t>traditionnelle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née dans les monts </a:t>
            </a:r>
            <a:r>
              <a:rPr lang="fr-FR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Beni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Snassen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(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3" tooltip="Berkane"/>
              </a:rPr>
              <a:t>Berkane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). Elle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s'est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répandue au RIF voisin et de l'autre côté de la frontière algérienne (</a:t>
            </a:r>
            <a:r>
              <a:rPr lang="fr-FR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Maghnia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Oran...). </a:t>
            </a:r>
            <a:endParaRPr lang="fr-F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La </a:t>
            </a:r>
            <a:r>
              <a:rPr lang="fr-FR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Reggada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se rapproche d'autres musiques locales comme el </a:t>
            </a:r>
            <a:r>
              <a:rPr lang="fr-FR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mangouchi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et l'</a:t>
            </a:r>
            <a:r>
              <a:rPr lang="fr-FR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alaoui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On la danse avec des mouvements d'épaules, un fusil (ou un bâton), en frappant des pieds contre le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sol, 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au rythme de la musique.</a:t>
            </a:r>
          </a:p>
          <a:p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ggada1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musique andalouse marocaine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 nos jours, au Maroc, cette musique se subdivise en 3 genres </a:t>
            </a:r>
            <a:r>
              <a:rPr lang="fr-FR" dirty="0" smtClean="0">
                <a:solidFill>
                  <a:schemeClr val="accent3"/>
                </a:solidFill>
              </a:rPr>
              <a:t>:</a:t>
            </a:r>
            <a:endParaRPr lang="fr-FR" dirty="0">
              <a:solidFill>
                <a:schemeClr val="accent3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 rot="10800000">
            <a:off x="1643042" y="3500438"/>
            <a:ext cx="2643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286248" y="3500438"/>
            <a:ext cx="2500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1393009" y="3750471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>
            <a:off x="4036215" y="3750471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>
            <a:off x="6572264" y="3714752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85786" y="4071942"/>
            <a:ext cx="2399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 genre </a:t>
            </a:r>
            <a:r>
              <a:rPr lang="fr-FR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Andalou</a:t>
            </a:r>
            <a:endParaRPr lang="fr-FR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86116" y="4000504"/>
            <a:ext cx="2545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 genre </a:t>
            </a:r>
            <a:r>
              <a:rPr lang="fr-FR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Gharnati</a:t>
            </a:r>
            <a:r>
              <a:rPr lang="fr-FR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endParaRPr lang="fr-FR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786446" y="3929066"/>
            <a:ext cx="2522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 genre </a:t>
            </a:r>
            <a:r>
              <a:rPr lang="fr-FR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Melhoun </a:t>
            </a:r>
            <a:endParaRPr lang="fr-FR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Musique du Sahara dite Musique </a:t>
            </a:r>
            <a:r>
              <a:rPr lang="fr-FR" sz="3200" b="1" i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tooltip="Hassaniyya"/>
              </a:rPr>
              <a:t>Hassaniyya</a:t>
            </a:r>
            <a:r>
              <a:rPr lang="fr-FR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et Musique du Sud </a:t>
            </a:r>
            <a:r>
              <a:rPr lang="fr-FR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fr-FR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fr-FR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        </a:t>
            </a:r>
            <a:r>
              <a:rPr lang="fr-FR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Les </a:t>
            </a:r>
            <a:r>
              <a:rPr lang="fr-FR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Sahraouis du Sahara occidental connaissent une caste de griots mais les circonstances ont énormément évolué, notamment à cause des guerres incessantes depuis 1958 (avec l’Espagne et le Maroc). </a:t>
            </a:r>
            <a:endParaRPr lang="fr-FR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fr-FR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Beaucoup </a:t>
            </a:r>
            <a:r>
              <a:rPr lang="fr-FR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 musiciens ont alors choisi de </a:t>
            </a:r>
            <a:r>
              <a:rPr lang="fr-FR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s’exprimer, </a:t>
            </a:r>
            <a:r>
              <a:rPr lang="fr-FR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sans être membres de cette caste professionnelle, notamment pour répondre à l’urgence d’une expression engagée. </a:t>
            </a:r>
            <a:endParaRPr lang="fr-FR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fr-FR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La </a:t>
            </a:r>
            <a:r>
              <a:rPr lang="fr-FR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musique se joue sur luth </a:t>
            </a:r>
            <a:r>
              <a:rPr lang="fr-FR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fr-FR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et tambour ;</a:t>
            </a:r>
            <a:r>
              <a:rPr lang="fr-FR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fr-FR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ce dernier étant joué par les </a:t>
            </a:r>
            <a:r>
              <a:rPr lang="fr-FR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femmes. Cette </a:t>
            </a:r>
            <a:r>
              <a:rPr lang="fr-FR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musique et ses poèmes abordent les problèmes de l’homme sahraoui, ses coutumes et traditions. 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uedra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84" y="714356"/>
            <a:ext cx="464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 festivals au Maroc</a:t>
            </a:r>
            <a:r>
              <a:rPr lang="fr-FR" sz="3600" i="1" dirty="0">
                <a:solidFill>
                  <a:schemeClr val="bg1"/>
                </a:solidFill>
              </a:rPr>
              <a:t> </a:t>
            </a:r>
            <a:endParaRPr lang="fr-FR" sz="3600" dirty="0">
              <a:solidFill>
                <a:schemeClr val="bg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2000232" y="2143116"/>
            <a:ext cx="2571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572000" y="2143116"/>
            <a:ext cx="41434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1714480" y="2428868"/>
            <a:ext cx="571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428728" y="2643182"/>
            <a:ext cx="12858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Festival </a:t>
            </a:r>
            <a:r>
              <a:rPr lang="fr-FR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400" b="1" i="0" u="none" strike="noStrike" cap="none" normalizeH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des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Musiques populaires d'Agadir (juillet)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 rot="5400000">
            <a:off x="3321835" y="2393149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71802" y="2643182"/>
            <a:ext cx="1142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Festival des Arts </a:t>
            </a:r>
            <a:r>
              <a:rPr lang="fr-FR" sz="1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Populaires </a:t>
            </a:r>
            <a:r>
              <a:rPr lang="fr-FR" sz="1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 </a:t>
            </a:r>
            <a:r>
              <a:rPr lang="fr-FR" sz="1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Marrakech  </a:t>
            </a:r>
            <a:r>
              <a:rPr lang="fr-FR" sz="1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(juin)</a:t>
            </a:r>
            <a:endParaRPr lang="fr-FR" sz="1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 rot="5400000">
            <a:off x="4822033" y="2393149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0" y="2714620"/>
            <a:ext cx="11430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Festival de  Gnaoua d'Essaouira  (Juin)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rot="5400000">
            <a:off x="6607983" y="2393149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5400000">
            <a:off x="8465371" y="2393149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715240" y="2643182"/>
            <a:ext cx="1428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Festival de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Mawazine</a:t>
            </a:r>
            <a:r>
              <a:rPr lang="fr-FR" sz="1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12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ea typeface="Calibri" pitchFamily="34" charset="0"/>
                <a:cs typeface="Arial" pitchFamily="34" charset="0"/>
              </a:rPr>
              <a:t>de 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Rabat ( mai)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143636" y="2643182"/>
            <a:ext cx="12858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Festival de Musique Sacr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e du Monde de F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s (mai / juin)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15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15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15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6" grpId="0"/>
      <p:bldP spid="22" grpId="0"/>
      <p:bldP spid="21507" grpId="0"/>
      <p:bldP spid="21509" grpId="0"/>
      <p:bldP spid="215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Tout  ce  </a:t>
            </a:r>
            <a:r>
              <a:rPr lang="fr-FR" dirty="0" smtClean="0"/>
              <a:t>que nous venons de </a:t>
            </a:r>
            <a:r>
              <a:rPr lang="fr-FR" dirty="0" smtClean="0"/>
              <a:t>présenter ne prouve qu’une seule  vérité </a:t>
            </a:r>
            <a:r>
              <a:rPr lang="en-US" dirty="0" smtClean="0"/>
              <a:t>: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</a:t>
            </a:r>
            <a:r>
              <a:rPr lang="en-US" dirty="0" smtClean="0"/>
              <a:t>La </a:t>
            </a:r>
            <a:r>
              <a:rPr lang="en-US" dirty="0" smtClean="0"/>
              <a:t>diversité des  arts au Maroc.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389120"/>
          </a:xfrm>
        </p:spPr>
        <p:txBody>
          <a:bodyPr>
            <a:normAutofit/>
          </a:bodyPr>
          <a:lstStyle/>
          <a:p>
            <a:r>
              <a:rPr lang="fr-FR" dirty="0" smtClean="0"/>
              <a:t>Réalisé par les élèves </a:t>
            </a:r>
          </a:p>
          <a:p>
            <a:r>
              <a:rPr lang="fr-FR" dirty="0" smtClean="0"/>
              <a:t>Salma Naouaoui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Meriame Nasraoui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Mehdi </a:t>
            </a:r>
            <a:r>
              <a:rPr lang="fr-FR" dirty="0" err="1" smtClean="0"/>
              <a:t>Laamyem</a:t>
            </a:r>
            <a:r>
              <a:rPr lang="fr-FR" dirty="0" smtClean="0"/>
              <a:t>, </a:t>
            </a:r>
            <a:r>
              <a:rPr lang="fr-FR" smtClean="0"/>
              <a:t>élèves marocains.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                                          Merci pour votre attention  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l'andalou ou tarab al âla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Aujourd'hui, ce genre est pratiqué dans de nombreuses villes du Royaume : Fès, Tanger, Tétouan, Taza, Safi..; il dérive de différents courants ou écoles ayant existé dans l'Espagne andalouse.</a:t>
            </a:r>
          </a:p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Connue sous le nom de </a:t>
            </a:r>
            <a:r>
              <a:rPr lang="fr-FR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moussiqua al-</a:t>
            </a:r>
            <a:r>
              <a:rPr lang="fr-FR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âla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il s'agit d'une musique de cour d'une civilisation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raffinée,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jouée et chantée par un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orchestre. Celui-ci est composé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 plusieurs instruments à cordes,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et ses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membres sont tous vêtus en tenues officielles marocaines. </a:t>
            </a:r>
          </a:p>
          <a:p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6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melhoun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/>
          <a:lstStyle/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L'origine du </a:t>
            </a:r>
            <a:r>
              <a:rPr lang="fr-FR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Melhoun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est une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2" tooltip="Musique savante"/>
              </a:rPr>
              <a:t>forme musicale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2" tooltip="Musique savante"/>
              </a:rPr>
              <a:t>savante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relativement moderne qui remonte au XII</a:t>
            </a:r>
            <a:r>
              <a:rPr lang="fr-FR" baseline="30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 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siècle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 Elle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emprunte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ses modes à la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3" tooltip="Musique arabo-andalouse"/>
              </a:rPr>
              <a:t>musique arabo-andalouse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en simplifiant ses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modes. Elle se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développe sous une forme littéraire ne respectant pas la structure grammaticale classique (le </a:t>
            </a:r>
            <a:r>
              <a:rPr lang="fr-FR" dirty="0" err="1" smtClean="0">
                <a:solidFill>
                  <a:schemeClr val="bg2">
                    <a:lumMod val="20000"/>
                    <a:lumOff val="80000"/>
                  </a:schemeClr>
                </a:solidFill>
                <a:hlinkClick r:id="rId4" tooltip="Qasidah"/>
              </a:rPr>
              <a:t>Qasidah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). 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gharnati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 Gharnati est un autre courant du patrimoine Andalou/Mauresque.</a:t>
            </a:r>
          </a:p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L'instrument principal du </a:t>
            </a:r>
            <a:r>
              <a:rPr lang="fr-FR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gharnati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c'est le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  <a:hlinkClick r:id="rId2" tooltip="Oud"/>
              </a:rPr>
              <a:t>Oud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(guitare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andalouse), 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mais il y a aussi les fameuses derboukas et </a:t>
            </a:r>
            <a:r>
              <a:rPr lang="fr-FR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bendir</a:t>
            </a:r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 chant se partage entre un soliste et les choristes-instrumentistes</a:t>
            </a:r>
            <a:r>
              <a:rPr lang="fr-F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endParaRPr lang="fr-F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93e-musique-andal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ki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636</TotalTime>
  <Words>580</Words>
  <Application>Microsoft Office PowerPoint</Application>
  <PresentationFormat>Affichage à l'écran (4:3)</PresentationFormat>
  <Paragraphs>81</Paragraphs>
  <Slides>34</Slides>
  <Notes>0</Notes>
  <HiddenSlides>0</HiddenSlides>
  <MMClips>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Débit</vt:lpstr>
      <vt:lpstr>Sommaire </vt:lpstr>
      <vt:lpstr>Introduction </vt:lpstr>
      <vt:lpstr>La musique andalouse marocaine</vt:lpstr>
      <vt:lpstr>l'andalou ou tarab al âla</vt:lpstr>
      <vt:lpstr>le melhoun</vt:lpstr>
      <vt:lpstr>le gharnati</vt:lpstr>
      <vt:lpstr>Diapositive 7</vt:lpstr>
      <vt:lpstr>Diapositive 8</vt:lpstr>
      <vt:lpstr>Diapositive 9</vt:lpstr>
      <vt:lpstr>Diapositive 10</vt:lpstr>
      <vt:lpstr>Diapositive 11</vt:lpstr>
      <vt:lpstr>les aïssaoua    </vt:lpstr>
      <vt:lpstr>Diapositive 13</vt:lpstr>
      <vt:lpstr>Gnawa </vt:lpstr>
      <vt:lpstr>Diapositive 15</vt:lpstr>
      <vt:lpstr>La Dakka de Marrakech  </vt:lpstr>
      <vt:lpstr>Diapositive 17</vt:lpstr>
      <vt:lpstr>Diapositive 18</vt:lpstr>
      <vt:lpstr>Diapositive 19</vt:lpstr>
      <vt:lpstr>les différentes musiques berbères  </vt:lpstr>
      <vt:lpstr>Ahidous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Reggada</vt:lpstr>
      <vt:lpstr>Diapositive 29</vt:lpstr>
      <vt:lpstr>Musique du Sahara dite Musique Hassaniyya et Musique du Sud  </vt:lpstr>
      <vt:lpstr>Diapositive 31</vt:lpstr>
      <vt:lpstr>Diapositive 32</vt:lpstr>
      <vt:lpstr>Conclusion </vt:lpstr>
      <vt:lpstr>Diapositive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</dc:creator>
  <cp:lastModifiedBy>Your User Name</cp:lastModifiedBy>
  <cp:revision>69</cp:revision>
  <dcterms:created xsi:type="dcterms:W3CDTF">2010-02-20T18:22:11Z</dcterms:created>
  <dcterms:modified xsi:type="dcterms:W3CDTF">2010-05-10T15:37:19Z</dcterms:modified>
</cp:coreProperties>
</file>