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88" r:id="rId2"/>
    <p:sldId id="444" r:id="rId3"/>
    <p:sldId id="303" r:id="rId4"/>
    <p:sldId id="403" r:id="rId5"/>
    <p:sldId id="404" r:id="rId6"/>
    <p:sldId id="286" r:id="rId7"/>
    <p:sldId id="401" r:id="rId8"/>
    <p:sldId id="445" r:id="rId9"/>
    <p:sldId id="402" r:id="rId10"/>
    <p:sldId id="329" r:id="rId11"/>
    <p:sldId id="405" r:id="rId12"/>
    <p:sldId id="415" r:id="rId13"/>
    <p:sldId id="416" r:id="rId14"/>
    <p:sldId id="417" r:id="rId15"/>
    <p:sldId id="418" r:id="rId16"/>
    <p:sldId id="426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47" r:id="rId28"/>
    <p:sldId id="421" r:id="rId29"/>
    <p:sldId id="423" r:id="rId30"/>
    <p:sldId id="424" r:id="rId31"/>
    <p:sldId id="425" r:id="rId32"/>
    <p:sldId id="449" r:id="rId33"/>
    <p:sldId id="406" r:id="rId34"/>
    <p:sldId id="408" r:id="rId35"/>
    <p:sldId id="409" r:id="rId36"/>
    <p:sldId id="410" r:id="rId37"/>
    <p:sldId id="411" r:id="rId38"/>
    <p:sldId id="412" r:id="rId39"/>
    <p:sldId id="413" r:id="rId40"/>
    <p:sldId id="419" r:id="rId41"/>
    <p:sldId id="420" r:id="rId42"/>
    <p:sldId id="422" r:id="rId43"/>
    <p:sldId id="438" r:id="rId44"/>
    <p:sldId id="439" r:id="rId45"/>
    <p:sldId id="440" r:id="rId46"/>
    <p:sldId id="427" r:id="rId47"/>
    <p:sldId id="448" r:id="rId48"/>
    <p:sldId id="442" r:id="rId49"/>
    <p:sldId id="443" r:id="rId50"/>
    <p:sldId id="450" r:id="rId5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792"/>
    <a:srgbClr val="F45C18"/>
    <a:srgbClr val="DF965F"/>
    <a:srgbClr val="FFFF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00" autoAdjust="0"/>
    <p:restoredTop sz="96471" autoAdjust="0"/>
  </p:normalViewPr>
  <p:slideViewPr>
    <p:cSldViewPr>
      <p:cViewPr>
        <p:scale>
          <a:sx n="53" d="100"/>
          <a:sy n="53" d="100"/>
        </p:scale>
        <p:origin x="-185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D582-ED75-4579-917B-21BD517E434C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00112-FF53-40A6-A998-EF034F3D68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13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26D4A-F7A2-40D8-B66F-F26EBD73E8AF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28469-5B98-4A57-849B-553397B261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51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28469-5B98-4A57-849B-553397B261F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30527-B0C1-4539-9632-707C71C5C4AA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2165-8E74-410D-9C04-F19E8183D5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D033-8517-42E2-B526-8ED139381202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7211-8687-4FE9-A2B7-56B2E4AB43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2DBA-A900-4E2F-AE10-18BA91F9DFE2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C3DF-398A-4C0F-91B3-2325F2A571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675D-1772-4CF1-9015-DC147233DFB8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4C09-DAB9-4263-960C-F7474C4877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5E1E-1F43-4F4B-8F62-A64979D8141E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A9E63-BBD2-406B-9C40-9BAE7BB91A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F6BA-3BBC-4DB4-970C-F67A3A098F27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2C0E-B102-4F7E-A8AD-1B5EBEDCA3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4C5D-FA27-4360-9752-DF0EDC17F4A2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7A52-17A3-4A30-9385-02F0BDE197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A67F-C692-4D99-B736-57C76AAE0F8F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19BF-9DBD-47B0-93C3-B4F7971525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966C-3898-4E34-8324-86B08AA7EDDF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8D2A-2E5F-4B5B-AFCF-9F5CAA174B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3C11-9718-46B8-931D-3A346331A03A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9CB1-5457-4383-AFEC-FAEC077DA6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7A0E-E99E-434A-AB73-D855ADB5BD6D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06E8-8034-48AA-BC39-3D6B95543C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0B22EE-754B-4635-BD88-56F79EA0CC69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D852F-F63D-484D-AE74-91F914F62D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destinationlemonde.com/images/drapeaux/france.jpg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weben.free.fr/images/gland.jpg" TargetMode="Externa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eg"/><Relationship Id="rId11" Type="http://schemas.openxmlformats.org/officeDocument/2006/relationships/image" Target="../media/image134.jpeg"/><Relationship Id="rId5" Type="http://schemas.openxmlformats.org/officeDocument/2006/relationships/image" Target="../media/image128.jpeg"/><Relationship Id="rId10" Type="http://schemas.openxmlformats.org/officeDocument/2006/relationships/image" Target="../media/image133.jpeg"/><Relationship Id="rId4" Type="http://schemas.openxmlformats.org/officeDocument/2006/relationships/image" Target="../media/image127.jpeg"/><Relationship Id="rId9" Type="http://schemas.openxmlformats.org/officeDocument/2006/relationships/image" Target="../media/image1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34076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Comenius Project : </a:t>
            </a:r>
            <a:r>
              <a:rPr lang="fr-FR" sz="2800" b="1" i="1" dirty="0" err="1" smtClean="0">
                <a:solidFill>
                  <a:schemeClr val="tx2"/>
                </a:solidFill>
              </a:rPr>
              <a:t>Turning</a:t>
            </a:r>
            <a:r>
              <a:rPr lang="fr-FR" sz="2800" b="1" i="1" dirty="0" smtClean="0">
                <a:solidFill>
                  <a:schemeClr val="tx2"/>
                </a:solidFill>
              </a:rPr>
              <a:t> </a:t>
            </a:r>
            <a:r>
              <a:rPr lang="fr-FR" sz="2800" b="1" i="1" dirty="0" err="1" smtClean="0">
                <a:solidFill>
                  <a:schemeClr val="tx2"/>
                </a:solidFill>
              </a:rPr>
              <a:t>Ideas</a:t>
            </a:r>
            <a:r>
              <a:rPr lang="fr-FR" sz="2800" b="1" i="1" dirty="0" smtClean="0">
                <a:solidFill>
                  <a:schemeClr val="tx2"/>
                </a:solidFill>
              </a:rPr>
              <a:t> </a:t>
            </a:r>
            <a:r>
              <a:rPr lang="fr-FR" sz="2800" b="1" i="1" dirty="0" err="1" smtClean="0">
                <a:solidFill>
                  <a:schemeClr val="tx2"/>
                </a:solidFill>
              </a:rPr>
              <a:t>Into</a:t>
            </a:r>
            <a:r>
              <a:rPr lang="fr-FR" sz="2800" b="1" i="1" dirty="0" smtClean="0">
                <a:solidFill>
                  <a:schemeClr val="tx2"/>
                </a:solidFill>
              </a:rPr>
              <a:t> Actions</a:t>
            </a:r>
          </a:p>
          <a:p>
            <a:pPr algn="ctr"/>
            <a:r>
              <a:rPr lang="fr-FR" sz="2800" b="1" dirty="0" smtClean="0">
                <a:solidFill>
                  <a:srgbClr val="FFC000"/>
                </a:solidFill>
              </a:rPr>
              <a:t>FRENCH DELEGATION’S REPORT- </a:t>
            </a:r>
            <a:r>
              <a:rPr lang="fr-FR" sz="2800" b="1" i="1" dirty="0" err="1" smtClean="0">
                <a:solidFill>
                  <a:srgbClr val="FFC000"/>
                </a:solidFill>
              </a:rPr>
              <a:t>Teachers</a:t>
            </a:r>
            <a:endParaRPr lang="fr-FR" sz="2800" b="1" i="1" dirty="0" smtClean="0">
              <a:solidFill>
                <a:srgbClr val="FFC000"/>
              </a:solidFill>
            </a:endParaRPr>
          </a:p>
          <a:p>
            <a:pPr algn="ctr"/>
            <a:endParaRPr lang="fr-FR" sz="2800" b="1" dirty="0" smtClean="0">
              <a:solidFill>
                <a:schemeClr val="tx2"/>
              </a:solidFill>
            </a:endParaRPr>
          </a:p>
        </p:txBody>
      </p:sp>
      <p:pic>
        <p:nvPicPr>
          <p:cNvPr id="1027" name="Picture 3" descr="C:\Users\User\Desktop\Logo\logo anglai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288" y="260648"/>
            <a:ext cx="1633339" cy="529732"/>
          </a:xfrm>
          <a:prstGeom prst="rect">
            <a:avLst/>
          </a:prstGeom>
          <a:noFill/>
        </p:spPr>
      </p:pic>
      <p:pic>
        <p:nvPicPr>
          <p:cNvPr id="1028" name="Picture 4" descr="C:\Users\User\Desktop\Logo\logoIsc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747713" cy="700087"/>
          </a:xfrm>
          <a:prstGeom prst="rect">
            <a:avLst/>
          </a:prstGeom>
          <a:noFill/>
        </p:spPr>
      </p:pic>
      <p:pic>
        <p:nvPicPr>
          <p:cNvPr id="1029" name="Picture 5" descr="C:\Users\User\Desktop\Logo\Unesco_Schou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260648"/>
            <a:ext cx="1083767" cy="755192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79512" y="515719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IES San </a:t>
            </a:r>
            <a:r>
              <a:rPr lang="fr-FR" b="1" i="1" dirty="0" err="1" smtClean="0">
                <a:solidFill>
                  <a:schemeClr val="tx2"/>
                </a:solidFill>
              </a:rPr>
              <a:t>Blas</a:t>
            </a: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– </a:t>
            </a:r>
            <a:r>
              <a:rPr lang="fr-FR" b="1" dirty="0" err="1" smtClean="0">
                <a:solidFill>
                  <a:schemeClr val="tx2"/>
                </a:solidFill>
              </a:rPr>
              <a:t>Aracena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860032" y="515719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ISC </a:t>
            </a:r>
            <a:r>
              <a:rPr lang="fr-FR" b="1" dirty="0" smtClean="0">
                <a:solidFill>
                  <a:schemeClr val="tx2"/>
                </a:solidFill>
              </a:rPr>
              <a:t>– La Ville du Bois</a:t>
            </a:r>
          </a:p>
        </p:txBody>
      </p:sp>
      <p:pic>
        <p:nvPicPr>
          <p:cNvPr id="17" name="Picture 7" descr="Le drapeau français - Drapeau france"/>
          <p:cNvPicPr>
            <a:picLocks noChangeAspect="1" noChangeArrowheads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157192"/>
            <a:ext cx="685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encrypted-tbn3.gstatic.com/images?q=tbn:ANd9GcTNo3r4U5x7j__IIjzcyNsZl4srGWFpmVoLMXtTWXHKMqlSWq39eA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75856" y="5085184"/>
            <a:ext cx="786016" cy="477614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0" y="58052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MOBILITY 3 : </a:t>
            </a:r>
            <a:r>
              <a:rPr lang="fr-FR" sz="2800" b="1" dirty="0" err="1" smtClean="0">
                <a:solidFill>
                  <a:schemeClr val="tx2"/>
                </a:solidFill>
              </a:rPr>
              <a:t>Aracena</a:t>
            </a:r>
            <a:r>
              <a:rPr lang="fr-FR" sz="2800" b="1" dirty="0" smtClean="0">
                <a:solidFill>
                  <a:schemeClr val="tx2"/>
                </a:solidFill>
              </a:rPr>
              <a:t> – Spain</a:t>
            </a:r>
          </a:p>
          <a:p>
            <a:pPr algn="ctr"/>
            <a:r>
              <a:rPr lang="fr-FR" sz="2800" b="1" dirty="0" err="1" smtClean="0">
                <a:solidFill>
                  <a:schemeClr val="tx2"/>
                </a:solidFill>
              </a:rPr>
              <a:t>From</a:t>
            </a:r>
            <a:r>
              <a:rPr lang="fr-FR" sz="2800" b="1" dirty="0" smtClean="0">
                <a:solidFill>
                  <a:schemeClr val="tx2"/>
                </a:solidFill>
              </a:rPr>
              <a:t> 11th to 18th May 2014</a:t>
            </a:r>
          </a:p>
        </p:txBody>
      </p:sp>
      <p:pic>
        <p:nvPicPr>
          <p:cNvPr id="16" name="Picture 2" descr="C:\Users\User\Desktop\Logo\comenius 201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61882" y="44624"/>
            <a:ext cx="1170158" cy="1227674"/>
          </a:xfrm>
          <a:prstGeom prst="rect">
            <a:avLst/>
          </a:prstGeom>
          <a:noFill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499992" y="2348880"/>
            <a:ext cx="433697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51520" y="2348880"/>
            <a:ext cx="3892342" cy="260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carte espagne-france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851920" y="548680"/>
            <a:ext cx="1461053" cy="1008112"/>
          </a:xfrm>
        </p:spPr>
      </p:pic>
      <p:sp>
        <p:nvSpPr>
          <p:cNvPr id="12" name="Rectangle 11"/>
          <p:cNvSpPr/>
          <p:nvPr/>
        </p:nvSpPr>
        <p:spPr>
          <a:xfrm>
            <a:off x="4499992" y="1988840"/>
            <a:ext cx="4644008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OUR SCHOOL : </a:t>
            </a:r>
          </a:p>
          <a:p>
            <a:pPr algn="ctr">
              <a:lnSpc>
                <a:spcPts val="2000"/>
              </a:lnSpc>
            </a:pPr>
            <a:r>
              <a:rPr lang="fr-FR" b="1" dirty="0" smtClean="0">
                <a:solidFill>
                  <a:schemeClr val="tx2"/>
                </a:solidFill>
              </a:rPr>
              <a:t>ISC (Institution du Sacré Cœur)</a:t>
            </a:r>
          </a:p>
          <a:p>
            <a:pPr algn="ctr">
              <a:lnSpc>
                <a:spcPts val="2000"/>
              </a:lnSpc>
            </a:pPr>
            <a:endParaRPr lang="fr-FR" b="1" dirty="0" smtClean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/>
              <a:t> Location : La Ville du Bois, France</a:t>
            </a:r>
          </a:p>
          <a:p>
            <a:pPr algn="ctr">
              <a:lnSpc>
                <a:spcPts val="2000"/>
              </a:lnSpc>
            </a:pPr>
            <a:r>
              <a:rPr lang="fr-FR" b="1" dirty="0" smtClean="0"/>
              <a:t>25 km </a:t>
            </a:r>
            <a:r>
              <a:rPr lang="fr-FR" b="1" dirty="0" err="1" smtClean="0"/>
              <a:t>from</a:t>
            </a:r>
            <a:r>
              <a:rPr lang="fr-FR" b="1" dirty="0" smtClean="0"/>
              <a:t> Paris.</a:t>
            </a:r>
          </a:p>
          <a:p>
            <a:pPr algn="ctr">
              <a:lnSpc>
                <a:spcPts val="2000"/>
              </a:lnSpc>
            </a:pPr>
            <a:r>
              <a:rPr lang="fr-FR" b="1" dirty="0" smtClean="0"/>
              <a:t> </a:t>
            </a: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Environment</a:t>
            </a:r>
            <a:r>
              <a:rPr lang="fr-FR" b="1" dirty="0" smtClean="0"/>
              <a:t> : </a:t>
            </a:r>
          </a:p>
          <a:p>
            <a:pPr algn="ctr">
              <a:lnSpc>
                <a:spcPts val="2000"/>
              </a:lnSpc>
            </a:pPr>
            <a:r>
              <a:rPr lang="fr-FR" b="1" dirty="0" err="1" smtClean="0"/>
              <a:t>At</a:t>
            </a:r>
            <a:r>
              <a:rPr lang="fr-FR" b="1" dirty="0" smtClean="0"/>
              <a:t> the </a:t>
            </a:r>
            <a:r>
              <a:rPr lang="fr-FR" b="1" dirty="0" err="1" smtClean="0"/>
              <a:t>heart</a:t>
            </a:r>
            <a:r>
              <a:rPr lang="fr-FR" b="1" dirty="0" smtClean="0"/>
              <a:t> of a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nice</a:t>
            </a:r>
            <a:r>
              <a:rPr lang="fr-FR" b="1" dirty="0" smtClean="0"/>
              <a:t> </a:t>
            </a:r>
            <a:r>
              <a:rPr lang="fr-FR" b="1" dirty="0" err="1" smtClean="0"/>
              <a:t>park</a:t>
            </a:r>
            <a:r>
              <a:rPr lang="fr-FR" b="1" dirty="0" smtClean="0"/>
              <a:t> </a:t>
            </a:r>
            <a:r>
              <a:rPr lang="fr-FR" b="1" dirty="0" err="1" smtClean="0"/>
              <a:t>including</a:t>
            </a:r>
            <a:r>
              <a:rPr lang="fr-FR" b="1" dirty="0" smtClean="0"/>
              <a:t> a </a:t>
            </a:r>
            <a:r>
              <a:rPr lang="fr-FR" b="1" dirty="0" err="1" smtClean="0"/>
              <a:t>lake</a:t>
            </a:r>
            <a:r>
              <a:rPr lang="fr-FR" b="1" dirty="0" smtClean="0"/>
              <a:t>.</a:t>
            </a: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Students</a:t>
            </a:r>
            <a:r>
              <a:rPr lang="fr-FR" b="1" dirty="0" smtClean="0"/>
              <a:t> : 1480</a:t>
            </a: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Headmaster</a:t>
            </a:r>
            <a:r>
              <a:rPr lang="fr-FR" b="1" dirty="0" smtClean="0"/>
              <a:t> : </a:t>
            </a:r>
          </a:p>
          <a:p>
            <a:pPr algn="ctr">
              <a:lnSpc>
                <a:spcPts val="2000"/>
              </a:lnSpc>
            </a:pPr>
            <a:r>
              <a:rPr lang="fr-FR" b="1" dirty="0" smtClean="0"/>
              <a:t>Mr. Thierry Dubois</a:t>
            </a: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Website</a:t>
            </a:r>
            <a:r>
              <a:rPr lang="fr-FR" b="1" dirty="0" smtClean="0"/>
              <a:t> : </a:t>
            </a:r>
          </a:p>
          <a:p>
            <a:pPr algn="ctr">
              <a:lnSpc>
                <a:spcPts val="2000"/>
              </a:lnSpc>
            </a:pPr>
            <a:r>
              <a:rPr lang="fr-FR" b="1" dirty="0" smtClean="0"/>
              <a:t>www.isc-villedubois.com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276872"/>
            <a:ext cx="4716016" cy="473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THE SCHOOL WE VISIT : </a:t>
            </a:r>
          </a:p>
          <a:p>
            <a:pPr algn="ctr">
              <a:lnSpc>
                <a:spcPts val="1800"/>
              </a:lnSpc>
            </a:pPr>
            <a:r>
              <a:rPr lang="fr-FR" b="1" dirty="0" smtClean="0">
                <a:solidFill>
                  <a:schemeClr val="tx2"/>
                </a:solidFill>
              </a:rPr>
              <a:t>IES San </a:t>
            </a:r>
            <a:r>
              <a:rPr lang="fr-FR" b="1" dirty="0" err="1" smtClean="0">
                <a:solidFill>
                  <a:schemeClr val="tx2"/>
                </a:solidFill>
              </a:rPr>
              <a:t>Blas</a:t>
            </a:r>
            <a:endParaRPr lang="fr-FR" b="1" dirty="0" smtClean="0">
              <a:solidFill>
                <a:schemeClr val="tx2"/>
              </a:solidFill>
            </a:endParaRPr>
          </a:p>
          <a:p>
            <a:pPr algn="ctr">
              <a:lnSpc>
                <a:spcPts val="1800"/>
              </a:lnSpc>
            </a:pPr>
            <a:endParaRPr lang="fr-FR" b="1" dirty="0" smtClean="0">
              <a:solidFill>
                <a:schemeClr val="tx2"/>
              </a:solidFill>
            </a:endParaRPr>
          </a:p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/>
              <a:t>Location : </a:t>
            </a:r>
            <a:r>
              <a:rPr lang="fr-FR" b="1" dirty="0" err="1" smtClean="0"/>
              <a:t>Aracena</a:t>
            </a:r>
            <a:r>
              <a:rPr lang="fr-FR" b="1" dirty="0" smtClean="0"/>
              <a:t>, Spain</a:t>
            </a:r>
          </a:p>
          <a:p>
            <a:pPr algn="ctr">
              <a:lnSpc>
                <a:spcPts val="1800"/>
              </a:lnSpc>
            </a:pPr>
            <a:r>
              <a:rPr lang="fr-FR" b="1" dirty="0" smtClean="0"/>
              <a:t>90 km </a:t>
            </a:r>
            <a:r>
              <a:rPr lang="fr-FR" b="1" dirty="0" err="1" smtClean="0"/>
              <a:t>from</a:t>
            </a:r>
            <a:r>
              <a:rPr lang="fr-FR" b="1" dirty="0" smtClean="0"/>
              <a:t> Sevilla</a:t>
            </a:r>
          </a:p>
          <a:p>
            <a:pPr algn="ctr">
              <a:lnSpc>
                <a:spcPts val="1800"/>
              </a:lnSpc>
            </a:pPr>
            <a:endParaRPr lang="fr-FR" b="1" dirty="0" smtClean="0"/>
          </a:p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Environment</a:t>
            </a:r>
            <a:r>
              <a:rPr lang="fr-FR" b="1" dirty="0" smtClean="0"/>
              <a:t> : </a:t>
            </a:r>
          </a:p>
          <a:p>
            <a:pPr algn="ctr">
              <a:lnSpc>
                <a:spcPts val="1800"/>
              </a:lnSpc>
            </a:pPr>
            <a:r>
              <a:rPr lang="fr-FR" b="1" dirty="0" smtClean="0"/>
              <a:t>In a </a:t>
            </a:r>
            <a:r>
              <a:rPr lang="fr-FR" b="1" dirty="0" err="1" smtClean="0"/>
              <a:t>nice</a:t>
            </a:r>
            <a:r>
              <a:rPr lang="fr-FR" b="1" dirty="0" smtClean="0"/>
              <a:t> city </a:t>
            </a:r>
            <a:r>
              <a:rPr lang="fr-FR" b="1" dirty="0" err="1" smtClean="0"/>
              <a:t>surrounded</a:t>
            </a:r>
            <a:r>
              <a:rPr lang="fr-FR" b="1" dirty="0" smtClean="0"/>
              <a:t> by the </a:t>
            </a:r>
            <a:r>
              <a:rPr lang="fr-FR" b="1" dirty="0" err="1" smtClean="0"/>
              <a:t>hills</a:t>
            </a:r>
            <a:r>
              <a:rPr lang="fr-FR" b="1" dirty="0" smtClean="0"/>
              <a:t> of the Sierra Huelva</a:t>
            </a:r>
          </a:p>
          <a:p>
            <a:pPr algn="ctr">
              <a:lnSpc>
                <a:spcPts val="1800"/>
              </a:lnSpc>
            </a:pPr>
            <a:endParaRPr lang="fr-FR" b="1" dirty="0" smtClean="0"/>
          </a:p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Students</a:t>
            </a:r>
            <a:r>
              <a:rPr lang="fr-FR" b="1" dirty="0" smtClean="0"/>
              <a:t> : 1380</a:t>
            </a:r>
          </a:p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Headmaster</a:t>
            </a:r>
            <a:r>
              <a:rPr lang="fr-FR" b="1" dirty="0" smtClean="0"/>
              <a:t> : </a:t>
            </a:r>
          </a:p>
          <a:p>
            <a:pPr algn="ctr">
              <a:lnSpc>
                <a:spcPts val="1800"/>
              </a:lnSpc>
            </a:pPr>
            <a:r>
              <a:rPr lang="fr-FR" b="1" dirty="0" smtClean="0"/>
              <a:t>Mr. Gabriel de la Riva Pérez</a:t>
            </a:r>
          </a:p>
          <a:p>
            <a:pPr algn="ctr">
              <a:lnSpc>
                <a:spcPts val="1800"/>
              </a:lnSpc>
            </a:pPr>
            <a:endParaRPr lang="fr-FR" b="1" dirty="0" smtClean="0"/>
          </a:p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Website</a:t>
            </a:r>
            <a:r>
              <a:rPr lang="fr-FR" b="1" dirty="0" smtClean="0"/>
              <a:t> : </a:t>
            </a:r>
            <a:r>
              <a:rPr lang="fr-FR" sz="1800" b="1" dirty="0" smtClean="0"/>
              <a:t>http://www.juntadeandalucia.es/averroes/centros-tic/21700381a/helvia/</a:t>
            </a:r>
            <a:endParaRPr lang="fr-FR" b="1" dirty="0" smtClean="0"/>
          </a:p>
          <a:p>
            <a:pPr algn="ctr">
              <a:lnSpc>
                <a:spcPts val="1800"/>
              </a:lnSpc>
            </a:pPr>
            <a:endParaRPr lang="fr-FR" sz="1700" b="1" dirty="0" smtClean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endParaRPr lang="fr-FR" b="1" dirty="0" smtClean="0">
              <a:solidFill>
                <a:schemeClr val="tx2"/>
              </a:solidFill>
            </a:endParaRPr>
          </a:p>
        </p:txBody>
      </p:sp>
      <p:pic>
        <p:nvPicPr>
          <p:cNvPr id="8" name="Image 7" descr="Aracena_in_Spain_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188640"/>
            <a:ext cx="3529924" cy="1944216"/>
          </a:xfrm>
          <a:prstGeom prst="rect">
            <a:avLst/>
          </a:prstGeom>
        </p:spPr>
      </p:pic>
      <p:pic>
        <p:nvPicPr>
          <p:cNvPr id="1027" name="Picture 3" descr="C:\Users\PC\Pictures\Photos LM\0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188640"/>
            <a:ext cx="3240360" cy="2016224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12th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54868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chemeClr val="tx2"/>
                </a:solidFill>
              </a:rPr>
              <a:t>AROUND AN ANDALOUSIAN BREAKFAST </a:t>
            </a:r>
          </a:p>
          <a:p>
            <a:pPr algn="ctr"/>
            <a:r>
              <a:rPr lang="fr-FR" sz="2600" b="1" dirty="0" smtClean="0">
                <a:solidFill>
                  <a:schemeClr val="tx2"/>
                </a:solidFill>
              </a:rPr>
              <a:t>EVERY ONE GETS IN CONTACT</a:t>
            </a:r>
            <a:endParaRPr lang="fr-FR" sz="2600" b="1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00562" y="5643578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Lise-Marie, Anne-Lou and </a:t>
            </a:r>
            <a:r>
              <a:rPr lang="fr-FR" dirty="0" err="1" smtClean="0"/>
              <a:t>Cléa</a:t>
            </a:r>
            <a:r>
              <a:rPr lang="fr-FR" dirty="0" smtClean="0"/>
              <a:t> are </a:t>
            </a:r>
            <a:r>
              <a:rPr lang="fr-FR" dirty="0" err="1" smtClean="0"/>
              <a:t>ready</a:t>
            </a:r>
            <a:r>
              <a:rPr lang="fr-FR" dirty="0" smtClean="0"/>
              <a:t> to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breakfast</a:t>
            </a:r>
            <a:r>
              <a:rPr lang="fr-FR" dirty="0"/>
              <a:t>.</a:t>
            </a:r>
            <a:endParaRPr lang="fr-FR" dirty="0" smtClean="0"/>
          </a:p>
        </p:txBody>
      </p:sp>
      <p:pic>
        <p:nvPicPr>
          <p:cNvPr id="16" name="Image 15" descr="20140512_090156.jpg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>
          <a:xfrm>
            <a:off x="928662" y="1571612"/>
            <a:ext cx="3047989" cy="1785926"/>
          </a:xfrm>
          <a:prstGeom prst="rect">
            <a:avLst/>
          </a:prstGeom>
        </p:spPr>
      </p:pic>
      <p:pic>
        <p:nvPicPr>
          <p:cNvPr id="17" name="Image 16" descr="20140512_0929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80" y="2143116"/>
            <a:ext cx="3333741" cy="2500306"/>
          </a:xfrm>
          <a:prstGeom prst="round2DiagRect">
            <a:avLst/>
          </a:prstGeom>
        </p:spPr>
      </p:pic>
      <p:pic>
        <p:nvPicPr>
          <p:cNvPr id="20" name="Image 19" descr="20140512_0916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3571876"/>
            <a:ext cx="4095747" cy="3071810"/>
          </a:xfrm>
          <a:prstGeom prst="round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429124" y="1714488"/>
            <a:ext cx="4714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warm </a:t>
            </a:r>
            <a:r>
              <a:rPr lang="fr-FR" dirty="0" err="1" smtClean="0"/>
              <a:t>welcoming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headmaster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Wednesday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14th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326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1ST LESSONS AT SCHOOL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1214422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At</a:t>
            </a:r>
            <a:r>
              <a:rPr lang="fr-FR" dirty="0" smtClean="0"/>
              <a:t> 8:15, the </a:t>
            </a:r>
            <a:r>
              <a:rPr lang="fr-FR" dirty="0" err="1" smtClean="0"/>
              <a:t>headmaster</a:t>
            </a:r>
            <a:r>
              <a:rPr lang="fr-FR" dirty="0" smtClean="0"/>
              <a:t>  </a:t>
            </a:r>
          </a:p>
          <a:p>
            <a:r>
              <a:rPr lang="fr-FR" dirty="0" smtClean="0"/>
              <a:t>Mr. Gabriel de la Riva and </a:t>
            </a:r>
          </a:p>
          <a:p>
            <a:r>
              <a:rPr lang="fr-FR" dirty="0" smtClean="0"/>
              <a:t>Mrs. Elena </a:t>
            </a:r>
            <a:r>
              <a:rPr lang="fr-FR" dirty="0" err="1" smtClean="0"/>
              <a:t>Frías</a:t>
            </a:r>
            <a:r>
              <a:rPr lang="fr-FR" dirty="0" smtClean="0"/>
              <a:t>, English </a:t>
            </a:r>
            <a:r>
              <a:rPr lang="fr-FR" dirty="0" err="1" smtClean="0"/>
              <a:t>teacher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i="1" dirty="0" smtClean="0"/>
              <a:t>San </a:t>
            </a:r>
            <a:r>
              <a:rPr lang="fr-FR" i="1" dirty="0" err="1" smtClean="0"/>
              <a:t>Blas</a:t>
            </a:r>
            <a:r>
              <a:rPr lang="fr-FR" i="1" dirty="0" smtClean="0"/>
              <a:t> Institute </a:t>
            </a:r>
            <a:r>
              <a:rPr lang="fr-FR" dirty="0" err="1" smtClean="0"/>
              <a:t>welcome</a:t>
            </a:r>
            <a:r>
              <a:rPr lang="fr-FR" dirty="0" smtClean="0"/>
              <a:t> the </a:t>
            </a:r>
            <a:r>
              <a:rPr lang="fr-FR" dirty="0" err="1" smtClean="0"/>
              <a:t>whole</a:t>
            </a:r>
            <a:r>
              <a:rPr lang="fr-FR" dirty="0" smtClean="0"/>
              <a:t> Comenius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are </a:t>
            </a:r>
            <a:r>
              <a:rPr lang="fr-FR" dirty="0" err="1" smtClean="0"/>
              <a:t>attending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lessons</a:t>
            </a:r>
            <a:endParaRPr lang="fr-FR" dirty="0"/>
          </a:p>
        </p:txBody>
      </p:sp>
      <p:pic>
        <p:nvPicPr>
          <p:cNvPr id="4" name="Picture 2" descr="I:\COMENIUS\MOBILITE SPAIN MAY 2014\Aracena Photos LM\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284984"/>
            <a:ext cx="4464496" cy="334837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143504" y="5643578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Meanwhile</a:t>
            </a:r>
            <a:r>
              <a:rPr lang="fr-FR" dirty="0" smtClean="0"/>
              <a:t>, Comenius </a:t>
            </a:r>
            <a:r>
              <a:rPr lang="fr-FR" dirty="0" err="1" smtClean="0"/>
              <a:t>teachers</a:t>
            </a:r>
            <a:r>
              <a:rPr lang="fr-FR" dirty="0" smtClean="0"/>
              <a:t> are </a:t>
            </a:r>
            <a:r>
              <a:rPr lang="fr-FR" dirty="0" err="1" smtClean="0"/>
              <a:t>shown</a:t>
            </a:r>
            <a:r>
              <a:rPr lang="fr-FR" dirty="0" smtClean="0"/>
              <a:t> the San </a:t>
            </a:r>
            <a:r>
              <a:rPr lang="fr-FR" dirty="0" err="1" smtClean="0"/>
              <a:t>Blas</a:t>
            </a:r>
            <a:r>
              <a:rPr lang="fr-FR" dirty="0" smtClean="0"/>
              <a:t> Institute.</a:t>
            </a:r>
            <a:endParaRPr lang="fr-FR" dirty="0"/>
          </a:p>
        </p:txBody>
      </p:sp>
      <p:pic>
        <p:nvPicPr>
          <p:cNvPr id="11" name="Image 10" descr="20140514_083951.jpg"/>
          <p:cNvPicPr>
            <a:picLocks noChangeAspect="1"/>
          </p:cNvPicPr>
          <p:nvPr/>
        </p:nvPicPr>
        <p:blipFill>
          <a:blip r:embed="rId3" cstate="screen">
            <a:lum bright="10000" contrast="10000"/>
          </a:blip>
          <a:stretch>
            <a:fillRect/>
          </a:stretch>
        </p:blipFill>
        <p:spPr>
          <a:xfrm>
            <a:off x="4500562" y="857232"/>
            <a:ext cx="3214678" cy="2411009"/>
          </a:xfrm>
          <a:prstGeom prst="rect">
            <a:avLst/>
          </a:prstGeom>
        </p:spPr>
      </p:pic>
      <p:pic>
        <p:nvPicPr>
          <p:cNvPr id="15" name="Image 14" descr="20140514_08405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857884" y="3429000"/>
            <a:ext cx="3000364" cy="21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Wednesday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14th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326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DISCOVERING THE SCHOOL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857232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i="1" dirty="0" smtClean="0"/>
              <a:t>San </a:t>
            </a:r>
            <a:r>
              <a:rPr lang="fr-FR" i="1" dirty="0" err="1" smtClean="0"/>
              <a:t>Blas</a:t>
            </a:r>
            <a:r>
              <a:rPr lang="fr-FR" i="1" dirty="0" smtClean="0"/>
              <a:t> Institute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secundary</a:t>
            </a:r>
            <a:r>
              <a:rPr lang="fr-FR" dirty="0" smtClean="0"/>
              <a:t> </a:t>
            </a:r>
            <a:r>
              <a:rPr lang="fr-FR" dirty="0" err="1" smtClean="0"/>
              <a:t>bilingual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, </a:t>
            </a:r>
            <a:r>
              <a:rPr lang="fr-FR" dirty="0" err="1" smtClean="0"/>
              <a:t>preparing</a:t>
            </a:r>
            <a:r>
              <a:rPr lang="fr-FR" dirty="0" smtClean="0"/>
              <a:t> A </a:t>
            </a:r>
            <a:r>
              <a:rPr lang="fr-FR" dirty="0" err="1" smtClean="0"/>
              <a:t>level</a:t>
            </a:r>
            <a:r>
              <a:rPr lang="fr-FR" dirty="0" smtClean="0"/>
              <a:t> in Art, Sciences and </a:t>
            </a:r>
            <a:r>
              <a:rPr lang="fr-FR" dirty="0" err="1" smtClean="0"/>
              <a:t>Economy</a:t>
            </a:r>
            <a:r>
              <a:rPr lang="fr-FR" dirty="0" smtClean="0"/>
              <a:t>. It </a:t>
            </a:r>
            <a:r>
              <a:rPr lang="fr-FR" dirty="0" err="1" smtClean="0"/>
              <a:t>welcomes</a:t>
            </a:r>
            <a:r>
              <a:rPr lang="fr-FR" dirty="0" smtClean="0"/>
              <a:t> 1380 </a:t>
            </a:r>
            <a:r>
              <a:rPr lang="fr-FR" dirty="0" err="1" smtClean="0"/>
              <a:t>students</a:t>
            </a:r>
            <a:r>
              <a:rPr lang="fr-FR" dirty="0" smtClean="0"/>
              <a:t>. </a:t>
            </a:r>
          </a:p>
          <a:p>
            <a:endParaRPr lang="fr-FR" dirty="0"/>
          </a:p>
        </p:txBody>
      </p:sp>
      <p:pic>
        <p:nvPicPr>
          <p:cNvPr id="13" name="Image 12" descr="20140514_09023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85852" y="4214818"/>
            <a:ext cx="3643344" cy="2277086"/>
          </a:xfrm>
          <a:prstGeom prst="rect">
            <a:avLst/>
          </a:prstGeom>
        </p:spPr>
      </p:pic>
      <p:pic>
        <p:nvPicPr>
          <p:cNvPr id="16" name="Image 15" descr="20140514_0924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5711753" y="2289249"/>
            <a:ext cx="3286147" cy="313675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215074" y="5500702"/>
            <a:ext cx="27146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Art </a:t>
            </a:r>
          </a:p>
          <a:p>
            <a:pPr algn="r"/>
            <a:r>
              <a:rPr lang="fr-FR" sz="1600" dirty="0" smtClean="0"/>
              <a:t>(Raft of the </a:t>
            </a:r>
            <a:r>
              <a:rPr lang="fr-FR" sz="1600" dirty="0" err="1" smtClean="0"/>
              <a:t>Medusa</a:t>
            </a:r>
            <a:r>
              <a:rPr lang="fr-FR" sz="1600" dirty="0" smtClean="0"/>
              <a:t>, </a:t>
            </a:r>
            <a:r>
              <a:rPr lang="fr-FR" sz="1600" dirty="0" err="1" smtClean="0"/>
              <a:t>realized</a:t>
            </a:r>
            <a:r>
              <a:rPr lang="fr-FR" sz="1600" dirty="0" smtClean="0"/>
              <a:t> by 7th </a:t>
            </a:r>
            <a:r>
              <a:rPr lang="fr-FR" sz="1600" dirty="0" err="1" smtClean="0"/>
              <a:t>form</a:t>
            </a:r>
            <a:r>
              <a:rPr lang="fr-FR" sz="1600" dirty="0" smtClean="0"/>
              <a:t> class).</a:t>
            </a:r>
            <a:endParaRPr lang="fr-F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643050"/>
            <a:ext cx="3321828" cy="22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1928794" y="645789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High </a:t>
            </a:r>
            <a:r>
              <a:rPr lang="fr-FR" sz="1800" dirty="0" err="1" smtClean="0"/>
              <a:t>school</a:t>
            </a:r>
            <a:r>
              <a:rPr lang="fr-FR" sz="1800" dirty="0" smtClean="0"/>
              <a:t> </a:t>
            </a:r>
            <a:r>
              <a:rPr lang="fr-FR" sz="1800" dirty="0" err="1" smtClean="0"/>
              <a:t>students</a:t>
            </a:r>
            <a:endParaRPr lang="fr-FR" sz="18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42910" y="378619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Secondary</a:t>
            </a:r>
            <a:r>
              <a:rPr lang="fr-FR" sz="1800" dirty="0" smtClean="0"/>
              <a:t> </a:t>
            </a:r>
            <a:r>
              <a:rPr lang="fr-FR" sz="1800" dirty="0" err="1" smtClean="0"/>
              <a:t>school</a:t>
            </a:r>
            <a:r>
              <a:rPr lang="fr-FR" sz="1800" dirty="0" smtClean="0"/>
              <a:t> </a:t>
            </a:r>
            <a:r>
              <a:rPr lang="fr-FR" sz="1800" dirty="0" err="1" smtClean="0"/>
              <a:t>students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Wednesday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14th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326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DISCOVERING THE SCHOOL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857232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delivers</a:t>
            </a:r>
            <a:r>
              <a:rPr lang="fr-FR" dirty="0" smtClean="0"/>
              <a:t> a </a:t>
            </a:r>
            <a:r>
              <a:rPr lang="fr-FR" dirty="0" err="1" smtClean="0"/>
              <a:t>vocational</a:t>
            </a:r>
            <a:r>
              <a:rPr lang="fr-FR" dirty="0" smtClean="0"/>
              <a:t> training in administration, finance,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education</a:t>
            </a:r>
            <a:r>
              <a:rPr lang="fr-FR" dirty="0" smtClean="0"/>
              <a:t>, </a:t>
            </a:r>
            <a:r>
              <a:rPr lang="fr-FR" dirty="0" err="1" smtClean="0"/>
              <a:t>dependent</a:t>
            </a:r>
            <a:r>
              <a:rPr lang="fr-FR" dirty="0" smtClean="0"/>
              <a:t> care and </a:t>
            </a:r>
            <a:r>
              <a:rPr lang="fr-FR" dirty="0" err="1" smtClean="0"/>
              <a:t>catering</a:t>
            </a:r>
            <a:r>
              <a:rPr lang="fr-FR" dirty="0" smtClean="0"/>
              <a:t>. </a:t>
            </a:r>
          </a:p>
        </p:txBody>
      </p:sp>
      <p:pic>
        <p:nvPicPr>
          <p:cNvPr id="14" name="Image 13" descr="20140514_0916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714488"/>
            <a:ext cx="2857520" cy="214314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643174" y="378619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Catering</a:t>
            </a:r>
            <a:endParaRPr lang="fr-FR" sz="1800" dirty="0"/>
          </a:p>
        </p:txBody>
      </p:sp>
      <p:pic>
        <p:nvPicPr>
          <p:cNvPr id="20" name="Image 19" descr="20140514_0913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1714488"/>
            <a:ext cx="2833675" cy="212525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4286256"/>
            <a:ext cx="2962256" cy="222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3933056"/>
            <a:ext cx="3674687" cy="245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285852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Dependent</a:t>
            </a:r>
            <a:r>
              <a:rPr lang="fr-FR" sz="1800" dirty="0" smtClean="0"/>
              <a:t> care</a:t>
            </a:r>
            <a:endParaRPr lang="fr-FR" sz="1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357950" y="350043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dirty="0" err="1" smtClean="0"/>
              <a:t>Early</a:t>
            </a:r>
            <a:r>
              <a:rPr lang="fr-FR" sz="1800" dirty="0" smtClean="0"/>
              <a:t> </a:t>
            </a:r>
            <a:r>
              <a:rPr lang="fr-FR" sz="1800" dirty="0" err="1" smtClean="0"/>
              <a:t>years</a:t>
            </a:r>
            <a:r>
              <a:rPr lang="fr-FR" sz="1800" dirty="0" smtClean="0"/>
              <a:t> </a:t>
            </a:r>
            <a:r>
              <a:rPr lang="fr-FR" sz="1800" dirty="0" err="1" smtClean="0"/>
              <a:t>education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Wednesday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14th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326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WORKSHOP (PART 1)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8572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First </a:t>
            </a:r>
            <a:r>
              <a:rPr lang="fr-FR" dirty="0" err="1" smtClean="0"/>
              <a:t>work</a:t>
            </a:r>
            <a:r>
              <a:rPr lang="fr-FR" dirty="0" smtClean="0"/>
              <a:t> meeting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. Comenius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join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international group to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in the </a:t>
            </a:r>
            <a:r>
              <a:rPr lang="fr-FR" dirty="0" err="1" smtClean="0"/>
              <a:t>library</a:t>
            </a:r>
            <a:r>
              <a:rPr lang="fr-FR" dirty="0" smtClean="0"/>
              <a:t> on </a:t>
            </a:r>
            <a:r>
              <a:rPr lang="fr-FR" dirty="0" err="1" smtClean="0"/>
              <a:t>different</a:t>
            </a:r>
            <a:r>
              <a:rPr lang="fr-FR" dirty="0" smtClean="0"/>
              <a:t>  </a:t>
            </a:r>
            <a:r>
              <a:rPr lang="fr-FR" dirty="0" err="1" smtClean="0"/>
              <a:t>topics</a:t>
            </a:r>
            <a:r>
              <a:rPr lang="fr-FR" dirty="0" smtClean="0"/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dirty="0" err="1" smtClean="0"/>
              <a:t>Iberian</a:t>
            </a:r>
            <a:r>
              <a:rPr lang="fr-FR" dirty="0" smtClean="0"/>
              <a:t> </a:t>
            </a:r>
            <a:r>
              <a:rPr lang="fr-FR" dirty="0" err="1" smtClean="0"/>
              <a:t>pig</a:t>
            </a:r>
            <a:r>
              <a:rPr lang="fr-FR" dirty="0" smtClean="0"/>
              <a:t> and </a:t>
            </a:r>
            <a:r>
              <a:rPr lang="fr-FR" dirty="0" err="1" smtClean="0"/>
              <a:t>products</a:t>
            </a:r>
            <a:r>
              <a:rPr lang="fr-FR" dirty="0" smtClean="0"/>
              <a:t> </a:t>
            </a:r>
            <a:r>
              <a:rPr lang="fr-FR" sz="1800" dirty="0" smtClean="0"/>
              <a:t>(green group)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dirty="0" err="1" smtClean="0"/>
              <a:t>Aracena’s</a:t>
            </a:r>
            <a:r>
              <a:rPr lang="fr-FR" dirty="0" smtClean="0"/>
              <a:t> </a:t>
            </a:r>
            <a:r>
              <a:rPr lang="fr-FR" dirty="0" err="1" smtClean="0"/>
              <a:t>heritage</a:t>
            </a:r>
            <a:r>
              <a:rPr lang="fr-FR" dirty="0" smtClean="0"/>
              <a:t> </a:t>
            </a:r>
            <a:r>
              <a:rPr lang="fr-FR" sz="1800" dirty="0" smtClean="0"/>
              <a:t>(orange group)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Sevilla’s</a:t>
            </a:r>
            <a:r>
              <a:rPr lang="fr-FR" dirty="0" smtClean="0"/>
              <a:t> </a:t>
            </a:r>
            <a:r>
              <a:rPr lang="fr-FR" dirty="0" err="1" smtClean="0"/>
              <a:t>heritage</a:t>
            </a:r>
            <a:r>
              <a:rPr lang="fr-FR" dirty="0" smtClean="0"/>
              <a:t> </a:t>
            </a:r>
            <a:r>
              <a:rPr lang="fr-FR" sz="1800" dirty="0" smtClean="0"/>
              <a:t>(</a:t>
            </a:r>
            <a:r>
              <a:rPr lang="fr-FR" sz="1800" dirty="0" err="1" smtClean="0"/>
              <a:t>pink</a:t>
            </a:r>
            <a:r>
              <a:rPr lang="fr-FR" sz="1800" dirty="0" smtClean="0"/>
              <a:t> group)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Tourism</a:t>
            </a:r>
            <a:r>
              <a:rPr lang="fr-FR" dirty="0" smtClean="0"/>
              <a:t> in rural area </a:t>
            </a:r>
            <a:r>
              <a:rPr lang="fr-FR" sz="1800" dirty="0" smtClean="0"/>
              <a:t>(</a:t>
            </a:r>
            <a:r>
              <a:rPr lang="fr-FR" sz="1800" dirty="0" err="1" smtClean="0"/>
              <a:t>yellow</a:t>
            </a:r>
            <a:r>
              <a:rPr lang="fr-FR" sz="1800" dirty="0" smtClean="0"/>
              <a:t> group)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Old</a:t>
            </a:r>
            <a:r>
              <a:rPr lang="fr-FR" dirty="0" smtClean="0"/>
              <a:t> jobs and new jobs </a:t>
            </a:r>
            <a:r>
              <a:rPr lang="fr-FR" sz="1800" dirty="0" smtClean="0"/>
              <a:t>(</a:t>
            </a:r>
            <a:r>
              <a:rPr lang="fr-FR" sz="1800" dirty="0" err="1" smtClean="0"/>
              <a:t>blue</a:t>
            </a:r>
            <a:r>
              <a:rPr lang="fr-FR" sz="1800" dirty="0" smtClean="0"/>
              <a:t> group)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Corkindustry</a:t>
            </a:r>
            <a:r>
              <a:rPr lang="fr-FR" dirty="0" smtClean="0"/>
              <a:t> in the </a:t>
            </a:r>
            <a:r>
              <a:rPr lang="fr-FR" dirty="0" err="1" smtClean="0"/>
              <a:t>countryside</a:t>
            </a:r>
            <a:r>
              <a:rPr lang="fr-FR" dirty="0" smtClean="0"/>
              <a:t> </a:t>
            </a:r>
            <a:r>
              <a:rPr lang="fr-FR" sz="1800" dirty="0" smtClean="0"/>
              <a:t>(</a:t>
            </a:r>
            <a:r>
              <a:rPr lang="fr-FR" sz="1800" dirty="0" err="1" smtClean="0"/>
              <a:t>red</a:t>
            </a:r>
            <a:r>
              <a:rPr lang="fr-FR" sz="1800" dirty="0" smtClean="0"/>
              <a:t> group)</a:t>
            </a:r>
          </a:p>
          <a:p>
            <a:endParaRPr lang="fr-FR" dirty="0" smtClean="0"/>
          </a:p>
        </p:txBody>
      </p:sp>
      <p:pic>
        <p:nvPicPr>
          <p:cNvPr id="1026" name="Picture 2" descr="I:\COMENIUS\MOBILITE SPAIN MAY 2014\Aracena Photos AM\20140516_0839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1556792"/>
            <a:ext cx="3552395" cy="2160240"/>
          </a:xfrm>
          <a:prstGeom prst="roundRect">
            <a:avLst/>
          </a:prstGeom>
          <a:noFill/>
        </p:spPr>
      </p:pic>
      <p:pic>
        <p:nvPicPr>
          <p:cNvPr id="1027" name="Picture 3" descr="I:\COMENIUS\MOBILITE SPAIN MAY 2014\Aracena Photos AM\20140516_0846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573016"/>
            <a:ext cx="3888432" cy="2916324"/>
          </a:xfrm>
          <a:prstGeom prst="roundRect">
            <a:avLst/>
          </a:prstGeom>
          <a:noFill/>
        </p:spPr>
      </p:pic>
      <p:pic>
        <p:nvPicPr>
          <p:cNvPr id="1029" name="Picture 5" descr="I:\COMENIUS\MOBILITE SPAIN MAY 2014\Aracena Photos AM\20140516_0845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3" y="4437112"/>
            <a:ext cx="2736304" cy="2052228"/>
          </a:xfrm>
          <a:prstGeom prst="round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5004048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They</a:t>
            </a:r>
            <a:r>
              <a:rPr lang="fr-FR" sz="1800" dirty="0" smtClean="0"/>
              <a:t> </a:t>
            </a:r>
            <a:r>
              <a:rPr lang="fr-FR" sz="1800" dirty="0" err="1" smtClean="0"/>
              <a:t>realize</a:t>
            </a:r>
            <a:r>
              <a:rPr lang="fr-FR" sz="1800" dirty="0" smtClean="0"/>
              <a:t> posters…</a:t>
            </a:r>
            <a:endParaRPr lang="fr-FR" sz="1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139952" y="4581128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… and </a:t>
            </a:r>
            <a:r>
              <a:rPr lang="fr-FR" sz="1800" dirty="0" err="1" smtClean="0"/>
              <a:t>fill</a:t>
            </a:r>
            <a:r>
              <a:rPr lang="fr-FR" sz="1800" dirty="0" smtClean="0"/>
              <a:t> a wiki page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their</a:t>
            </a:r>
            <a:r>
              <a:rPr lang="fr-FR" sz="1800" dirty="0" smtClean="0"/>
              <a:t> </a:t>
            </a:r>
            <a:r>
              <a:rPr lang="fr-FR" sz="1800" dirty="0" err="1" smtClean="0"/>
              <a:t>researches</a:t>
            </a:r>
            <a:r>
              <a:rPr lang="fr-FR" sz="1800" dirty="0" smtClean="0"/>
              <a:t> &amp; conclusions.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Thursday, May 15th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88640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WORKSHOP (PART 2)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692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teachers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about </a:t>
            </a:r>
            <a:r>
              <a:rPr lang="fr-FR" dirty="0" err="1" smtClean="0"/>
              <a:t>wikispace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San </a:t>
            </a:r>
            <a:r>
              <a:rPr lang="fr-FR" dirty="0" err="1" smtClean="0"/>
              <a:t>Blas</a:t>
            </a:r>
            <a:r>
              <a:rPr lang="fr-FR" dirty="0" smtClean="0"/>
              <a:t> webmaster, Mr. Francisco González, </a:t>
            </a:r>
            <a:r>
              <a:rPr lang="fr-FR" dirty="0" err="1" smtClean="0"/>
              <a:t>students</a:t>
            </a:r>
            <a:r>
              <a:rPr lang="fr-FR" dirty="0" smtClean="0"/>
              <a:t> go on </a:t>
            </a:r>
            <a:r>
              <a:rPr lang="fr-FR" dirty="0" err="1" smtClean="0"/>
              <a:t>working</a:t>
            </a:r>
            <a:r>
              <a:rPr lang="fr-FR" dirty="0" smtClean="0"/>
              <a:t> in </a:t>
            </a:r>
            <a:r>
              <a:rPr lang="fr-FR" dirty="0" err="1" smtClean="0"/>
              <a:t>their</a:t>
            </a:r>
            <a:r>
              <a:rPr lang="fr-FR" dirty="0" smtClean="0"/>
              <a:t> group on the </a:t>
            </a:r>
            <a:r>
              <a:rPr lang="fr-FR" dirty="0" err="1" smtClean="0"/>
              <a:t>preparation</a:t>
            </a:r>
            <a:r>
              <a:rPr lang="fr-FR" dirty="0" smtClean="0"/>
              <a:t> of the Wiki and posters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library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7170" name="Picture 2" descr="C:\Users\PC\Documents\Laurence Perso\Totalité photos AM\20140516_0845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628800"/>
            <a:ext cx="3096343" cy="2322257"/>
          </a:xfrm>
          <a:prstGeom prst="ellipse">
            <a:avLst/>
          </a:prstGeom>
          <a:noFill/>
        </p:spPr>
      </p:pic>
      <p:pic>
        <p:nvPicPr>
          <p:cNvPr id="7171" name="Picture 3" descr="C:\Users\PC\Documents\Laurence Perso\Totalité photos AM\20140515_171546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716016" y="1766816"/>
            <a:ext cx="3528392" cy="2058228"/>
          </a:xfrm>
          <a:prstGeom prst="rect">
            <a:avLst/>
          </a:prstGeom>
          <a:noFill/>
        </p:spPr>
      </p:pic>
      <p:pic>
        <p:nvPicPr>
          <p:cNvPr id="7172" name="Picture 4" descr="E:\COMENIUS\MOBILITE SPAIN MAY 2014\Aracena Photos LM\2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933056"/>
            <a:ext cx="3528392" cy="2646294"/>
          </a:xfrm>
          <a:prstGeom prst="rect">
            <a:avLst/>
          </a:prstGeom>
          <a:noFill/>
        </p:spPr>
      </p:pic>
      <p:pic>
        <p:nvPicPr>
          <p:cNvPr id="7173" name="Picture 5" descr="E:\COMENIUS\MOBILITE SPAIN MAY 2014\Aracena Photos LM\19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3933056"/>
            <a:ext cx="3707904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Friday, May 16th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88640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WORK MEETING AT SCHOOL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26064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r>
              <a:rPr lang="fr-FR" sz="1900" dirty="0" smtClean="0"/>
              <a:t>Anne-Lou, </a:t>
            </a:r>
            <a:r>
              <a:rPr lang="fr-FR" sz="1900" dirty="0" err="1" smtClean="0"/>
              <a:t>Cléa</a:t>
            </a:r>
            <a:r>
              <a:rPr lang="fr-FR" sz="1900" dirty="0" smtClean="0"/>
              <a:t> and Lise-Marie </a:t>
            </a:r>
            <a:r>
              <a:rPr lang="fr-FR" sz="1900" dirty="0" err="1" smtClean="0"/>
              <a:t>present</a:t>
            </a:r>
            <a:r>
              <a:rPr lang="fr-FR" sz="1900" dirty="0" smtClean="0"/>
              <a:t>  </a:t>
            </a:r>
            <a:r>
              <a:rPr lang="fr-FR" sz="1900" dirty="0" err="1" smtClean="0"/>
              <a:t>their</a:t>
            </a:r>
            <a:r>
              <a:rPr lang="fr-FR" sz="1900" dirty="0" smtClean="0"/>
              <a:t> Powerpoint  </a:t>
            </a:r>
            <a:r>
              <a:rPr lang="fr-FR" sz="1900" dirty="0" err="1" smtClean="0"/>
              <a:t>work</a:t>
            </a:r>
            <a:r>
              <a:rPr lang="fr-FR" sz="1900" dirty="0" smtClean="0"/>
              <a:t> to an English class. </a:t>
            </a:r>
            <a:endParaRPr lang="fr-FR" sz="1900" dirty="0"/>
          </a:p>
        </p:txBody>
      </p:sp>
      <p:pic>
        <p:nvPicPr>
          <p:cNvPr id="1027" name="Picture 3" descr="C:\Users\PC\Documents\Laurence Perso\Totalité photos AM\20140516_0939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833664"/>
            <a:ext cx="4032448" cy="3024336"/>
          </a:xfrm>
          <a:prstGeom prst="rect">
            <a:avLst/>
          </a:prstGeom>
          <a:noFill/>
        </p:spPr>
      </p:pic>
      <p:pic>
        <p:nvPicPr>
          <p:cNvPr id="1028" name="Picture 4" descr="C:\Users\PC\Documents\Laurence Perso\Totalité photos AM\20140516_094314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211960" y="1052736"/>
            <a:ext cx="4718430" cy="2986070"/>
          </a:xfrm>
          <a:prstGeom prst="rect">
            <a:avLst/>
          </a:prstGeom>
          <a:noFill/>
        </p:spPr>
      </p:pic>
      <p:pic>
        <p:nvPicPr>
          <p:cNvPr id="1029" name="Picture 5" descr="C:\Users\PC\Documents\Laurence Perso\Totalité photos AM\20140516_0947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4149080"/>
            <a:ext cx="4032448" cy="2330874"/>
          </a:xfrm>
          <a:prstGeom prst="rect">
            <a:avLst/>
          </a:prstGeom>
          <a:noFill/>
        </p:spPr>
      </p:pic>
      <p:pic>
        <p:nvPicPr>
          <p:cNvPr id="1030" name="Picture 6" descr="C:\Users\PC\Documents\Laurence Perso\Totalité photos AM\20140516_0939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196752"/>
            <a:ext cx="4067944" cy="2517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Friday, May 16th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88640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WORKSHOP FINAL PRODUCTIONS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six </a:t>
            </a:r>
            <a:r>
              <a:rPr lang="fr-FR" dirty="0" err="1" smtClean="0"/>
              <a:t>different</a:t>
            </a:r>
            <a:r>
              <a:rPr lang="fr-FR" dirty="0" smtClean="0"/>
              <a:t> groups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 on wiki and posters to the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delegations</a:t>
            </a:r>
            <a:r>
              <a:rPr lang="fr-FR" dirty="0" smtClean="0"/>
              <a:t>, </a:t>
            </a:r>
            <a:r>
              <a:rPr lang="fr-FR" dirty="0" err="1" smtClean="0"/>
              <a:t>headmasters</a:t>
            </a:r>
            <a:r>
              <a:rPr lang="fr-FR" dirty="0" smtClean="0"/>
              <a:t>, </a:t>
            </a:r>
            <a:r>
              <a:rPr lang="fr-FR" dirty="0" err="1" smtClean="0"/>
              <a:t>teachers</a:t>
            </a:r>
            <a:r>
              <a:rPr lang="fr-FR" dirty="0" smtClean="0"/>
              <a:t> and </a:t>
            </a:r>
            <a:r>
              <a:rPr lang="fr-FR" dirty="0" err="1" smtClean="0"/>
              <a:t>students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6" name="Picture 2" descr="C:\Users\PC\Documents\Laurence Perso\Totalité photos AM\20140516_102504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79512" y="1412776"/>
            <a:ext cx="4392488" cy="329436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0" y="141277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 smtClean="0">
                <a:solidFill>
                  <a:schemeClr val="tx2"/>
                </a:solidFill>
              </a:rPr>
              <a:t>Cléa</a:t>
            </a:r>
            <a:r>
              <a:rPr lang="fr-FR" sz="1800" b="1" dirty="0" smtClean="0">
                <a:solidFill>
                  <a:schemeClr val="tx2"/>
                </a:solidFill>
              </a:rPr>
              <a:t> </a:t>
            </a:r>
            <a:r>
              <a:rPr lang="fr-FR" sz="1600" b="1" dirty="0" smtClean="0">
                <a:solidFill>
                  <a:schemeClr val="tx2"/>
                </a:solidFill>
              </a:rPr>
              <a:t>(orange group) </a:t>
            </a:r>
          </a:p>
          <a:p>
            <a:pPr algn="ctr"/>
            <a:r>
              <a:rPr lang="fr-FR" sz="1800" b="1" dirty="0" err="1" smtClean="0">
                <a:solidFill>
                  <a:schemeClr val="tx2"/>
                </a:solidFill>
              </a:rPr>
              <a:t>Aracena’s</a:t>
            </a:r>
            <a:r>
              <a:rPr lang="fr-FR" sz="1800" b="1" dirty="0" smtClean="0">
                <a:solidFill>
                  <a:schemeClr val="tx2"/>
                </a:solidFill>
              </a:rPr>
              <a:t> </a:t>
            </a:r>
            <a:r>
              <a:rPr lang="fr-FR" sz="1800" b="1" dirty="0" err="1" smtClean="0">
                <a:solidFill>
                  <a:schemeClr val="tx2"/>
                </a:solidFill>
              </a:rPr>
              <a:t>heritage</a:t>
            </a:r>
            <a:endParaRPr lang="fr-FR" sz="18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PC\Documents\Laurence Perso\Totalité photos AM\20140516_1027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47996" y="1412776"/>
            <a:ext cx="4416491" cy="3312368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4607496" y="1412776"/>
            <a:ext cx="320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tx2"/>
                </a:solidFill>
              </a:rPr>
              <a:t>Anne-Lou </a:t>
            </a:r>
            <a:r>
              <a:rPr lang="fr-FR" sz="1600" b="1" dirty="0" smtClean="0">
                <a:solidFill>
                  <a:schemeClr val="tx2"/>
                </a:solidFill>
              </a:rPr>
              <a:t>(green group) </a:t>
            </a:r>
            <a:r>
              <a:rPr lang="fr-FR" sz="1800" b="1" dirty="0" err="1" smtClean="0">
                <a:solidFill>
                  <a:schemeClr val="tx2"/>
                </a:solidFill>
              </a:rPr>
              <a:t>Iberian</a:t>
            </a:r>
            <a:r>
              <a:rPr lang="fr-FR" sz="1800" b="1" dirty="0" smtClean="0">
                <a:solidFill>
                  <a:schemeClr val="tx2"/>
                </a:solidFill>
              </a:rPr>
              <a:t> </a:t>
            </a:r>
            <a:r>
              <a:rPr lang="fr-FR" sz="1800" b="1" dirty="0" err="1" smtClean="0">
                <a:solidFill>
                  <a:schemeClr val="tx2"/>
                </a:solidFill>
              </a:rPr>
              <a:t>pig</a:t>
            </a:r>
            <a:r>
              <a:rPr lang="fr-FR" sz="1800" b="1" dirty="0" smtClean="0">
                <a:solidFill>
                  <a:schemeClr val="tx2"/>
                </a:solidFill>
              </a:rPr>
              <a:t> and </a:t>
            </a:r>
            <a:r>
              <a:rPr lang="fr-FR" sz="1800" b="1" dirty="0" err="1" smtClean="0">
                <a:solidFill>
                  <a:schemeClr val="tx2"/>
                </a:solidFill>
              </a:rPr>
              <a:t>products</a:t>
            </a:r>
            <a:endParaRPr lang="fr-FR" sz="1800" b="1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PC\Documents\Laurence Perso\Totalité photos AM\20140516_1033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4713105"/>
            <a:ext cx="3816424" cy="214489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2339752" y="465313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tx2"/>
                </a:solidFill>
              </a:rPr>
              <a:t>Lise-Marie </a:t>
            </a:r>
            <a:r>
              <a:rPr lang="fr-FR" sz="1600" b="1" dirty="0" smtClean="0">
                <a:solidFill>
                  <a:schemeClr val="tx2"/>
                </a:solidFill>
              </a:rPr>
              <a:t>(</a:t>
            </a:r>
            <a:r>
              <a:rPr lang="fr-FR" sz="1600" b="1" dirty="0" err="1" smtClean="0">
                <a:solidFill>
                  <a:schemeClr val="tx2"/>
                </a:solidFill>
              </a:rPr>
              <a:t>blue</a:t>
            </a:r>
            <a:r>
              <a:rPr lang="fr-FR" sz="1600" b="1" dirty="0" smtClean="0">
                <a:solidFill>
                  <a:schemeClr val="tx2"/>
                </a:solidFill>
              </a:rPr>
              <a:t> group)</a:t>
            </a:r>
          </a:p>
          <a:p>
            <a:pPr algn="ctr"/>
            <a:r>
              <a:rPr lang="fr-FR" sz="1800" b="1" dirty="0" err="1" smtClean="0">
                <a:solidFill>
                  <a:schemeClr val="tx2"/>
                </a:solidFill>
              </a:rPr>
              <a:t>Old</a:t>
            </a:r>
            <a:r>
              <a:rPr lang="fr-FR" sz="1800" b="1" dirty="0" smtClean="0">
                <a:solidFill>
                  <a:schemeClr val="tx2"/>
                </a:solidFill>
              </a:rPr>
              <a:t> and new jobs</a:t>
            </a:r>
            <a:endParaRPr lang="fr-FR" sz="1800" b="1" dirty="0">
              <a:solidFill>
                <a:schemeClr val="tx2"/>
              </a:solidFill>
            </a:endParaRPr>
          </a:p>
        </p:txBody>
      </p:sp>
      <p:pic>
        <p:nvPicPr>
          <p:cNvPr id="1031" name="Picture 7" descr="E:\COMENIUS\MOBILITE SPAIN MAY 2014\Aracena Photos LM\2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75656" y="4869160"/>
            <a:ext cx="936104" cy="1310545"/>
          </a:xfrm>
          <a:prstGeom prst="ellipse">
            <a:avLst/>
          </a:prstGeom>
          <a:noFill/>
        </p:spPr>
      </p:pic>
      <p:pic>
        <p:nvPicPr>
          <p:cNvPr id="1032" name="Picture 8" descr="C:\Users\PC\Documents\Laurence Perso\Totalité photos AM\20140513_13390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1484784"/>
            <a:ext cx="936104" cy="1152128"/>
          </a:xfrm>
          <a:prstGeom prst="ellipse">
            <a:avLst/>
          </a:prstGeom>
          <a:noFill/>
        </p:spPr>
      </p:pic>
      <p:pic>
        <p:nvPicPr>
          <p:cNvPr id="1033" name="Picture 9" descr="C:\Users\PC\Documents\Laurence Perso\Totalité photos AM\20140513_13390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96336" y="1412776"/>
            <a:ext cx="907301" cy="1296144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1F497D"/>
                </a:solidFill>
              </a:rPr>
              <a:t>WORKSHOP FINAL EUROPEAN PRODUCTIONS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F45C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ARACENA’S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HERITAGE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PC\Documents\Laurence Perso\Totalité photos AM\20140516_090645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587558" y="548680"/>
            <a:ext cx="7800866" cy="585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fr-FR" dirty="0">
              <a:solidFill>
                <a:srgbClr val="0A17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400601"/>
          </a:xfrm>
        </p:spPr>
        <p:txBody>
          <a:bodyPr/>
          <a:lstStyle/>
          <a:p>
            <a:r>
              <a:rPr lang="fr-FR" sz="2400" b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b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- Our Comenius </a:t>
            </a:r>
            <a:r>
              <a:rPr lang="fr-FR" b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project</a:t>
            </a:r>
            <a:endParaRPr lang="fr-FR" b="1" dirty="0" smtClean="0">
              <a:solidFill>
                <a:srgbClr val="0A179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2 - </a:t>
            </a:r>
            <a:r>
              <a:rPr lang="fr-FR" b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b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La Ville du Bois (France) to </a:t>
            </a:r>
            <a:r>
              <a:rPr lang="fr-FR" b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Aracena</a:t>
            </a:r>
            <a:r>
              <a:rPr lang="fr-FR" b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(Spain)</a:t>
            </a:r>
          </a:p>
          <a:p>
            <a:r>
              <a:rPr lang="fr-FR" b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3 - Sharing </a:t>
            </a:r>
            <a:r>
              <a:rPr lang="fr-FR" b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fr-FR" b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experiences</a:t>
            </a:r>
            <a:endParaRPr lang="fr-FR" b="1" dirty="0" smtClean="0">
              <a:solidFill>
                <a:srgbClr val="0A1792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3200" b="1" i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FR" sz="3200" b="1" i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i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school</a:t>
            </a:r>
            <a:endParaRPr lang="fr-FR" sz="3200" b="1" i="1" dirty="0" smtClean="0">
              <a:solidFill>
                <a:srgbClr val="0A1792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3200" b="1" i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fr-FR" sz="3200" b="1" i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activities</a:t>
            </a:r>
            <a:endParaRPr lang="fr-FR" sz="3200" b="1" i="1" dirty="0" smtClean="0">
              <a:solidFill>
                <a:srgbClr val="0A1792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3200" b="1" i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Cultural and </a:t>
            </a:r>
            <a:r>
              <a:rPr lang="fr-FR" sz="3200" b="1" i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environmental</a:t>
            </a:r>
            <a:r>
              <a:rPr lang="fr-FR" sz="3200" b="1" i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i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visits</a:t>
            </a:r>
            <a:endParaRPr lang="fr-FR" sz="3200" b="1" i="1" dirty="0" smtClean="0">
              <a:solidFill>
                <a:srgbClr val="0A1792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0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WORKSHOP FINAL EVALUATION 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IBERIAN PIG &amp; PRODUCTS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5" name="Picture 3" descr="E:\COMENIUS\MOBILITE SPAIN MAY 2014\Aracena Photos LM\197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971600" y="665312"/>
            <a:ext cx="7632848" cy="5724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1F497D"/>
                </a:solidFill>
              </a:rPr>
              <a:t>WORKSHOP FINAL EUROPEAN PRODUCTIONS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OLD AND NEW JOBS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PC\Documents\Laurence Perso\Totalité photos AM\20140516_0839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548680"/>
            <a:ext cx="7872875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1F497D"/>
                </a:solidFill>
              </a:rPr>
              <a:t>WORKSHOP FINAL EUROPEAN PRODUCTIONS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TOURISM IN RURAL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AREA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PC\Documents\Laurence Perso\Totalité photos AM\20140516_0846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5" y="548680"/>
            <a:ext cx="8136904" cy="5824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Friday, May 16th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1F497D"/>
                </a:solidFill>
              </a:rPr>
              <a:t>WORKSHOP FINAL EUROPEAN PRODUCTIONS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SEVILLA’S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HERITAGE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146" name="Picture 2" descr="E:\COMENIUS\MOBILITE SPAIN MAY 2014\Aracena Photos LM\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548680"/>
            <a:ext cx="7920880" cy="594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1F497D"/>
                </a:solidFill>
              </a:rPr>
              <a:t>WORKSHOP FINAL EUROPEAN PRODUCTIONS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CORK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INDUSTRY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PC\Documents\Laurence Perso\Totalité photos AM\20140516_0842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476672"/>
            <a:ext cx="7873891" cy="5905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0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WORKSHOP FINAL EVALUATION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CORK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INDUSTRY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194" name="Picture 2" descr="E:\COMENIUS\MOBILITE SPAIN MAY 2014\Aracena Photos LM\207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611560" y="1268760"/>
            <a:ext cx="8318335" cy="5017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COMENIUS\MOBILITE SPAIN MAY 2014\Aracena Photos LM\2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356992"/>
            <a:ext cx="4392488" cy="350100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1F497D"/>
                </a:solidFill>
              </a:rPr>
              <a:t>WORKSHOP FINAL EUROPEAN PRODUCTION</a:t>
            </a:r>
            <a:endParaRPr lang="fr-FR" b="1" dirty="0">
              <a:solidFill>
                <a:srgbClr val="1F497D"/>
              </a:solidFill>
            </a:endParaRPr>
          </a:p>
        </p:txBody>
      </p:sp>
      <p:pic>
        <p:nvPicPr>
          <p:cNvPr id="9219" name="Picture 3" descr="E:\COMENIUS\MOBILITE SPAIN MAY 2014\Aracena Photos LM\208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915816" y="764704"/>
            <a:ext cx="6012160" cy="386104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51520" y="908720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 the posters are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hung</a:t>
            </a:r>
            <a:r>
              <a:rPr lang="fr-FR" dirty="0" smtClean="0"/>
              <a:t> on in the entrance hall of the </a:t>
            </a:r>
            <a:r>
              <a:rPr lang="fr-FR" dirty="0" err="1" smtClean="0"/>
              <a:t>school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088232"/>
          </a:xfrm>
        </p:spPr>
        <p:txBody>
          <a:bodyPr/>
          <a:lstStyle/>
          <a:p>
            <a: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Sharing </a:t>
            </a:r>
            <a:r>
              <a:rPr lang="fr-FR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experiences</a:t>
            </a:r>
            <a: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: </a:t>
            </a:r>
            <a:b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</a:br>
            <a:r>
              <a:rPr lang="fr-FR" i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fr-FR" i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activities</a:t>
            </a:r>
            <a:endParaRPr lang="fr-FR" i="1" dirty="0">
              <a:solidFill>
                <a:srgbClr val="0A17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Wednesday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14th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8864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HIKING ACTIVITY</a:t>
            </a:r>
            <a:endParaRPr lang="fr-FR" sz="2600" b="1" i="1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CORK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INDUSTRY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3568" y="69269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the </a:t>
            </a:r>
            <a:r>
              <a:rPr lang="fr-FR" dirty="0" err="1" smtClean="0"/>
              <a:t>late</a:t>
            </a:r>
            <a:r>
              <a:rPr lang="fr-FR" dirty="0" smtClean="0"/>
              <a:t> </a:t>
            </a:r>
            <a:r>
              <a:rPr lang="fr-FR" dirty="0" err="1" smtClean="0"/>
              <a:t>afternoon</a:t>
            </a:r>
            <a:r>
              <a:rPr lang="fr-FR" dirty="0" smtClean="0"/>
              <a:t>, the </a:t>
            </a:r>
            <a:r>
              <a:rPr lang="fr-FR" dirty="0" err="1" smtClean="0"/>
              <a:t>whole</a:t>
            </a:r>
            <a:r>
              <a:rPr lang="fr-FR" dirty="0" smtClean="0"/>
              <a:t> group </a:t>
            </a:r>
            <a:r>
              <a:rPr lang="fr-FR" dirty="0" err="1" smtClean="0"/>
              <a:t>enjoys</a:t>
            </a:r>
            <a:r>
              <a:rPr lang="fr-FR" dirty="0" smtClean="0"/>
              <a:t> a </a:t>
            </a:r>
            <a:r>
              <a:rPr lang="fr-FR" dirty="0" err="1" smtClean="0"/>
              <a:t>nice</a:t>
            </a:r>
            <a:r>
              <a:rPr lang="fr-FR" dirty="0" smtClean="0"/>
              <a:t> time </a:t>
            </a:r>
            <a:r>
              <a:rPr lang="fr-FR" dirty="0" err="1" smtClean="0"/>
              <a:t>hiking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 err="1" smtClean="0"/>
              <a:t>circular</a:t>
            </a:r>
            <a:r>
              <a:rPr lang="fr-FR" dirty="0" smtClean="0"/>
              <a:t> </a:t>
            </a:r>
            <a:r>
              <a:rPr lang="fr-FR" dirty="0" err="1" smtClean="0"/>
              <a:t>footpath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</a:t>
            </a:r>
            <a:r>
              <a:rPr lang="fr-FR" i="1" dirty="0" smtClean="0"/>
              <a:t>Los </a:t>
            </a:r>
            <a:r>
              <a:rPr lang="fr-FR" i="1" dirty="0" err="1" smtClean="0"/>
              <a:t>Torros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102" name="Picture 6" descr="E:\COMENIUS\MOBILITE SPAIN MAY 2014\Aracena Photos LM\1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3" y="4221088"/>
            <a:ext cx="2976331" cy="2232248"/>
          </a:xfrm>
          <a:prstGeom prst="rect">
            <a:avLst/>
          </a:prstGeom>
          <a:noFill/>
        </p:spPr>
      </p:pic>
      <p:pic>
        <p:nvPicPr>
          <p:cNvPr id="4103" name="Picture 7" descr="E:\COMENIUS\MOBILITE SPAIN MAY 2014\Aracena Photos LM\1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484784"/>
            <a:ext cx="3779912" cy="283493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499992" y="1484784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Time to </a:t>
            </a:r>
            <a:r>
              <a:rPr lang="fr-FR" sz="1800" dirty="0" err="1" smtClean="0"/>
              <a:t>discover</a:t>
            </a:r>
            <a:r>
              <a:rPr lang="fr-FR" sz="1800" dirty="0" smtClean="0"/>
              <a:t> </a:t>
            </a:r>
            <a:r>
              <a:rPr lang="fr-FR" sz="1800" dirty="0" err="1" smtClean="0"/>
              <a:t>growing</a:t>
            </a:r>
            <a:r>
              <a:rPr lang="fr-FR" sz="1800" dirty="0" smtClean="0"/>
              <a:t> fruits, olives, </a:t>
            </a:r>
            <a:r>
              <a:rPr lang="fr-FR" sz="1800" dirty="0" err="1" smtClean="0"/>
              <a:t>chestnuts</a:t>
            </a:r>
            <a:r>
              <a:rPr lang="fr-FR" sz="1800" dirty="0" smtClean="0"/>
              <a:t> and </a:t>
            </a:r>
            <a:r>
              <a:rPr lang="fr-FR" sz="1800" dirty="0" err="1" smtClean="0"/>
              <a:t>cork</a:t>
            </a:r>
            <a:r>
              <a:rPr lang="fr-FR" sz="1800" dirty="0" smtClean="0"/>
              <a:t>.</a:t>
            </a:r>
          </a:p>
          <a:p>
            <a:r>
              <a:rPr lang="fr-FR" sz="1800" dirty="0" err="1" smtClean="0"/>
              <a:t>Raising</a:t>
            </a:r>
            <a:r>
              <a:rPr lang="fr-FR" sz="1800" dirty="0" smtClean="0"/>
              <a:t> </a:t>
            </a:r>
            <a:r>
              <a:rPr lang="fr-FR" sz="1800" dirty="0" err="1" smtClean="0"/>
              <a:t>cattle</a:t>
            </a:r>
            <a:r>
              <a:rPr lang="fr-FR" sz="1800" dirty="0" smtClean="0"/>
              <a:t>, </a:t>
            </a:r>
            <a:r>
              <a:rPr lang="fr-FR" sz="1800" dirty="0" err="1" smtClean="0"/>
              <a:t>sheep</a:t>
            </a:r>
            <a:r>
              <a:rPr lang="fr-FR" sz="1800" dirty="0" smtClean="0"/>
              <a:t> and </a:t>
            </a:r>
            <a:r>
              <a:rPr lang="fr-FR" sz="1800" dirty="0" err="1" smtClean="0"/>
              <a:t>goats</a:t>
            </a:r>
            <a:r>
              <a:rPr lang="fr-FR" sz="1800" dirty="0" smtClean="0"/>
              <a:t> (as </a:t>
            </a:r>
            <a:r>
              <a:rPr lang="fr-FR" sz="1800" dirty="0" err="1" smtClean="0"/>
              <a:t>much</a:t>
            </a:r>
            <a:r>
              <a:rPr lang="fr-FR" sz="1800" dirty="0" smtClean="0"/>
              <a:t> for </a:t>
            </a:r>
            <a:r>
              <a:rPr lang="fr-FR" sz="1800" dirty="0" err="1" smtClean="0"/>
              <a:t>cheese</a:t>
            </a:r>
            <a:r>
              <a:rPr lang="fr-FR" sz="1800" dirty="0" smtClean="0"/>
              <a:t> as for </a:t>
            </a:r>
            <a:r>
              <a:rPr lang="fr-FR" sz="1800" dirty="0" err="1" smtClean="0"/>
              <a:t>meat</a:t>
            </a:r>
            <a:r>
              <a:rPr lang="fr-FR" sz="1800" dirty="0" smtClean="0"/>
              <a:t>). </a:t>
            </a:r>
          </a:p>
          <a:p>
            <a:r>
              <a:rPr lang="fr-FR" sz="1800" dirty="0" err="1" smtClean="0"/>
              <a:t>Oaks</a:t>
            </a:r>
            <a:r>
              <a:rPr lang="fr-FR" sz="1800" dirty="0" smtClean="0"/>
              <a:t> of </a:t>
            </a:r>
            <a:r>
              <a:rPr lang="fr-FR" sz="1800" dirty="0" err="1" smtClean="0"/>
              <a:t>various</a:t>
            </a:r>
            <a:r>
              <a:rPr lang="fr-FR" sz="1800" dirty="0" smtClean="0"/>
              <a:t> </a:t>
            </a:r>
            <a:r>
              <a:rPr lang="fr-FR" sz="1800" dirty="0" err="1" smtClean="0"/>
              <a:t>kind</a:t>
            </a:r>
            <a:r>
              <a:rPr lang="fr-FR" sz="1800" dirty="0" smtClean="0"/>
              <a:t> </a:t>
            </a:r>
            <a:r>
              <a:rPr lang="fr-FR" sz="1800" dirty="0" err="1" smtClean="0"/>
              <a:t>abound</a:t>
            </a:r>
            <a:r>
              <a:rPr lang="fr-FR" sz="1800" dirty="0" smtClean="0"/>
              <a:t>, </a:t>
            </a:r>
            <a:r>
              <a:rPr lang="fr-FR" sz="1800" dirty="0" err="1" smtClean="0"/>
              <a:t>especially</a:t>
            </a:r>
            <a:r>
              <a:rPr lang="fr-FR" sz="1800" dirty="0" smtClean="0"/>
              <a:t> </a:t>
            </a:r>
            <a:r>
              <a:rPr lang="fr-FR" sz="1800" dirty="0" err="1" smtClean="0"/>
              <a:t>holm</a:t>
            </a:r>
            <a:r>
              <a:rPr lang="fr-FR" sz="1800" dirty="0" smtClean="0"/>
              <a:t> </a:t>
            </a:r>
            <a:r>
              <a:rPr lang="fr-FR" sz="1800" dirty="0" err="1" smtClean="0"/>
              <a:t>oaks</a:t>
            </a:r>
            <a:r>
              <a:rPr lang="fr-FR" sz="1800" dirty="0" smtClean="0"/>
              <a:t> and </a:t>
            </a:r>
            <a:r>
              <a:rPr lang="fr-FR" sz="1800" dirty="0" err="1" smtClean="0"/>
              <a:t>cork</a:t>
            </a:r>
            <a:r>
              <a:rPr lang="fr-FR" sz="1800" dirty="0" smtClean="0"/>
              <a:t> </a:t>
            </a:r>
            <a:r>
              <a:rPr lang="fr-FR" sz="1800" dirty="0" err="1" smtClean="0"/>
              <a:t>oaks</a:t>
            </a:r>
            <a:r>
              <a:rPr lang="fr-FR" sz="1800" dirty="0" smtClean="0"/>
              <a:t>, the </a:t>
            </a:r>
            <a:r>
              <a:rPr lang="fr-FR" sz="1800" dirty="0" err="1" smtClean="0"/>
              <a:t>acorns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which</a:t>
            </a:r>
            <a:r>
              <a:rPr lang="fr-FR" sz="1800" dirty="0" smtClean="0"/>
              <a:t> are </a:t>
            </a:r>
            <a:r>
              <a:rPr lang="fr-FR" sz="1800" dirty="0" err="1" smtClean="0"/>
              <a:t>used</a:t>
            </a:r>
            <a:r>
              <a:rPr lang="fr-FR" sz="1800" dirty="0" smtClean="0"/>
              <a:t> to </a:t>
            </a:r>
            <a:r>
              <a:rPr lang="fr-FR" sz="1800" dirty="0" err="1" smtClean="0"/>
              <a:t>fatter</a:t>
            </a:r>
            <a:r>
              <a:rPr lang="fr-FR" sz="1800" dirty="0" smtClean="0"/>
              <a:t> up the </a:t>
            </a:r>
            <a:r>
              <a:rPr lang="fr-FR" sz="1800" dirty="0" err="1" smtClean="0"/>
              <a:t>pigs</a:t>
            </a:r>
            <a:r>
              <a:rPr lang="fr-FR" sz="1800" dirty="0" smtClean="0"/>
              <a:t>.</a:t>
            </a:r>
          </a:p>
          <a:p>
            <a:r>
              <a:rPr lang="fr-FR" sz="1800" dirty="0" err="1" smtClean="0"/>
              <a:t>Momisa</a:t>
            </a:r>
            <a:r>
              <a:rPr lang="fr-FR" sz="1800" dirty="0" smtClean="0"/>
              <a:t>, </a:t>
            </a:r>
            <a:r>
              <a:rPr lang="fr-FR" sz="1800" dirty="0" err="1" smtClean="0"/>
              <a:t>peaches</a:t>
            </a:r>
            <a:r>
              <a:rPr lang="fr-FR" sz="1800" dirty="0" smtClean="0"/>
              <a:t> and </a:t>
            </a:r>
            <a:r>
              <a:rPr lang="fr-FR" sz="1800" dirty="0" err="1" smtClean="0"/>
              <a:t>citruses</a:t>
            </a:r>
            <a:r>
              <a:rPr lang="fr-FR" sz="1800" dirty="0" smtClean="0"/>
              <a:t> of </a:t>
            </a:r>
            <a:r>
              <a:rPr lang="fr-FR" sz="1800" dirty="0" err="1" smtClean="0"/>
              <a:t>various</a:t>
            </a:r>
            <a:r>
              <a:rPr lang="fr-FR" sz="1800" dirty="0" smtClean="0"/>
              <a:t> </a:t>
            </a:r>
            <a:r>
              <a:rPr lang="fr-FR" sz="1800" dirty="0" err="1" smtClean="0"/>
              <a:t>kind</a:t>
            </a:r>
            <a:r>
              <a:rPr lang="fr-FR" sz="1800" dirty="0" smtClean="0"/>
              <a:t>, </a:t>
            </a:r>
            <a:r>
              <a:rPr lang="fr-FR" sz="1800" dirty="0" err="1" smtClean="0"/>
              <a:t>wild</a:t>
            </a:r>
            <a:r>
              <a:rPr lang="fr-FR" sz="1800" dirty="0" smtClean="0"/>
              <a:t> </a:t>
            </a:r>
            <a:r>
              <a:rPr lang="fr-FR" sz="1800" dirty="0" err="1" smtClean="0"/>
              <a:t>cistus</a:t>
            </a:r>
            <a:r>
              <a:rPr lang="fr-FR" sz="1800" dirty="0" smtClean="0"/>
              <a:t>, </a:t>
            </a:r>
            <a:r>
              <a:rPr lang="fr-FR" sz="1800" dirty="0" err="1" smtClean="0"/>
              <a:t>lavender</a:t>
            </a:r>
            <a:r>
              <a:rPr lang="fr-FR" sz="1800" dirty="0" smtClean="0"/>
              <a:t>, </a:t>
            </a:r>
            <a:r>
              <a:rPr lang="fr-FR" sz="1800" dirty="0" err="1" smtClean="0"/>
              <a:t>thyme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pic>
        <p:nvPicPr>
          <p:cNvPr id="1026" name="Picture 2" descr="C:\Users\PC\Documents\Laurence Perso\Totalité photos AM\20140516_1325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4373724"/>
            <a:ext cx="3312368" cy="248427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Thursday, May 15th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326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TRIP TO THE </a:t>
            </a:r>
            <a:r>
              <a:rPr lang="fr-FR" sz="2600" b="1" i="1" dirty="0" smtClean="0">
                <a:solidFill>
                  <a:srgbClr val="1F497D"/>
                </a:solidFill>
              </a:rPr>
              <a:t>GREEN LAKE</a:t>
            </a:r>
            <a:endParaRPr lang="fr-FR" sz="2600" b="1" i="1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TOURISM IN RURAL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AREA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1560" y="83671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Thursday,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lessons</a:t>
            </a:r>
            <a:r>
              <a:rPr lang="fr-FR" dirty="0" smtClean="0"/>
              <a:t>, </a:t>
            </a:r>
            <a:r>
              <a:rPr lang="fr-FR" dirty="0" err="1" smtClean="0"/>
              <a:t>let’s</a:t>
            </a:r>
            <a:r>
              <a:rPr lang="fr-FR" dirty="0" smtClean="0"/>
              <a:t> trip to the Green Lake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located</a:t>
            </a:r>
            <a:r>
              <a:rPr lang="fr-FR" dirty="0" smtClean="0"/>
              <a:t> in a </a:t>
            </a:r>
            <a:r>
              <a:rPr lang="fr-FR" dirty="0" err="1" smtClean="0"/>
              <a:t>natural</a:t>
            </a:r>
            <a:r>
              <a:rPr lang="fr-FR" dirty="0" smtClean="0"/>
              <a:t> </a:t>
            </a:r>
            <a:r>
              <a:rPr lang="fr-FR" dirty="0" err="1" smtClean="0"/>
              <a:t>protected</a:t>
            </a:r>
            <a:r>
              <a:rPr lang="fr-FR" dirty="0" smtClean="0"/>
              <a:t> </a:t>
            </a:r>
            <a:r>
              <a:rPr lang="fr-FR" dirty="0" err="1" smtClean="0"/>
              <a:t>park</a:t>
            </a:r>
            <a:r>
              <a:rPr lang="fr-FR" dirty="0" smtClean="0"/>
              <a:t>. This </a:t>
            </a:r>
            <a:r>
              <a:rPr lang="fr-FR" dirty="0" err="1" smtClean="0"/>
              <a:t>lake</a:t>
            </a:r>
            <a:r>
              <a:rPr lang="fr-FR" dirty="0" smtClean="0"/>
              <a:t> </a:t>
            </a:r>
            <a:r>
              <a:rPr lang="fr-FR" dirty="0" err="1" smtClean="0"/>
              <a:t>provides</a:t>
            </a:r>
            <a:r>
              <a:rPr lang="fr-FR" dirty="0" smtClean="0"/>
              <a:t> an important ressource for </a:t>
            </a:r>
            <a:r>
              <a:rPr lang="fr-FR" dirty="0" err="1" smtClean="0"/>
              <a:t>birds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in </a:t>
            </a:r>
            <a:r>
              <a:rPr lang="fr-FR" dirty="0" err="1" smtClean="0"/>
              <a:t>this</a:t>
            </a:r>
            <a:r>
              <a:rPr lang="fr-FR" dirty="0" smtClean="0"/>
              <a:t> area. </a:t>
            </a:r>
            <a:endParaRPr lang="fr-FR" dirty="0"/>
          </a:p>
        </p:txBody>
      </p:sp>
      <p:pic>
        <p:nvPicPr>
          <p:cNvPr id="3075" name="Picture 3" descr="C:\Users\PC\Documents\Laurence Perso\Totalité photos AM\20140515_1026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5" y="4293096"/>
            <a:ext cx="3415677" cy="2088232"/>
          </a:xfrm>
          <a:prstGeom prst="rect">
            <a:avLst/>
          </a:prstGeom>
          <a:noFill/>
        </p:spPr>
      </p:pic>
      <p:pic>
        <p:nvPicPr>
          <p:cNvPr id="3076" name="Picture 4" descr="C:\Users\PC\Documents\Laurence Perso\Totalité photos AM\20140515_1012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988840"/>
            <a:ext cx="4341815" cy="2664296"/>
          </a:xfrm>
          <a:prstGeom prst="rect">
            <a:avLst/>
          </a:prstGeom>
          <a:noFill/>
        </p:spPr>
      </p:pic>
      <p:pic>
        <p:nvPicPr>
          <p:cNvPr id="3078" name="Picture 6" descr="E:\COMENIUS\MOBILITE SPAIN MAY 2014\Aracena Photos LM\1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1628800"/>
            <a:ext cx="3275856" cy="2456892"/>
          </a:xfrm>
          <a:prstGeom prst="ellipse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827584" y="5085184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vegetation</a:t>
            </a:r>
            <a:r>
              <a:rPr lang="fr-FR" dirty="0" smtClean="0"/>
              <a:t> </a:t>
            </a:r>
            <a:r>
              <a:rPr lang="fr-FR" dirty="0" err="1" smtClean="0"/>
              <a:t>surrounding</a:t>
            </a:r>
            <a:r>
              <a:rPr lang="fr-FR" dirty="0" smtClean="0"/>
              <a:t> the </a:t>
            </a:r>
            <a:r>
              <a:rPr lang="fr-FR" dirty="0" err="1" smtClean="0"/>
              <a:t>lake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of </a:t>
            </a:r>
            <a:r>
              <a:rPr lang="fr-FR" dirty="0" err="1" smtClean="0"/>
              <a:t>mediterranean</a:t>
            </a:r>
            <a:r>
              <a:rPr lang="fr-FR" dirty="0" smtClean="0"/>
              <a:t> </a:t>
            </a:r>
            <a:r>
              <a:rPr lang="fr-FR" dirty="0" err="1" smtClean="0"/>
              <a:t>scrubland</a:t>
            </a:r>
            <a:r>
              <a:rPr lang="fr-FR" dirty="0" smtClean="0"/>
              <a:t> </a:t>
            </a:r>
            <a:r>
              <a:rPr lang="fr-FR" dirty="0" err="1" smtClean="0"/>
              <a:t>variety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tx2"/>
                </a:solidFill>
              </a:rPr>
              <a:t>Comenius </a:t>
            </a:r>
            <a:r>
              <a:rPr lang="fr-FR" sz="3600" b="1" dirty="0" err="1" smtClean="0">
                <a:solidFill>
                  <a:schemeClr val="tx2"/>
                </a:solidFill>
              </a:rPr>
              <a:t>project</a:t>
            </a:r>
            <a:r>
              <a:rPr lang="fr-FR" sz="3600" b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Turning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Ideas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Into</a:t>
            </a:r>
            <a:r>
              <a:rPr lang="fr-FR" sz="3600" b="1" i="1" dirty="0" smtClean="0">
                <a:solidFill>
                  <a:schemeClr val="tx2"/>
                </a:solidFill>
              </a:rPr>
              <a:t> Actions</a:t>
            </a:r>
            <a:br>
              <a:rPr lang="fr-FR" sz="3600" b="1" i="1" dirty="0" smtClean="0">
                <a:solidFill>
                  <a:schemeClr val="tx2"/>
                </a:solidFill>
              </a:rPr>
            </a:br>
            <a:r>
              <a:rPr lang="fr-FR" sz="2400" b="1" i="1" dirty="0" smtClean="0">
                <a:solidFill>
                  <a:schemeClr val="tx2"/>
                </a:solidFill>
              </a:rPr>
              <a:t>2013-2015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b="1" dirty="0" err="1" smtClean="0"/>
              <a:t>European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partnership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with</a:t>
            </a:r>
            <a:r>
              <a:rPr lang="fr-FR" sz="3200" b="1" dirty="0" smtClean="0"/>
              <a:t> 7 </a:t>
            </a:r>
            <a:r>
              <a:rPr lang="fr-FR" sz="3200" b="1" dirty="0" err="1" smtClean="0"/>
              <a:t>schools</a:t>
            </a:r>
            <a:r>
              <a:rPr lang="fr-FR" sz="3200" b="1" dirty="0" smtClean="0"/>
              <a:t> in 5 countries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carte europe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1714488"/>
            <a:ext cx="6929486" cy="471490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Thursday, May 15th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88640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TRIP TO THE </a:t>
            </a:r>
            <a:r>
              <a:rPr lang="fr-FR" sz="2600" b="1" i="1" dirty="0" smtClean="0">
                <a:solidFill>
                  <a:srgbClr val="1F497D"/>
                </a:solidFill>
              </a:rPr>
              <a:t>GREEN LAKE</a:t>
            </a:r>
            <a:endParaRPr lang="fr-FR" sz="2600" b="1" i="1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TOURISM IN RURAL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AREA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7544" y="692696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Sports </a:t>
            </a:r>
            <a:r>
              <a:rPr lang="fr-FR" dirty="0" err="1" smtClean="0"/>
              <a:t>instructors</a:t>
            </a:r>
            <a:r>
              <a:rPr lang="fr-FR" dirty="0" smtClean="0"/>
              <a:t> manage for the Comenius </a:t>
            </a:r>
            <a:r>
              <a:rPr lang="fr-FR" dirty="0" err="1" smtClean="0"/>
              <a:t>Students</a:t>
            </a:r>
            <a:r>
              <a:rPr lang="fr-FR" dirty="0" smtClean="0"/>
              <a:t> and </a:t>
            </a:r>
            <a:r>
              <a:rPr lang="fr-FR" dirty="0" err="1" smtClean="0"/>
              <a:t>Teachers</a:t>
            </a:r>
            <a:r>
              <a:rPr lang="fr-FR" dirty="0" smtClean="0"/>
              <a:t> </a:t>
            </a:r>
            <a:r>
              <a:rPr lang="fr-FR" dirty="0" err="1" smtClean="0"/>
              <a:t>outdoor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: </a:t>
            </a:r>
            <a:r>
              <a:rPr lang="fr-FR" dirty="0" err="1" smtClean="0"/>
              <a:t>canoeing</a:t>
            </a:r>
            <a:r>
              <a:rPr lang="fr-FR" dirty="0" smtClean="0"/>
              <a:t>, </a:t>
            </a:r>
            <a:r>
              <a:rPr lang="fr-FR" dirty="0" err="1" smtClean="0"/>
              <a:t>archery</a:t>
            </a:r>
            <a:r>
              <a:rPr lang="fr-FR" dirty="0" smtClean="0"/>
              <a:t>, zip line and </a:t>
            </a:r>
            <a:r>
              <a:rPr lang="fr-FR" dirty="0" err="1" smtClean="0"/>
              <a:t>rope</a:t>
            </a:r>
            <a:r>
              <a:rPr lang="fr-FR" dirty="0" smtClean="0"/>
              <a:t> </a:t>
            </a:r>
            <a:r>
              <a:rPr lang="fr-FR" dirty="0" err="1" smtClean="0"/>
              <a:t>traversing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trees</a:t>
            </a:r>
            <a:r>
              <a:rPr lang="fr-FR" dirty="0" smtClean="0"/>
              <a:t>, and </a:t>
            </a:r>
            <a:r>
              <a:rPr lang="fr-FR" dirty="0" err="1" smtClean="0"/>
              <a:t>general</a:t>
            </a:r>
            <a:r>
              <a:rPr lang="fr-FR" dirty="0" smtClean="0"/>
              <a:t> collective </a:t>
            </a:r>
            <a:r>
              <a:rPr lang="fr-FR" dirty="0" err="1" smtClean="0"/>
              <a:t>games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strengthen</a:t>
            </a:r>
            <a:r>
              <a:rPr lang="fr-FR" dirty="0" smtClean="0"/>
              <a:t> the </a:t>
            </a:r>
            <a:r>
              <a:rPr lang="fr-FR" dirty="0" err="1" smtClean="0"/>
              <a:t>cohesion</a:t>
            </a:r>
            <a:r>
              <a:rPr lang="fr-FR" dirty="0" smtClean="0"/>
              <a:t> of the group.</a:t>
            </a:r>
            <a:endParaRPr lang="fr-FR" dirty="0"/>
          </a:p>
        </p:txBody>
      </p:sp>
      <p:pic>
        <p:nvPicPr>
          <p:cNvPr id="12" name="Picture 7" descr="C:\Users\PC\Documents\Laurence Perso\Totalité photos AM\20140515_1031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1184" y="1772816"/>
            <a:ext cx="2772816" cy="2591450"/>
          </a:xfrm>
          <a:prstGeom prst="ellipse">
            <a:avLst/>
          </a:prstGeom>
          <a:noFill/>
        </p:spPr>
      </p:pic>
      <p:pic>
        <p:nvPicPr>
          <p:cNvPr id="4098" name="Picture 2" descr="C:\Users\PC\Documents\Laurence Perso\Totalité photos AM\20140515_1035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132856"/>
            <a:ext cx="4355976" cy="2105267"/>
          </a:xfrm>
          <a:prstGeom prst="roundRect">
            <a:avLst/>
          </a:prstGeom>
          <a:noFill/>
        </p:spPr>
      </p:pic>
      <p:pic>
        <p:nvPicPr>
          <p:cNvPr id="4100" name="Picture 4" descr="C:\Users\PC\Documents\Laurence Perso\Totalité photos AM\20140515_1155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140968"/>
            <a:ext cx="1861350" cy="2636912"/>
          </a:xfrm>
          <a:prstGeom prst="roundRect">
            <a:avLst/>
          </a:prstGeom>
          <a:noFill/>
        </p:spPr>
      </p:pic>
      <p:pic>
        <p:nvPicPr>
          <p:cNvPr id="4099" name="Picture 3" descr="C:\Users\PC\Documents\Laurence Perso\Totalité photos AM\20140515_1043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13206" y="4928450"/>
            <a:ext cx="3230794" cy="1524886"/>
          </a:xfrm>
          <a:prstGeom prst="roundRect">
            <a:avLst/>
          </a:prstGeom>
          <a:noFill/>
        </p:spPr>
      </p:pic>
      <p:pic>
        <p:nvPicPr>
          <p:cNvPr id="4101" name="Picture 5" descr="C:\Users\PC\Documents\Laurence Perso\Totalité photos AM\20140515_13393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4581128"/>
            <a:ext cx="2843808" cy="2132856"/>
          </a:xfrm>
          <a:prstGeom prst="ellipse">
            <a:avLst/>
          </a:prstGeom>
          <a:noFill/>
        </p:spPr>
      </p:pic>
      <p:pic>
        <p:nvPicPr>
          <p:cNvPr id="4102" name="Picture 6" descr="C:\Users\PC\Documents\Laurence Perso\Totalité photos AM\20140515_11503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4221088"/>
            <a:ext cx="1558083" cy="2636912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Thursday, May 15th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88640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TRIP TO THE </a:t>
            </a:r>
            <a:r>
              <a:rPr lang="fr-FR" sz="2600" b="1" i="1" dirty="0" smtClean="0">
                <a:solidFill>
                  <a:srgbClr val="1F497D"/>
                </a:solidFill>
              </a:rPr>
              <a:t>GREEN LAKE</a:t>
            </a:r>
            <a:endParaRPr lang="fr-FR" sz="2600" b="1" i="1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TOURISM IN RURAL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AREA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9552" y="491900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Meanwhile</a:t>
            </a:r>
            <a:r>
              <a:rPr lang="fr-FR" dirty="0" smtClean="0"/>
              <a:t> </a:t>
            </a:r>
            <a:r>
              <a:rPr lang="fr-FR" dirty="0" err="1" smtClean="0"/>
              <a:t>everyone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identify</a:t>
            </a:r>
            <a:r>
              <a:rPr lang="fr-FR" dirty="0" smtClean="0"/>
              <a:t> a </a:t>
            </a:r>
            <a:r>
              <a:rPr lang="fr-FR" dirty="0" err="1" smtClean="0"/>
              <a:t>magnificent</a:t>
            </a:r>
            <a:r>
              <a:rPr lang="fr-FR" dirty="0" smtClean="0"/>
              <a:t> </a:t>
            </a:r>
            <a:r>
              <a:rPr lang="fr-FR" dirty="0" err="1" smtClean="0"/>
              <a:t>variety</a:t>
            </a:r>
            <a:r>
              <a:rPr lang="fr-FR" dirty="0" smtClean="0"/>
              <a:t> of local </a:t>
            </a:r>
            <a:r>
              <a:rPr lang="fr-FR" dirty="0" err="1" smtClean="0"/>
              <a:t>flora</a:t>
            </a:r>
            <a:r>
              <a:rPr lang="fr-FR" dirty="0" smtClean="0"/>
              <a:t> and </a:t>
            </a:r>
            <a:r>
              <a:rPr lang="fr-FR" dirty="0" err="1" smtClean="0"/>
              <a:t>fauna</a:t>
            </a:r>
            <a:r>
              <a:rPr lang="fr-FR" dirty="0" smtClean="0"/>
              <a:t> (</a:t>
            </a:r>
            <a:r>
              <a:rPr lang="fr-FR" dirty="0" err="1" smtClean="0"/>
              <a:t>cork</a:t>
            </a:r>
            <a:r>
              <a:rPr lang="fr-FR" dirty="0" smtClean="0"/>
              <a:t> and </a:t>
            </a:r>
            <a:r>
              <a:rPr lang="fr-FR" dirty="0" err="1" smtClean="0"/>
              <a:t>evengreen</a:t>
            </a:r>
            <a:r>
              <a:rPr lang="fr-FR" dirty="0" smtClean="0"/>
              <a:t> </a:t>
            </a:r>
            <a:r>
              <a:rPr lang="fr-FR" dirty="0" err="1" smtClean="0"/>
              <a:t>oaks</a:t>
            </a:r>
            <a:r>
              <a:rPr lang="fr-FR" dirty="0" smtClean="0"/>
              <a:t>, polar </a:t>
            </a:r>
            <a:r>
              <a:rPr lang="fr-FR" dirty="0" err="1" smtClean="0"/>
              <a:t>ash</a:t>
            </a:r>
            <a:r>
              <a:rPr lang="fr-FR" dirty="0" smtClean="0"/>
              <a:t>, </a:t>
            </a:r>
            <a:r>
              <a:rPr lang="fr-FR" dirty="0" err="1" smtClean="0"/>
              <a:t>willow</a:t>
            </a:r>
            <a:r>
              <a:rPr lang="fr-FR" dirty="0" smtClean="0"/>
              <a:t>, </a:t>
            </a:r>
            <a:r>
              <a:rPr lang="fr-FR" dirty="0" err="1" smtClean="0"/>
              <a:t>maple</a:t>
            </a:r>
            <a:r>
              <a:rPr lang="fr-FR" dirty="0" smtClean="0"/>
              <a:t>, </a:t>
            </a:r>
            <a:r>
              <a:rPr lang="fr-FR" dirty="0" err="1" smtClean="0"/>
              <a:t>elm</a:t>
            </a:r>
            <a:r>
              <a:rPr lang="fr-FR" dirty="0" smtClean="0"/>
              <a:t>, </a:t>
            </a:r>
            <a:r>
              <a:rPr lang="fr-FR" dirty="0" err="1" smtClean="0"/>
              <a:t>older</a:t>
            </a:r>
            <a:r>
              <a:rPr lang="fr-FR" dirty="0" smtClean="0"/>
              <a:t>, </a:t>
            </a:r>
            <a:r>
              <a:rPr lang="fr-FR" dirty="0" err="1" smtClean="0"/>
              <a:t>myrtle</a:t>
            </a:r>
            <a:r>
              <a:rPr lang="fr-FR" dirty="0" smtClean="0"/>
              <a:t>, </a:t>
            </a:r>
            <a:r>
              <a:rPr lang="fr-FR" dirty="0" err="1" smtClean="0"/>
              <a:t>bramble</a:t>
            </a:r>
            <a:r>
              <a:rPr lang="fr-FR" dirty="0" smtClean="0"/>
              <a:t>, </a:t>
            </a:r>
            <a:r>
              <a:rPr lang="fr-FR" dirty="0" err="1" smtClean="0"/>
              <a:t>rosemary</a:t>
            </a:r>
            <a:r>
              <a:rPr lang="fr-FR" dirty="0" smtClean="0"/>
              <a:t>…). The </a:t>
            </a:r>
            <a:r>
              <a:rPr lang="fr-FR" dirty="0" err="1" smtClean="0"/>
              <a:t>mediterranean</a:t>
            </a:r>
            <a:r>
              <a:rPr lang="fr-FR" dirty="0" smtClean="0"/>
              <a:t> </a:t>
            </a:r>
            <a:r>
              <a:rPr lang="fr-FR" dirty="0" err="1" smtClean="0"/>
              <a:t>climate</a:t>
            </a:r>
            <a:r>
              <a:rPr lang="fr-FR" dirty="0" smtClean="0"/>
              <a:t>, the </a:t>
            </a:r>
            <a:r>
              <a:rPr lang="fr-FR" dirty="0" err="1" smtClean="0"/>
              <a:t>topology</a:t>
            </a:r>
            <a:r>
              <a:rPr lang="fr-FR" dirty="0" smtClean="0"/>
              <a:t> and </a:t>
            </a:r>
            <a:r>
              <a:rPr lang="fr-FR" dirty="0" err="1" smtClean="0"/>
              <a:t>geology</a:t>
            </a:r>
            <a:r>
              <a:rPr lang="fr-FR" dirty="0" smtClean="0"/>
              <a:t> </a:t>
            </a:r>
            <a:r>
              <a:rPr lang="fr-FR" dirty="0" err="1" smtClean="0"/>
              <a:t>contribute</a:t>
            </a:r>
            <a:r>
              <a:rPr lang="fr-FR" dirty="0" smtClean="0"/>
              <a:t> to the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Andalucia</a:t>
            </a:r>
            <a:r>
              <a:rPr lang="fr-FR" dirty="0" smtClean="0"/>
              <a:t> has the </a:t>
            </a:r>
            <a:r>
              <a:rPr lang="fr-FR" dirty="0" err="1" smtClean="0"/>
              <a:t>highest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species</a:t>
            </a:r>
            <a:r>
              <a:rPr lang="fr-FR" dirty="0" smtClean="0"/>
              <a:t> of </a:t>
            </a:r>
            <a:r>
              <a:rPr lang="fr-FR" dirty="0" err="1" smtClean="0"/>
              <a:t>flora</a:t>
            </a:r>
            <a:r>
              <a:rPr lang="fr-FR" dirty="0" smtClean="0"/>
              <a:t> and </a:t>
            </a:r>
            <a:r>
              <a:rPr lang="fr-FR" dirty="0" err="1" smtClean="0"/>
              <a:t>trees</a:t>
            </a:r>
            <a:r>
              <a:rPr lang="fr-FR" dirty="0" smtClean="0"/>
              <a:t> in Europe. The </a:t>
            </a:r>
            <a:r>
              <a:rPr lang="fr-FR" dirty="0" err="1" smtClean="0"/>
              <a:t>fauna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rich</a:t>
            </a:r>
            <a:r>
              <a:rPr lang="fr-FR" dirty="0" smtClean="0"/>
              <a:t> in </a:t>
            </a:r>
            <a:r>
              <a:rPr lang="fr-FR" dirty="0" err="1" smtClean="0"/>
              <a:t>otters</a:t>
            </a:r>
            <a:r>
              <a:rPr lang="fr-FR" dirty="0" smtClean="0"/>
              <a:t>, </a:t>
            </a:r>
            <a:r>
              <a:rPr lang="fr-FR" dirty="0" err="1" smtClean="0"/>
              <a:t>wild</a:t>
            </a:r>
            <a:r>
              <a:rPr lang="fr-FR" dirty="0" smtClean="0"/>
              <a:t> cats, genets, </a:t>
            </a:r>
            <a:r>
              <a:rPr lang="fr-FR" dirty="0" err="1" smtClean="0"/>
              <a:t>weasels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122" name="Picture 2" descr="E:\COMENIUS\MOBILITE SPAIN MAY 2014\Aracena Photos LM\1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836712"/>
            <a:ext cx="3611893" cy="2708920"/>
          </a:xfrm>
          <a:prstGeom prst="rect">
            <a:avLst/>
          </a:prstGeom>
          <a:noFill/>
        </p:spPr>
      </p:pic>
      <p:pic>
        <p:nvPicPr>
          <p:cNvPr id="5123" name="Picture 3" descr="E:\COMENIUS\MOBILITE SPAIN MAY 2014\Aracena Photos LM\1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004048" y="1052736"/>
            <a:ext cx="3384376" cy="4248472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4499992" y="83671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Students</a:t>
            </a:r>
            <a:r>
              <a:rPr lang="fr-FR" dirty="0" smtClean="0"/>
              <a:t> are </a:t>
            </a:r>
            <a:r>
              <a:rPr lang="fr-FR" dirty="0" err="1" smtClean="0"/>
              <a:t>taught</a:t>
            </a:r>
            <a:r>
              <a:rPr lang="fr-FR" dirty="0" smtClean="0"/>
              <a:t> about the local </a:t>
            </a:r>
            <a:r>
              <a:rPr lang="fr-FR" dirty="0" err="1" smtClean="0"/>
              <a:t>ecosystem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125" name="Picture 5" descr="E:\COMENIUS\MOBILITE SPAIN MAY 2014\Aracena Photos LM\1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2708920"/>
            <a:ext cx="1674186" cy="223224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808312"/>
          </a:xfrm>
        </p:spPr>
        <p:txBody>
          <a:bodyPr/>
          <a:lstStyle/>
          <a:p>
            <a: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Sharing </a:t>
            </a:r>
            <a:r>
              <a:rPr lang="fr-FR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experiences</a:t>
            </a:r>
            <a: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: </a:t>
            </a:r>
            <a:b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</a:br>
            <a:r>
              <a:rPr lang="fr-FR" sz="3600" i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Cultural and </a:t>
            </a:r>
            <a:r>
              <a:rPr lang="fr-FR" sz="3600" i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environmental</a:t>
            </a:r>
            <a:r>
              <a:rPr lang="fr-FR" sz="3600" i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i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visits</a:t>
            </a:r>
            <a:endParaRPr lang="fr-FR" sz="3600" i="1" dirty="0">
              <a:solidFill>
                <a:srgbClr val="0A17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42860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12th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3571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TRIP TO AN ENVIRONMENTAL STUDY CENTER </a:t>
            </a:r>
          </a:p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IN THE NATIONAL NATURAL PARK </a:t>
            </a:r>
          </a:p>
          <a:p>
            <a:pPr algn="ctr"/>
            <a:r>
              <a:rPr lang="fr-FR" sz="2400" b="1" i="1" dirty="0" smtClean="0">
                <a:solidFill>
                  <a:schemeClr val="tx2"/>
                </a:solidFill>
              </a:rPr>
              <a:t>SIERRA DE ARACENA AND PICOS DE AROCHE</a:t>
            </a:r>
            <a:r>
              <a:rPr lang="fr-FR" sz="2400" b="1" dirty="0" smtClean="0">
                <a:solidFill>
                  <a:schemeClr val="tx2"/>
                </a:solidFill>
              </a:rPr>
              <a:t> 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57224" y="5572140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avoiding</a:t>
            </a:r>
            <a:r>
              <a:rPr lang="fr-FR" dirty="0" smtClean="0"/>
              <a:t> to </a:t>
            </a:r>
            <a:r>
              <a:rPr lang="fr-FR" dirty="0" err="1" smtClean="0"/>
              <a:t>spoil</a:t>
            </a:r>
            <a:r>
              <a:rPr lang="fr-FR" dirty="0" smtClean="0"/>
              <a:t> the nature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bacteries</a:t>
            </a:r>
            <a:r>
              <a:rPr lang="fr-FR" dirty="0" smtClean="0"/>
              <a:t>, </a:t>
            </a:r>
            <a:r>
              <a:rPr lang="fr-FR" dirty="0" err="1" smtClean="0"/>
              <a:t>each</a:t>
            </a:r>
            <a:r>
              <a:rPr lang="fr-FR" dirty="0" smtClean="0"/>
              <a:t> one has to wear a </a:t>
            </a: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oversuit</a:t>
            </a:r>
            <a:r>
              <a:rPr lang="fr-FR" dirty="0" smtClean="0"/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7544" y="1628800"/>
            <a:ext cx="45336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This </a:t>
            </a:r>
            <a:r>
              <a:rPr lang="fr-FR" sz="2200" dirty="0" err="1" smtClean="0"/>
              <a:t>natural</a:t>
            </a:r>
            <a:r>
              <a:rPr lang="fr-FR" sz="2200" dirty="0" smtClean="0"/>
              <a:t> </a:t>
            </a:r>
            <a:r>
              <a:rPr lang="fr-FR" sz="2200" dirty="0" err="1" smtClean="0"/>
              <a:t>park</a:t>
            </a:r>
            <a:r>
              <a:rPr lang="fr-FR" sz="2200" dirty="0" smtClean="0"/>
              <a:t>, </a:t>
            </a:r>
            <a:r>
              <a:rPr lang="fr-FR" sz="2200" dirty="0" err="1" smtClean="0"/>
              <a:t>near</a:t>
            </a:r>
            <a:r>
              <a:rPr lang="fr-FR" sz="2200" dirty="0" smtClean="0"/>
              <a:t> the </a:t>
            </a:r>
            <a:r>
              <a:rPr lang="fr-FR" sz="2200" dirty="0" err="1" smtClean="0"/>
              <a:t>Portuguese</a:t>
            </a:r>
            <a:r>
              <a:rPr lang="fr-FR" sz="2200" dirty="0" smtClean="0"/>
              <a:t> border, </a:t>
            </a:r>
            <a:r>
              <a:rPr lang="fr-FR" sz="2200" dirty="0" err="1" smtClean="0"/>
              <a:t>encompasses</a:t>
            </a:r>
            <a:r>
              <a:rPr lang="fr-FR" sz="2200" dirty="0" smtClean="0"/>
              <a:t> 184 000 hectares ; 90% of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</a:t>
            </a:r>
            <a:r>
              <a:rPr lang="fr-FR" sz="2200" dirty="0" err="1" smtClean="0"/>
              <a:t>covered</a:t>
            </a:r>
            <a:r>
              <a:rPr lang="fr-FR" sz="2200" dirty="0" smtClean="0"/>
              <a:t> by </a:t>
            </a:r>
            <a:r>
              <a:rPr lang="fr-FR" sz="2200" dirty="0" err="1" smtClean="0"/>
              <a:t>woodland</a:t>
            </a:r>
            <a:r>
              <a:rPr lang="fr-FR" sz="2200" dirty="0" smtClean="0"/>
              <a:t> of </a:t>
            </a:r>
            <a:r>
              <a:rPr lang="fr-FR" sz="2200" dirty="0" err="1" smtClean="0"/>
              <a:t>mainly</a:t>
            </a:r>
            <a:r>
              <a:rPr lang="fr-FR" sz="2200" dirty="0" smtClean="0"/>
              <a:t> </a:t>
            </a:r>
            <a:r>
              <a:rPr lang="fr-FR" sz="2200" dirty="0" err="1" smtClean="0"/>
              <a:t>Mediterranean</a:t>
            </a:r>
            <a:r>
              <a:rPr lang="fr-FR" sz="2200" dirty="0" smtClean="0"/>
              <a:t> </a:t>
            </a:r>
            <a:r>
              <a:rPr lang="fr-FR" sz="2200" dirty="0" err="1" smtClean="0"/>
              <a:t>oaks</a:t>
            </a:r>
            <a:r>
              <a:rPr lang="fr-FR" sz="2400" dirty="0" smtClean="0"/>
              <a:t>. </a:t>
            </a:r>
            <a:endParaRPr lang="fr-FR" sz="2400" dirty="0"/>
          </a:p>
        </p:txBody>
      </p:sp>
      <p:pic>
        <p:nvPicPr>
          <p:cNvPr id="13" name="Image 12" descr="20140512_1208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72066" y="1500174"/>
            <a:ext cx="3000396" cy="2250297"/>
          </a:xfrm>
          <a:prstGeom prst="roundRect">
            <a:avLst/>
          </a:prstGeom>
        </p:spPr>
      </p:pic>
      <p:pic>
        <p:nvPicPr>
          <p:cNvPr id="14" name="Image 13" descr="17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7544" y="3501008"/>
            <a:ext cx="3857619" cy="2000264"/>
          </a:xfrm>
          <a:prstGeom prst="rect">
            <a:avLst/>
          </a:prstGeom>
        </p:spPr>
      </p:pic>
      <p:pic>
        <p:nvPicPr>
          <p:cNvPr id="15" name="Image 14" descr="20140512_11463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932039" y="3789040"/>
            <a:ext cx="3892745" cy="26642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IBERIAN PIG &amp; PRODUCTS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42860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12th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35716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HERE WE ARE ! FIRST CONTACT WITH THE FAMOUS IBERIAN BLACK PIG IN A LOCAL FARM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5536" y="1196752"/>
            <a:ext cx="8748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Sierra de </a:t>
            </a:r>
            <a:r>
              <a:rPr lang="fr-FR" sz="2200" dirty="0" err="1" smtClean="0"/>
              <a:t>Aracena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</a:t>
            </a:r>
            <a:r>
              <a:rPr lang="fr-FR" sz="2200" dirty="0" err="1" smtClean="0"/>
              <a:t>famous</a:t>
            </a:r>
            <a:r>
              <a:rPr lang="fr-FR" sz="2200" dirty="0" smtClean="0"/>
              <a:t> for </a:t>
            </a:r>
            <a:r>
              <a:rPr lang="fr-FR" sz="2200" dirty="0" err="1" smtClean="0"/>
              <a:t>its</a:t>
            </a:r>
            <a:r>
              <a:rPr lang="fr-FR" sz="2200" dirty="0" smtClean="0"/>
              <a:t> </a:t>
            </a:r>
            <a:r>
              <a:rPr lang="fr-FR" sz="2200" dirty="0" err="1" smtClean="0"/>
              <a:t>rearing</a:t>
            </a:r>
            <a:r>
              <a:rPr lang="fr-FR" sz="2200" dirty="0" smtClean="0"/>
              <a:t> of </a:t>
            </a:r>
            <a:r>
              <a:rPr lang="fr-FR" sz="2200" dirty="0" err="1" smtClean="0"/>
              <a:t>Iberian</a:t>
            </a:r>
            <a:r>
              <a:rPr lang="fr-FR" sz="2200" dirty="0" smtClean="0"/>
              <a:t> black </a:t>
            </a:r>
            <a:r>
              <a:rPr lang="fr-FR" sz="2200" dirty="0" err="1" smtClean="0"/>
              <a:t>pigs</a:t>
            </a:r>
            <a:r>
              <a:rPr lang="fr-FR" sz="2200" dirty="0" smtClean="0"/>
              <a:t>. </a:t>
            </a:r>
            <a:r>
              <a:rPr lang="fr-FR" sz="2200" dirty="0" err="1" smtClean="0"/>
              <a:t>They</a:t>
            </a:r>
            <a:r>
              <a:rPr lang="fr-FR" sz="2200" dirty="0" smtClean="0"/>
              <a:t> use to </a:t>
            </a:r>
            <a:r>
              <a:rPr lang="fr-FR" sz="2200" dirty="0" err="1" smtClean="0"/>
              <a:t>search</a:t>
            </a:r>
            <a:r>
              <a:rPr lang="fr-FR" sz="2200" dirty="0" smtClean="0"/>
              <a:t> </a:t>
            </a:r>
            <a:r>
              <a:rPr lang="fr-FR" sz="2200" dirty="0" err="1" smtClean="0"/>
              <a:t>acorns</a:t>
            </a:r>
            <a:r>
              <a:rPr lang="fr-FR" sz="2200" dirty="0" smtClean="0"/>
              <a:t> </a:t>
            </a:r>
            <a:r>
              <a:rPr lang="fr-FR" sz="2200" dirty="0" err="1" smtClean="0"/>
              <a:t>under</a:t>
            </a:r>
            <a:r>
              <a:rPr lang="fr-FR" sz="2200" dirty="0" smtClean="0"/>
              <a:t> the </a:t>
            </a:r>
            <a:r>
              <a:rPr lang="fr-FR" sz="2200" dirty="0" err="1" smtClean="0"/>
              <a:t>oak</a:t>
            </a:r>
            <a:r>
              <a:rPr lang="fr-FR" sz="2200" dirty="0" smtClean="0"/>
              <a:t> </a:t>
            </a:r>
            <a:r>
              <a:rPr lang="fr-FR" sz="2200" dirty="0" err="1" smtClean="0"/>
              <a:t>trees</a:t>
            </a:r>
            <a:r>
              <a:rPr lang="fr-FR" sz="2200" dirty="0" smtClean="0"/>
              <a:t> </a:t>
            </a:r>
            <a:r>
              <a:rPr lang="fr-FR" sz="2200" dirty="0" err="1" smtClean="0"/>
              <a:t>that</a:t>
            </a:r>
            <a:r>
              <a:rPr lang="fr-FR" sz="2200" dirty="0" smtClean="0"/>
              <a:t> </a:t>
            </a:r>
            <a:r>
              <a:rPr lang="fr-FR" sz="2200" dirty="0" err="1" smtClean="0"/>
              <a:t>give</a:t>
            </a:r>
            <a:r>
              <a:rPr lang="fr-FR" sz="2200" dirty="0" smtClean="0"/>
              <a:t> </a:t>
            </a:r>
            <a:r>
              <a:rPr lang="fr-FR" sz="2200" dirty="0" err="1" smtClean="0"/>
              <a:t>their</a:t>
            </a:r>
            <a:r>
              <a:rPr lang="fr-FR" sz="2200" dirty="0" smtClean="0"/>
              <a:t> </a:t>
            </a:r>
            <a:r>
              <a:rPr lang="fr-FR" sz="2200" dirty="0" err="1" smtClean="0"/>
              <a:t>ham</a:t>
            </a:r>
            <a:r>
              <a:rPr lang="fr-FR" sz="2200" dirty="0" smtClean="0"/>
              <a:t> </a:t>
            </a:r>
            <a:r>
              <a:rPr lang="fr-FR" sz="2200" dirty="0" err="1" smtClean="0"/>
              <a:t>its</a:t>
            </a:r>
            <a:r>
              <a:rPr lang="fr-FR" sz="2200" dirty="0" smtClean="0"/>
              <a:t> distinctive </a:t>
            </a:r>
            <a:r>
              <a:rPr lang="fr-FR" sz="2200" dirty="0" err="1" smtClean="0"/>
              <a:t>quality</a:t>
            </a:r>
            <a:r>
              <a:rPr lang="fr-FR" sz="2200" dirty="0" smtClean="0"/>
              <a:t> and </a:t>
            </a:r>
            <a:r>
              <a:rPr lang="fr-FR" sz="2200" dirty="0" err="1" smtClean="0"/>
              <a:t>this</a:t>
            </a:r>
            <a:r>
              <a:rPr lang="fr-FR" sz="2200" dirty="0" smtClean="0"/>
              <a:t> </a:t>
            </a:r>
            <a:r>
              <a:rPr lang="fr-FR" sz="2200" dirty="0" err="1" smtClean="0"/>
              <a:t>special</a:t>
            </a:r>
            <a:r>
              <a:rPr lang="fr-FR" sz="2200" dirty="0" smtClean="0"/>
              <a:t> </a:t>
            </a:r>
            <a:r>
              <a:rPr lang="fr-FR" sz="2200" dirty="0" err="1" smtClean="0"/>
              <a:t>flavour</a:t>
            </a:r>
            <a:r>
              <a:rPr lang="fr-FR" sz="2200" dirty="0" smtClean="0"/>
              <a:t> </a:t>
            </a:r>
            <a:r>
              <a:rPr lang="fr-FR" sz="2200" dirty="0" err="1" smtClean="0"/>
              <a:t>particularly</a:t>
            </a:r>
            <a:r>
              <a:rPr lang="fr-FR" sz="2200" dirty="0" smtClean="0"/>
              <a:t> </a:t>
            </a:r>
            <a:r>
              <a:rPr lang="fr-FR" sz="2200" dirty="0" err="1" smtClean="0"/>
              <a:t>appreciated</a:t>
            </a:r>
            <a:r>
              <a:rPr lang="fr-FR" sz="2200" dirty="0" smtClean="0"/>
              <a:t> by </a:t>
            </a:r>
            <a:r>
              <a:rPr lang="fr-FR" sz="2200" dirty="0" err="1" smtClean="0"/>
              <a:t>gastronoms</a:t>
            </a:r>
            <a:r>
              <a:rPr lang="fr-FR" sz="2200" dirty="0" smtClean="0"/>
              <a:t> all over the world.</a:t>
            </a:r>
            <a:endParaRPr lang="fr-FR" sz="2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5085184"/>
            <a:ext cx="3676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Iberian</a:t>
            </a:r>
            <a:r>
              <a:rPr lang="fr-FR" dirty="0" smtClean="0"/>
              <a:t> black </a:t>
            </a:r>
            <a:r>
              <a:rPr lang="fr-FR" dirty="0" err="1" smtClean="0"/>
              <a:t>pig</a:t>
            </a:r>
            <a:r>
              <a:rPr lang="fr-FR" dirty="0" smtClean="0"/>
              <a:t> has </a:t>
            </a:r>
            <a:r>
              <a:rPr lang="fr-FR" dirty="0" err="1" smtClean="0"/>
              <a:t>got</a:t>
            </a:r>
            <a:r>
              <a:rPr lang="fr-FR" dirty="0" smtClean="0"/>
              <a:t> </a:t>
            </a:r>
            <a:r>
              <a:rPr lang="fr-FR" dirty="0" err="1" smtClean="0"/>
              <a:t>folding</a:t>
            </a:r>
            <a:r>
              <a:rPr lang="fr-FR" dirty="0" smtClean="0"/>
              <a:t> down </a:t>
            </a:r>
            <a:r>
              <a:rPr lang="fr-FR" dirty="0" err="1" smtClean="0"/>
              <a:t>ears</a:t>
            </a:r>
            <a:r>
              <a:rPr lang="fr-FR" dirty="0" smtClean="0"/>
              <a:t>, long and </a:t>
            </a:r>
            <a:r>
              <a:rPr lang="fr-FR" dirty="0" err="1" smtClean="0"/>
              <a:t>thin</a:t>
            </a:r>
            <a:r>
              <a:rPr lang="fr-FR" dirty="0" smtClean="0"/>
              <a:t> legs, a long </a:t>
            </a:r>
            <a:r>
              <a:rPr lang="fr-FR" dirty="0" err="1" smtClean="0"/>
              <a:t>snout</a:t>
            </a:r>
            <a:r>
              <a:rPr lang="fr-FR" dirty="0" smtClean="0"/>
              <a:t> and a </a:t>
            </a:r>
            <a:r>
              <a:rPr lang="fr-FR" dirty="0" err="1" smtClean="0"/>
              <a:t>dark</a:t>
            </a:r>
            <a:r>
              <a:rPr lang="fr-FR" dirty="0" smtClean="0"/>
              <a:t> skin.</a:t>
            </a:r>
            <a:endParaRPr lang="fr-FR" dirty="0"/>
          </a:p>
        </p:txBody>
      </p:sp>
      <p:pic>
        <p:nvPicPr>
          <p:cNvPr id="16" name="Image 15" descr="20140512_1300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39951" y="2633919"/>
            <a:ext cx="4900533" cy="3675401"/>
          </a:xfrm>
          <a:prstGeom prst="rect">
            <a:avLst/>
          </a:prstGeom>
        </p:spPr>
      </p:pic>
      <p:pic>
        <p:nvPicPr>
          <p:cNvPr id="2050" name="Picture 2" descr="Photographie d'un gla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3000372"/>
            <a:ext cx="2476491" cy="18573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IBERIAN PIG &amp; PRODUCTS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42860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12th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   WORKSHOPS FOR ALL THE STUDENTS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4286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whole</a:t>
            </a:r>
            <a:r>
              <a:rPr lang="fr-FR" dirty="0" smtClean="0"/>
              <a:t> group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divided</a:t>
            </a:r>
            <a:r>
              <a:rPr lang="fr-FR" dirty="0" smtClean="0"/>
              <a:t> in six international groups.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build</a:t>
            </a:r>
            <a:r>
              <a:rPr lang="fr-FR" dirty="0" smtClean="0"/>
              <a:t> </a:t>
            </a:r>
            <a:r>
              <a:rPr lang="fr-FR" dirty="0" err="1" smtClean="0"/>
              <a:t>bird’s</a:t>
            </a:r>
            <a:r>
              <a:rPr lang="fr-FR" dirty="0" smtClean="0"/>
              <a:t> </a:t>
            </a:r>
            <a:r>
              <a:rPr lang="fr-FR" dirty="0" err="1" smtClean="0"/>
              <a:t>nesting</a:t>
            </a:r>
            <a:r>
              <a:rPr lang="fr-FR" dirty="0" smtClean="0"/>
              <a:t> boxes and </a:t>
            </a:r>
            <a:r>
              <a:rPr lang="fr-FR" dirty="0" err="1" smtClean="0"/>
              <a:t>create</a:t>
            </a:r>
            <a:r>
              <a:rPr lang="fr-FR" dirty="0" smtClean="0"/>
              <a:t> badges. A </a:t>
            </a:r>
            <a:r>
              <a:rPr lang="fr-FR" dirty="0" err="1" smtClean="0"/>
              <a:t>great</a:t>
            </a:r>
            <a:r>
              <a:rPr lang="fr-FR" dirty="0" smtClean="0"/>
              <a:t> time to </a:t>
            </a:r>
            <a:r>
              <a:rPr lang="fr-FR" dirty="0" err="1" smtClean="0"/>
              <a:t>share</a:t>
            </a:r>
            <a:r>
              <a:rPr lang="fr-FR" dirty="0" smtClean="0"/>
              <a:t> and exchange.</a:t>
            </a:r>
            <a:endParaRPr lang="fr-FR" dirty="0"/>
          </a:p>
        </p:txBody>
      </p:sp>
      <p:pic>
        <p:nvPicPr>
          <p:cNvPr id="9" name="Image 8" descr="20140512_1341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214422"/>
            <a:ext cx="4190997" cy="3143248"/>
          </a:xfrm>
          <a:prstGeom prst="rect">
            <a:avLst/>
          </a:prstGeom>
        </p:spPr>
      </p:pic>
      <p:pic>
        <p:nvPicPr>
          <p:cNvPr id="12" name="Image 11" descr="20140512_1359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1214422"/>
            <a:ext cx="4000496" cy="3000372"/>
          </a:xfrm>
          <a:prstGeom prst="rect">
            <a:avLst/>
          </a:prstGeom>
        </p:spPr>
      </p:pic>
      <p:pic>
        <p:nvPicPr>
          <p:cNvPr id="13" name="Image 12" descr="20140512_1410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000504"/>
            <a:ext cx="3619492" cy="2714619"/>
          </a:xfrm>
          <a:prstGeom prst="rect">
            <a:avLst/>
          </a:prstGeom>
        </p:spPr>
      </p:pic>
      <p:pic>
        <p:nvPicPr>
          <p:cNvPr id="14" name="Image 13" descr="20140512_1432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6314" y="3929066"/>
            <a:ext cx="3619493" cy="27146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IBERIAN PIG &amp; PRODUCTS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42860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12th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35716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COMING BACK TO ARACENA THE GROUP IS INVITED TO VISIT THE </a:t>
            </a:r>
            <a:r>
              <a:rPr lang="fr-FR" sz="2400" b="1" i="1" dirty="0" smtClean="0">
                <a:solidFill>
                  <a:schemeClr val="tx2"/>
                </a:solidFill>
              </a:rPr>
              <a:t>HAM MUSEUM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411760" y="1196752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This </a:t>
            </a:r>
            <a:r>
              <a:rPr lang="fr-FR" sz="2400" dirty="0" err="1" smtClean="0"/>
              <a:t>museum</a:t>
            </a:r>
            <a:r>
              <a:rPr lang="fr-FR" sz="2400" dirty="0" smtClean="0"/>
              <a:t> </a:t>
            </a:r>
            <a:r>
              <a:rPr lang="fr-FR" sz="2400" dirty="0" err="1" smtClean="0"/>
              <a:t>offers</a:t>
            </a:r>
            <a:r>
              <a:rPr lang="fr-FR" sz="2400" dirty="0" smtClean="0"/>
              <a:t> a unique </a:t>
            </a:r>
            <a:r>
              <a:rPr lang="fr-FR" sz="2400" dirty="0" err="1" smtClean="0"/>
              <a:t>opportunity</a:t>
            </a:r>
            <a:r>
              <a:rPr lang="fr-FR" sz="2400" dirty="0" smtClean="0"/>
              <a:t> to </a:t>
            </a:r>
            <a:r>
              <a:rPr lang="fr-FR" sz="2400" dirty="0" err="1" smtClean="0"/>
              <a:t>learn</a:t>
            </a:r>
            <a:r>
              <a:rPr lang="fr-FR" sz="2400" dirty="0" smtClean="0"/>
              <a:t> more about the life cycle of the </a:t>
            </a:r>
            <a:r>
              <a:rPr lang="fr-FR" sz="2400" dirty="0" err="1" smtClean="0"/>
              <a:t>Iberian</a:t>
            </a:r>
            <a:r>
              <a:rPr lang="fr-FR" sz="2400" dirty="0" smtClean="0"/>
              <a:t> </a:t>
            </a:r>
            <a:r>
              <a:rPr lang="fr-FR" sz="2400" dirty="0" err="1" smtClean="0"/>
              <a:t>pig</a:t>
            </a:r>
            <a:r>
              <a:rPr lang="fr-FR" sz="2400" dirty="0" smtClean="0"/>
              <a:t> :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when</a:t>
            </a:r>
            <a:r>
              <a:rPr lang="fr-FR" sz="2400" dirty="0" smtClean="0"/>
              <a:t> the </a:t>
            </a:r>
            <a:r>
              <a:rPr lang="fr-FR" sz="2400" dirty="0" err="1" smtClean="0"/>
              <a:t>acorns</a:t>
            </a:r>
            <a:r>
              <a:rPr lang="fr-FR" sz="2400" dirty="0" smtClean="0"/>
              <a:t> </a:t>
            </a:r>
            <a:r>
              <a:rPr lang="fr-FR" sz="2400" dirty="0" err="1" smtClean="0"/>
              <a:t>fall</a:t>
            </a:r>
            <a:r>
              <a:rPr lang="fr-FR" sz="2400" dirty="0" smtClean="0"/>
              <a:t> onto the </a:t>
            </a:r>
            <a:r>
              <a:rPr lang="fr-FR" sz="2400" dirty="0" err="1" smtClean="0"/>
              <a:t>ground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pasture</a:t>
            </a:r>
            <a:r>
              <a:rPr lang="fr-FR" sz="2400" dirty="0" smtClean="0"/>
              <a:t> lands </a:t>
            </a:r>
            <a:r>
              <a:rPr lang="fr-FR" sz="2400" dirty="0" err="1" smtClean="0"/>
              <a:t>until</a:t>
            </a:r>
            <a:r>
              <a:rPr lang="fr-FR" sz="2400" dirty="0" smtClean="0"/>
              <a:t> the </a:t>
            </a:r>
            <a:r>
              <a:rPr lang="fr-FR" sz="2400" dirty="0" err="1" smtClean="0"/>
              <a:t>ham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cellars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ready</a:t>
            </a:r>
            <a:r>
              <a:rPr lang="fr-FR" sz="2400" dirty="0" smtClean="0"/>
              <a:t> for </a:t>
            </a:r>
            <a:r>
              <a:rPr lang="fr-FR" sz="2400" dirty="0" err="1" smtClean="0"/>
              <a:t>eating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9" name="Image 8" descr="20140512_17445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976760" y="1142985"/>
            <a:ext cx="2952958" cy="2718064"/>
          </a:xfrm>
          <a:prstGeom prst="rect">
            <a:avLst/>
          </a:prstGeom>
        </p:spPr>
      </p:pic>
      <p:pic>
        <p:nvPicPr>
          <p:cNvPr id="38914" name="Picture 2" descr="http://www.elgranjamon.es/noticias/wp-content/uploads/2009/04/muse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052736"/>
            <a:ext cx="2114690" cy="1700211"/>
          </a:xfrm>
          <a:prstGeom prst="rect">
            <a:avLst/>
          </a:prstGeom>
          <a:noFill/>
        </p:spPr>
      </p:pic>
      <p:pic>
        <p:nvPicPr>
          <p:cNvPr id="12" name="Image 11" descr="13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87624" y="4653136"/>
            <a:ext cx="7500958" cy="157163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3528" y="6286520"/>
            <a:ext cx="8606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IBERIAN PIG + ACORNS + PASTURE LANDS + CLIMATE + TRADITIONNAL CRAFT MANUFACTURE  </a:t>
            </a:r>
          </a:p>
          <a:p>
            <a:pPr algn="ctr"/>
            <a:r>
              <a:rPr lang="fr-FR" sz="1600" b="1" dirty="0" smtClean="0"/>
              <a:t>=  EL IBERICO JAMÓN</a:t>
            </a:r>
            <a:endParaRPr lang="fr-FR" sz="1600" b="1" dirty="0"/>
          </a:p>
        </p:txBody>
      </p:sp>
      <p:sp>
        <p:nvSpPr>
          <p:cNvPr id="14" name="Rectangle 13"/>
          <p:cNvSpPr/>
          <p:nvPr/>
        </p:nvSpPr>
        <p:spPr>
          <a:xfrm flipH="1">
            <a:off x="-36512" y="0"/>
            <a:ext cx="32352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IBERIAN PIG &amp; PRODUCTS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2240" y="0"/>
            <a:ext cx="2411760" cy="469677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Tuesday, May 13th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260648"/>
            <a:ext cx="8820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chemeClr val="tx2"/>
                </a:solidFill>
              </a:rPr>
              <a:t>TODAY IS THE SEVILLA’S DAY : </a:t>
            </a:r>
            <a:r>
              <a:rPr lang="fr-FR" sz="2600" b="1" i="1" dirty="0" smtClean="0">
                <a:solidFill>
                  <a:schemeClr val="tx2"/>
                </a:solidFill>
              </a:rPr>
              <a:t>REAL ALCÁZAR</a:t>
            </a:r>
            <a:endParaRPr lang="fr-FR" sz="2600" b="1" i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8" y="321297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participants are all the Comenius </a:t>
            </a:r>
            <a:r>
              <a:rPr lang="fr-FR" dirty="0" err="1" smtClean="0"/>
              <a:t>teachers</a:t>
            </a:r>
            <a:r>
              <a:rPr lang="fr-FR" dirty="0" smtClean="0"/>
              <a:t> and </a:t>
            </a:r>
            <a:r>
              <a:rPr lang="fr-FR" dirty="0" err="1" smtClean="0"/>
              <a:t>students</a:t>
            </a:r>
            <a:r>
              <a:rPr lang="fr-FR" dirty="0" smtClean="0"/>
              <a:t> and a San </a:t>
            </a:r>
            <a:r>
              <a:rPr lang="fr-FR" dirty="0" err="1" smtClean="0"/>
              <a:t>Blas</a:t>
            </a:r>
            <a:r>
              <a:rPr lang="fr-FR" dirty="0" smtClean="0"/>
              <a:t> 3rd class ESO E.</a:t>
            </a:r>
            <a:endParaRPr lang="fr-FR" dirty="0"/>
          </a:p>
        </p:txBody>
      </p:sp>
      <p:pic>
        <p:nvPicPr>
          <p:cNvPr id="1026" name="Picture 2" descr="I:\COMENIUS\MOBILITE SPAIN MAY 2014\Aracena Photos AM\20140513_1109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1484784"/>
            <a:ext cx="2714644" cy="2322258"/>
          </a:xfrm>
          <a:prstGeom prst="ellipse">
            <a:avLst/>
          </a:prstGeom>
          <a:noFill/>
        </p:spPr>
      </p:pic>
      <p:pic>
        <p:nvPicPr>
          <p:cNvPr id="1027" name="Picture 3" descr="I:\COMENIUS\MOBILITE SPAIN MAY 2014\Aracena Photos AM\20140513_1137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836712"/>
            <a:ext cx="3275856" cy="2456892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995936" y="76470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Arrival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Seville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9h45. </a:t>
            </a:r>
          </a:p>
          <a:p>
            <a:r>
              <a:rPr lang="fr-FR" dirty="0" err="1" smtClean="0"/>
              <a:t>Let’s</a:t>
            </a:r>
            <a:r>
              <a:rPr lang="fr-FR" dirty="0" smtClean="0"/>
              <a:t> go for a </a:t>
            </a:r>
            <a:r>
              <a:rPr lang="fr-FR" dirty="0" err="1" smtClean="0"/>
              <a:t>guided</a:t>
            </a:r>
            <a:r>
              <a:rPr lang="fr-FR" dirty="0" smtClean="0"/>
              <a:t> </a:t>
            </a:r>
            <a:r>
              <a:rPr lang="fr-FR" dirty="0" err="1" smtClean="0"/>
              <a:t>visit</a:t>
            </a:r>
            <a:r>
              <a:rPr lang="fr-FR" dirty="0" smtClean="0"/>
              <a:t> of </a:t>
            </a:r>
            <a:r>
              <a:rPr lang="fr-FR" i="1" dirty="0" smtClean="0"/>
              <a:t>Real Alcazar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31" name="Picture 7" descr="I:\COMENIUS\MOBILITE SPAIN MAY 2014\Aracena Photos AM\20140513_1127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4221088"/>
            <a:ext cx="3515883" cy="2636912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4139952" y="4365104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i="1" dirty="0" smtClean="0"/>
              <a:t>Real Alcazar of </a:t>
            </a:r>
            <a:r>
              <a:rPr lang="fr-FR" i="1" dirty="0" err="1" smtClean="0"/>
              <a:t>Seville</a:t>
            </a:r>
            <a:r>
              <a:rPr lang="fr-FR" i="1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royal palace, </a:t>
            </a:r>
            <a:r>
              <a:rPr lang="fr-FR" dirty="0" err="1" smtClean="0"/>
              <a:t>originally</a:t>
            </a:r>
            <a:r>
              <a:rPr lang="fr-FR" dirty="0" smtClean="0"/>
              <a:t> a </a:t>
            </a:r>
            <a:r>
              <a:rPr lang="fr-FR" dirty="0" err="1" smtClean="0"/>
              <a:t>Moorish</a:t>
            </a:r>
            <a:r>
              <a:rPr lang="fr-FR" dirty="0" smtClean="0"/>
              <a:t> fort. It </a:t>
            </a:r>
            <a:r>
              <a:rPr lang="fr-FR" dirty="0" err="1" smtClean="0"/>
              <a:t>is</a:t>
            </a:r>
            <a:r>
              <a:rPr lang="fr-FR" dirty="0" smtClean="0"/>
              <a:t> one of the best </a:t>
            </a:r>
            <a:r>
              <a:rPr lang="fr-FR" dirty="0" err="1" smtClean="0"/>
              <a:t>remaining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 of mudéjar architecture. 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the </a:t>
            </a:r>
            <a:r>
              <a:rPr lang="fr-FR" dirty="0" err="1" smtClean="0"/>
              <a:t>oldest</a:t>
            </a:r>
            <a:r>
              <a:rPr lang="fr-FR" dirty="0" smtClean="0"/>
              <a:t> royal palace in use in Europe (the 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are </a:t>
            </a:r>
            <a:r>
              <a:rPr lang="fr-FR" dirty="0" err="1" smtClean="0"/>
              <a:t>used</a:t>
            </a:r>
            <a:r>
              <a:rPr lang="fr-FR" dirty="0" smtClean="0"/>
              <a:t> by the royal </a:t>
            </a:r>
            <a:r>
              <a:rPr lang="fr-FR" dirty="0" err="1" smtClean="0"/>
              <a:t>family</a:t>
            </a:r>
            <a:r>
              <a:rPr lang="fr-FR" dirty="0" smtClean="0"/>
              <a:t> as the official </a:t>
            </a:r>
            <a:r>
              <a:rPr lang="fr-FR" dirty="0" err="1" smtClean="0"/>
              <a:t>Seville</a:t>
            </a:r>
            <a:r>
              <a:rPr lang="fr-FR" dirty="0" smtClean="0"/>
              <a:t> </a:t>
            </a:r>
            <a:r>
              <a:rPr lang="fr-FR" dirty="0" err="1" smtClean="0"/>
              <a:t>Residence</a:t>
            </a:r>
            <a:r>
              <a:rPr lang="fr-FR" dirty="0" smtClean="0"/>
              <a:t>).</a:t>
            </a:r>
            <a:endParaRPr lang="fr-FR" dirty="0"/>
          </a:p>
        </p:txBody>
      </p:sp>
      <p:pic>
        <p:nvPicPr>
          <p:cNvPr id="14" name="Image 13" descr="20140513_11333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77013" y="2214554"/>
            <a:ext cx="2666987" cy="20002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SEVILLA’S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HERITAGE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Tuesday, May 13th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3326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chemeClr val="tx2"/>
                </a:solidFill>
              </a:rPr>
              <a:t>LET’S CARRY ON </a:t>
            </a:r>
            <a:r>
              <a:rPr lang="fr-FR" sz="2600" b="1" i="1" dirty="0" smtClean="0">
                <a:solidFill>
                  <a:schemeClr val="tx2"/>
                </a:solidFill>
              </a:rPr>
              <a:t>MARIA LUISA PARK </a:t>
            </a:r>
            <a:r>
              <a:rPr lang="fr-FR" sz="2600" b="1" dirty="0" smtClean="0">
                <a:solidFill>
                  <a:schemeClr val="tx2"/>
                </a:solidFill>
              </a:rPr>
              <a:t>!</a:t>
            </a:r>
            <a:endParaRPr lang="fr-FR" sz="2600" b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3568" y="836712"/>
            <a:ext cx="522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After</a:t>
            </a:r>
            <a:r>
              <a:rPr lang="fr-FR" dirty="0" smtClean="0"/>
              <a:t> a </a:t>
            </a:r>
            <a:r>
              <a:rPr lang="fr-FR" dirty="0" err="1" smtClean="0"/>
              <a:t>picnic</a:t>
            </a:r>
            <a:r>
              <a:rPr lang="fr-FR" dirty="0" smtClean="0"/>
              <a:t> lunch in the </a:t>
            </a:r>
            <a:r>
              <a:rPr lang="fr-FR" i="1" dirty="0" smtClean="0"/>
              <a:t>Maria Luisa Park</a:t>
            </a:r>
            <a:r>
              <a:rPr lang="fr-FR" dirty="0" smtClean="0"/>
              <a:t>,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join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international groups and </a:t>
            </a:r>
            <a:r>
              <a:rPr lang="fr-FR" dirty="0" err="1" smtClean="0"/>
              <a:t>participate</a:t>
            </a:r>
            <a:r>
              <a:rPr lang="fr-FR" dirty="0" smtClean="0"/>
              <a:t> to a </a:t>
            </a:r>
            <a:r>
              <a:rPr lang="fr-FR" dirty="0" err="1" smtClean="0"/>
              <a:t>contest</a:t>
            </a:r>
            <a:r>
              <a:rPr lang="fr-FR" dirty="0" smtClean="0"/>
              <a:t>  all over the </a:t>
            </a:r>
            <a:r>
              <a:rPr lang="fr-FR" dirty="0" err="1" smtClean="0"/>
              <a:t>park</a:t>
            </a:r>
            <a:r>
              <a:rPr lang="fr-FR" dirty="0" smtClean="0"/>
              <a:t> </a:t>
            </a:r>
            <a:r>
              <a:rPr lang="fr-FR" dirty="0" err="1" smtClean="0"/>
              <a:t>discovering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wildlife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9" name="Picture 5" descr="I:\COMENIUS\MOBILITE SPAIN MAY 2014\Aracena Photos AM\20140513_1432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836712"/>
            <a:ext cx="2736304" cy="2834934"/>
          </a:xfrm>
          <a:prstGeom prst="rect">
            <a:avLst/>
          </a:prstGeom>
          <a:noFill/>
        </p:spPr>
      </p:pic>
      <p:pic>
        <p:nvPicPr>
          <p:cNvPr id="1030" name="Picture 6" descr="I:\COMENIUS\MOBILITE SPAIN MAY 2014\Aracena Photos AM\20140513_1447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166074" y="2938382"/>
            <a:ext cx="4139952" cy="3104964"/>
          </a:xfrm>
          <a:prstGeom prst="rect">
            <a:avLst/>
          </a:prstGeom>
          <a:noFill/>
        </p:spPr>
      </p:pic>
      <p:pic>
        <p:nvPicPr>
          <p:cNvPr id="1028" name="Picture 4" descr="I:\COMENIUS\MOBILITE SPAIN MAY 2014\Aracena Photos AM\20140513_1339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2204864"/>
            <a:ext cx="2915816" cy="2186862"/>
          </a:xfrm>
          <a:prstGeom prst="smileyFace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4103440" y="4365104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i="1" dirty="0" smtClean="0"/>
              <a:t>Maria Luisa Park </a:t>
            </a:r>
            <a:r>
              <a:rPr lang="fr-FR" dirty="0" err="1" smtClean="0"/>
              <a:t>is</a:t>
            </a:r>
            <a:r>
              <a:rPr lang="fr-FR" dirty="0" smtClean="0"/>
              <a:t> a public </a:t>
            </a:r>
            <a:r>
              <a:rPr lang="fr-FR" dirty="0" err="1" smtClean="0"/>
              <a:t>park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stretches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Guadalquivir River in </a:t>
            </a:r>
            <a:r>
              <a:rPr lang="fr-FR" dirty="0" err="1" smtClean="0"/>
              <a:t>Seville</a:t>
            </a:r>
            <a:r>
              <a:rPr lang="fr-FR" dirty="0" smtClean="0"/>
              <a:t>. 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Seville’s</a:t>
            </a:r>
            <a:r>
              <a:rPr lang="fr-FR" dirty="0" smtClean="0"/>
              <a:t> principal green area. It serves as a </a:t>
            </a:r>
            <a:r>
              <a:rPr lang="fr-FR" dirty="0" err="1" smtClean="0"/>
              <a:t>botanical</a:t>
            </a:r>
            <a:r>
              <a:rPr lang="fr-FR" dirty="0" smtClean="0"/>
              <a:t> </a:t>
            </a:r>
            <a:r>
              <a:rPr lang="fr-FR" dirty="0" err="1" smtClean="0"/>
              <a:t>garden</a:t>
            </a:r>
            <a:r>
              <a:rPr lang="fr-FR" dirty="0" smtClean="0"/>
              <a:t>. Over a </a:t>
            </a:r>
            <a:r>
              <a:rPr lang="fr-FR" dirty="0" err="1" smtClean="0"/>
              <a:t>hundred</a:t>
            </a:r>
            <a:r>
              <a:rPr lang="fr-FR" dirty="0" smtClean="0"/>
              <a:t> </a:t>
            </a:r>
            <a:r>
              <a:rPr lang="fr-FR" dirty="0" err="1" smtClean="0"/>
              <a:t>tree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are </a:t>
            </a:r>
            <a:r>
              <a:rPr lang="fr-FR" dirty="0" err="1" smtClean="0"/>
              <a:t>representated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educational</a:t>
            </a:r>
            <a:r>
              <a:rPr lang="fr-FR" dirty="0" smtClean="0"/>
              <a:t> panels to </a:t>
            </a:r>
            <a:r>
              <a:rPr lang="fr-FR" dirty="0" err="1" smtClean="0"/>
              <a:t>inform</a:t>
            </a:r>
            <a:r>
              <a:rPr lang="fr-FR" dirty="0" smtClean="0"/>
              <a:t> the </a:t>
            </a:r>
            <a:r>
              <a:rPr lang="fr-FR" dirty="0" err="1" smtClean="0"/>
              <a:t>visitors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SEVILLA’S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HERITAGE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Tuesday, May 13th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1520" y="476672"/>
            <a:ext cx="8892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chemeClr val="tx2"/>
                </a:solidFill>
              </a:rPr>
              <a:t>WALK AROUND THE MOST EMBLEMATIC PLACES :</a:t>
            </a:r>
            <a:endParaRPr lang="fr-FR" sz="2600" b="1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3861048"/>
            <a:ext cx="4682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The </a:t>
            </a:r>
            <a:r>
              <a:rPr lang="fr-FR" sz="1800" i="1" dirty="0" err="1" smtClean="0"/>
              <a:t>Cathedral</a:t>
            </a:r>
            <a:r>
              <a:rPr lang="fr-FR" sz="1800" i="1" dirty="0" smtClean="0"/>
              <a:t> of Saint Mary of the </a:t>
            </a:r>
            <a:r>
              <a:rPr lang="fr-FR" sz="1800" i="1" dirty="0" err="1" smtClean="0"/>
              <a:t>See</a:t>
            </a:r>
            <a:r>
              <a:rPr lang="fr-FR" sz="1800" dirty="0" smtClean="0"/>
              <a:t>, </a:t>
            </a:r>
            <a:r>
              <a:rPr lang="fr-FR" sz="1800" dirty="0" err="1" smtClean="0"/>
              <a:t>better</a:t>
            </a:r>
            <a:r>
              <a:rPr lang="fr-FR" sz="1800" dirty="0" smtClean="0"/>
              <a:t> </a:t>
            </a:r>
            <a:r>
              <a:rPr lang="fr-FR" sz="1800" dirty="0" err="1" smtClean="0"/>
              <a:t>known</a:t>
            </a:r>
            <a:r>
              <a:rPr lang="fr-FR" sz="1800" dirty="0" smtClean="0"/>
              <a:t> as </a:t>
            </a:r>
            <a:r>
              <a:rPr lang="fr-FR" sz="1800" dirty="0" err="1" smtClean="0"/>
              <a:t>Seville</a:t>
            </a:r>
            <a:r>
              <a:rPr lang="fr-FR" sz="1800" dirty="0" smtClean="0"/>
              <a:t> </a:t>
            </a:r>
            <a:r>
              <a:rPr lang="fr-FR" sz="1800" dirty="0" err="1" smtClean="0"/>
              <a:t>Cathedral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 Roman </a:t>
            </a:r>
            <a:r>
              <a:rPr lang="fr-FR" sz="1800" dirty="0" err="1" smtClean="0"/>
              <a:t>Catholic</a:t>
            </a:r>
            <a:r>
              <a:rPr lang="fr-FR" sz="1800" dirty="0" smtClean="0"/>
              <a:t> </a:t>
            </a:r>
            <a:r>
              <a:rPr lang="fr-FR" sz="1800" dirty="0" err="1" smtClean="0"/>
              <a:t>cathedral</a:t>
            </a:r>
            <a:r>
              <a:rPr lang="fr-FR" sz="1800" dirty="0" smtClean="0"/>
              <a:t>. It </a:t>
            </a:r>
            <a:r>
              <a:rPr lang="fr-FR" sz="1800" dirty="0" err="1" smtClean="0"/>
              <a:t>is</a:t>
            </a:r>
            <a:r>
              <a:rPr lang="fr-FR" sz="1800" dirty="0" smtClean="0"/>
              <a:t> the </a:t>
            </a:r>
            <a:r>
              <a:rPr lang="fr-FR" sz="1800" dirty="0" err="1" smtClean="0"/>
              <a:t>largest</a:t>
            </a:r>
            <a:r>
              <a:rPr lang="fr-FR" sz="1800" dirty="0" smtClean="0"/>
              <a:t> Gothic </a:t>
            </a:r>
            <a:r>
              <a:rPr lang="fr-FR" sz="1800" dirty="0" err="1" smtClean="0"/>
              <a:t>cathedral</a:t>
            </a:r>
            <a:r>
              <a:rPr lang="fr-FR" sz="1800" dirty="0" smtClean="0"/>
              <a:t> and the </a:t>
            </a:r>
            <a:r>
              <a:rPr lang="fr-FR" sz="1800" dirty="0" err="1" smtClean="0"/>
              <a:t>third</a:t>
            </a:r>
            <a:r>
              <a:rPr lang="fr-FR" sz="1800" dirty="0" smtClean="0"/>
              <a:t> </a:t>
            </a:r>
            <a:r>
              <a:rPr lang="fr-FR" sz="1800" dirty="0" err="1" smtClean="0"/>
              <a:t>largest</a:t>
            </a:r>
            <a:r>
              <a:rPr lang="fr-FR" sz="1800" dirty="0" smtClean="0"/>
              <a:t> </a:t>
            </a:r>
            <a:r>
              <a:rPr lang="fr-FR" sz="1800" dirty="0" err="1" smtClean="0"/>
              <a:t>church</a:t>
            </a:r>
            <a:r>
              <a:rPr lang="fr-FR" sz="1800" dirty="0" smtClean="0"/>
              <a:t> in the world. It </a:t>
            </a:r>
            <a:r>
              <a:rPr lang="fr-FR" sz="1800" dirty="0" err="1" smtClean="0"/>
              <a:t>was</a:t>
            </a:r>
            <a:r>
              <a:rPr lang="fr-FR" sz="1800" dirty="0" smtClean="0"/>
              <a:t> </a:t>
            </a:r>
            <a:r>
              <a:rPr lang="fr-FR" sz="1800" dirty="0" err="1" smtClean="0"/>
              <a:t>built</a:t>
            </a:r>
            <a:r>
              <a:rPr lang="fr-FR" sz="1800" dirty="0" smtClean="0"/>
              <a:t> to </a:t>
            </a:r>
            <a:r>
              <a:rPr lang="fr-FR" sz="1800" dirty="0" err="1" smtClean="0"/>
              <a:t>demonstrate</a:t>
            </a:r>
            <a:r>
              <a:rPr lang="fr-FR" sz="1800" dirty="0" smtClean="0"/>
              <a:t> the </a:t>
            </a:r>
            <a:r>
              <a:rPr lang="fr-FR" sz="1800" dirty="0" err="1" smtClean="0"/>
              <a:t>city’s</a:t>
            </a:r>
            <a:r>
              <a:rPr lang="fr-FR" sz="1800" dirty="0" smtClean="0"/>
              <a:t> </a:t>
            </a:r>
            <a:r>
              <a:rPr lang="fr-FR" sz="1800" dirty="0" err="1" smtClean="0"/>
              <a:t>wealth</a:t>
            </a:r>
            <a:r>
              <a:rPr lang="fr-FR" sz="1800" dirty="0" smtClean="0"/>
              <a:t> : « Let us </a:t>
            </a:r>
            <a:r>
              <a:rPr lang="fr-FR" sz="1800" dirty="0" err="1" smtClean="0"/>
              <a:t>build</a:t>
            </a:r>
            <a:r>
              <a:rPr lang="fr-FR" sz="1800" dirty="0" smtClean="0"/>
              <a:t> a </a:t>
            </a:r>
            <a:r>
              <a:rPr lang="fr-FR" sz="1800" dirty="0" err="1" smtClean="0"/>
              <a:t>church</a:t>
            </a:r>
            <a:r>
              <a:rPr lang="fr-FR" sz="1800" dirty="0" smtClean="0"/>
              <a:t> </a:t>
            </a:r>
            <a:r>
              <a:rPr lang="fr-FR" sz="1800" dirty="0" err="1" smtClean="0"/>
              <a:t>so</a:t>
            </a:r>
            <a:r>
              <a:rPr lang="fr-FR" sz="1800" dirty="0" smtClean="0"/>
              <a:t> </a:t>
            </a:r>
            <a:r>
              <a:rPr lang="fr-FR" sz="1800" dirty="0" err="1" smtClean="0"/>
              <a:t>beautiful</a:t>
            </a:r>
            <a:r>
              <a:rPr lang="fr-FR" sz="1800" dirty="0" smtClean="0"/>
              <a:t> and </a:t>
            </a:r>
            <a:r>
              <a:rPr lang="fr-FR" sz="1800" dirty="0" err="1" smtClean="0"/>
              <a:t>so</a:t>
            </a:r>
            <a:r>
              <a:rPr lang="fr-FR" sz="1800" dirty="0" smtClean="0"/>
              <a:t> grand </a:t>
            </a:r>
            <a:r>
              <a:rPr lang="fr-FR" sz="1800" dirty="0" err="1" smtClean="0"/>
              <a:t>that</a:t>
            </a:r>
            <a:r>
              <a:rPr lang="fr-FR" sz="1800" dirty="0" smtClean="0"/>
              <a:t> </a:t>
            </a:r>
            <a:r>
              <a:rPr lang="fr-FR" sz="1800" dirty="0" err="1" smtClean="0"/>
              <a:t>those</a:t>
            </a:r>
            <a:r>
              <a:rPr lang="fr-FR" sz="1800" dirty="0" smtClean="0"/>
              <a:t> </a:t>
            </a:r>
            <a:r>
              <a:rPr lang="fr-FR" sz="1800" dirty="0" err="1" smtClean="0"/>
              <a:t>who</a:t>
            </a:r>
            <a:r>
              <a:rPr lang="fr-FR" sz="1800" dirty="0" smtClean="0"/>
              <a:t> </a:t>
            </a:r>
            <a:r>
              <a:rPr lang="fr-FR" sz="1800" dirty="0" err="1" smtClean="0"/>
              <a:t>see</a:t>
            </a:r>
            <a:r>
              <a:rPr lang="fr-FR" sz="1800" dirty="0" smtClean="0"/>
              <a:t> </a:t>
            </a:r>
            <a:r>
              <a:rPr lang="fr-FR" sz="1800" dirty="0" err="1" smtClean="0"/>
              <a:t>it</a:t>
            </a:r>
            <a:r>
              <a:rPr lang="fr-FR" sz="1800" dirty="0" smtClean="0"/>
              <a:t> </a:t>
            </a:r>
            <a:r>
              <a:rPr lang="fr-FR" sz="1800" dirty="0" err="1" smtClean="0"/>
              <a:t>finished</a:t>
            </a:r>
            <a:r>
              <a:rPr lang="fr-FR" sz="1800" dirty="0" smtClean="0"/>
              <a:t> </a:t>
            </a:r>
            <a:r>
              <a:rPr lang="fr-FR" sz="1800" dirty="0" err="1" smtClean="0"/>
              <a:t>will</a:t>
            </a:r>
            <a:r>
              <a:rPr lang="fr-FR" sz="1800" dirty="0" smtClean="0"/>
              <a:t> </a:t>
            </a:r>
            <a:r>
              <a:rPr lang="fr-FR" sz="1800" dirty="0" err="1" smtClean="0"/>
              <a:t>think</a:t>
            </a:r>
            <a:r>
              <a:rPr lang="fr-FR" sz="1800" dirty="0" smtClean="0"/>
              <a:t> </a:t>
            </a:r>
            <a:r>
              <a:rPr lang="fr-FR" sz="1800" dirty="0" err="1" smtClean="0"/>
              <a:t>we</a:t>
            </a:r>
            <a:r>
              <a:rPr lang="fr-FR" sz="1800" dirty="0" smtClean="0"/>
              <a:t> are </a:t>
            </a:r>
            <a:r>
              <a:rPr lang="fr-FR" sz="1800" dirty="0" err="1" smtClean="0"/>
              <a:t>mad</a:t>
            </a:r>
            <a:r>
              <a:rPr lang="fr-FR" sz="1800" dirty="0" smtClean="0"/>
              <a:t> ». Construction </a:t>
            </a:r>
            <a:r>
              <a:rPr lang="fr-FR" sz="1800" dirty="0" err="1" smtClean="0"/>
              <a:t>began</a:t>
            </a:r>
            <a:r>
              <a:rPr lang="fr-FR" sz="1800" dirty="0" smtClean="0"/>
              <a:t> in 1402 and </a:t>
            </a:r>
            <a:r>
              <a:rPr lang="fr-FR" sz="1800" dirty="0" err="1" smtClean="0"/>
              <a:t>continued</a:t>
            </a:r>
            <a:r>
              <a:rPr lang="fr-FR" sz="1800" dirty="0" smtClean="0"/>
              <a:t> </a:t>
            </a:r>
            <a:r>
              <a:rPr lang="fr-FR" sz="1800" dirty="0" err="1" smtClean="0"/>
              <a:t>until</a:t>
            </a:r>
            <a:r>
              <a:rPr lang="fr-FR" sz="1800" dirty="0" smtClean="0"/>
              <a:t> 1506.</a:t>
            </a:r>
            <a:endParaRPr lang="fr-FR" sz="1800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052736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i="1" dirty="0" smtClean="0">
                <a:solidFill>
                  <a:schemeClr val="tx2"/>
                </a:solidFill>
              </a:rPr>
              <a:t>CATEDRAL DE SANTA MARIA DE LA SEDE</a:t>
            </a:r>
            <a:endParaRPr lang="fr-FR" sz="1800" i="1" dirty="0"/>
          </a:p>
        </p:txBody>
      </p:sp>
      <p:pic>
        <p:nvPicPr>
          <p:cNvPr id="1026" name="Picture 2" descr="I:\COMENIUS\MOBILITE SPAIN MAY 2014\Aracena Photos LM\14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56792"/>
            <a:ext cx="3269497" cy="22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COMENIUS\MOBILITE SPAIN MAY 2014\Aracena Photos LM\1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1750258" cy="233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COMENIUS\MOBILITE SPAIN MAY 2014\Aracena Photos AM\20140513_15135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4437113"/>
            <a:ext cx="3528392" cy="20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252685" y="1371300"/>
            <a:ext cx="2932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i="1" dirty="0" smtClean="0">
                <a:solidFill>
                  <a:schemeClr val="tx2"/>
                </a:solidFill>
              </a:rPr>
              <a:t>PLAZA DE ESPAÑA</a:t>
            </a:r>
            <a:endParaRPr lang="fr-FR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164754" y="1713722"/>
            <a:ext cx="3979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dirty="0" smtClean="0"/>
              <a:t>The Spain Square </a:t>
            </a:r>
            <a:r>
              <a:rPr lang="fr-FR" sz="1800" dirty="0" err="1" smtClean="0"/>
              <a:t>was</a:t>
            </a:r>
            <a:r>
              <a:rPr lang="fr-FR" sz="1800" dirty="0" smtClean="0"/>
              <a:t> </a:t>
            </a:r>
            <a:r>
              <a:rPr lang="fr-FR" sz="1800" dirty="0" err="1" smtClean="0"/>
              <a:t>built</a:t>
            </a:r>
            <a:r>
              <a:rPr lang="fr-FR" sz="1800" dirty="0" smtClean="0"/>
              <a:t> in 1928 for the </a:t>
            </a:r>
            <a:r>
              <a:rPr lang="fr-FR" sz="1800" dirty="0" err="1" smtClean="0"/>
              <a:t>Ibero</a:t>
            </a:r>
            <a:r>
              <a:rPr lang="fr-FR" sz="1800" dirty="0" smtClean="0"/>
              <a:t>-American Exposition of 1929. It </a:t>
            </a:r>
            <a:r>
              <a:rPr lang="fr-FR" sz="1800" dirty="0" err="1" smtClean="0"/>
              <a:t>is</a:t>
            </a:r>
            <a:r>
              <a:rPr lang="fr-FR" sz="1800" dirty="0" smtClean="0"/>
              <a:t> a </a:t>
            </a:r>
            <a:r>
              <a:rPr lang="fr-FR" sz="1800" dirty="0" err="1" smtClean="0"/>
              <a:t>landmark</a:t>
            </a:r>
            <a:r>
              <a:rPr lang="fr-FR" sz="1800" dirty="0" smtClean="0"/>
              <a:t> </a:t>
            </a:r>
            <a:r>
              <a:rPr lang="fr-FR" sz="1800" dirty="0" err="1" smtClean="0"/>
              <a:t>example</a:t>
            </a:r>
            <a:r>
              <a:rPr lang="fr-FR" sz="1800" dirty="0" smtClean="0"/>
              <a:t> of the Renaissance Revival style in </a:t>
            </a:r>
            <a:r>
              <a:rPr lang="fr-FR" sz="1800" dirty="0" err="1" smtClean="0"/>
              <a:t>Spanish</a:t>
            </a:r>
            <a:r>
              <a:rPr lang="fr-FR" sz="1800" dirty="0" smtClean="0"/>
              <a:t> architecture. </a:t>
            </a:r>
            <a:r>
              <a:rPr lang="fr-FR" sz="1800" dirty="0" err="1" smtClean="0"/>
              <a:t>Designed</a:t>
            </a:r>
            <a:r>
              <a:rPr lang="fr-FR" sz="1800" dirty="0" smtClean="0"/>
              <a:t> by Anibal González, </a:t>
            </a:r>
            <a:r>
              <a:rPr lang="fr-FR" sz="1800" dirty="0" err="1" smtClean="0"/>
              <a:t>this</a:t>
            </a:r>
            <a:r>
              <a:rPr lang="fr-FR" sz="1800" dirty="0" smtClean="0"/>
              <a:t> place </a:t>
            </a:r>
            <a:r>
              <a:rPr lang="fr-FR" sz="1800" dirty="0" err="1" smtClean="0"/>
              <a:t>is</a:t>
            </a:r>
            <a:r>
              <a:rPr lang="fr-FR" sz="1800" dirty="0" smtClean="0"/>
              <a:t> a </a:t>
            </a:r>
            <a:r>
              <a:rPr lang="fr-FR" sz="1800" dirty="0" err="1" smtClean="0"/>
              <a:t>huge</a:t>
            </a:r>
            <a:r>
              <a:rPr lang="fr-FR" sz="1800" dirty="0" smtClean="0"/>
              <a:t> </a:t>
            </a:r>
            <a:r>
              <a:rPr lang="fr-FR" sz="1800" dirty="0" err="1" smtClean="0"/>
              <a:t>half</a:t>
            </a:r>
            <a:r>
              <a:rPr lang="fr-FR" sz="1800" dirty="0" smtClean="0"/>
              <a:t> </a:t>
            </a:r>
            <a:r>
              <a:rPr lang="fr-FR" sz="1800" dirty="0" err="1" smtClean="0"/>
              <a:t>circle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buildings accessible by </a:t>
            </a:r>
            <a:r>
              <a:rPr lang="fr-FR" sz="1800" dirty="0" err="1" smtClean="0"/>
              <a:t>numerous</a:t>
            </a:r>
            <a:r>
              <a:rPr lang="fr-FR" sz="1800" dirty="0" smtClean="0"/>
              <a:t> bridges </a:t>
            </a:r>
            <a:r>
              <a:rPr lang="fr-FR" sz="1800" dirty="0" err="1" smtClean="0"/>
              <a:t>representing</a:t>
            </a:r>
            <a:r>
              <a:rPr lang="fr-FR" sz="1800" dirty="0" smtClean="0"/>
              <a:t> the 4 </a:t>
            </a:r>
            <a:r>
              <a:rPr lang="fr-FR" sz="1800" dirty="0" err="1" smtClean="0"/>
              <a:t>ancient</a:t>
            </a:r>
            <a:r>
              <a:rPr lang="fr-FR" sz="1800" dirty="0" smtClean="0"/>
              <a:t> </a:t>
            </a:r>
            <a:r>
              <a:rPr lang="fr-FR" sz="1800" dirty="0" err="1" smtClean="0"/>
              <a:t>kingdoms</a:t>
            </a:r>
            <a:r>
              <a:rPr lang="fr-FR" sz="1800" dirty="0" smtClean="0"/>
              <a:t> of Spain.</a:t>
            </a:r>
            <a:endParaRPr lang="fr-FR" sz="1800" dirty="0"/>
          </a:p>
        </p:txBody>
      </p:sp>
      <p:sp>
        <p:nvSpPr>
          <p:cNvPr id="12" name="Rectangle 11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SEVILLA’S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HERITAGE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FROM FRANCE TO SPAIN</a:t>
            </a:r>
            <a:r>
              <a:rPr lang="fr-FR" b="1" dirty="0" smtClean="0">
                <a:solidFill>
                  <a:schemeClr val="tx2"/>
                </a:solidFill>
              </a:rPr>
              <a:t/>
            </a:r>
            <a:br>
              <a:rPr lang="fr-FR" b="1" dirty="0" smtClean="0">
                <a:solidFill>
                  <a:schemeClr val="tx2"/>
                </a:solidFill>
              </a:rPr>
            </a:br>
            <a:endParaRPr lang="fr-FR" dirty="0"/>
          </a:p>
        </p:txBody>
      </p:sp>
      <p:sp>
        <p:nvSpPr>
          <p:cNvPr id="1026" name="AutoShape 2" descr="data:image/jpeg;base64,/9j/4AAQSkZJRgABAQAAAQABAAD/2wCEAAkGBhQSERUUExQVFRUWGB0ZGBcVFxccHBwYHBwXIB0WFxcYHCYfFxojHBcYIDAhJCcpLCwsGB4yNjAqNiYrLCkBCQoKDgwOGg8PGiokHyQxLywpMDIuLioqMSwqLCwsLywsLCwsKSwvKiosLCwsLCkuKiwwLCwvLCwsKSwsLC0sLP/AABEIAO0A1QMBIgACEQEDEQH/xAAbAAACAwEBAQAAAAAAAAAAAAAABQEDBAYCB//EAEAQAAIBAwIFAgQEBAQEBQUAAAECEQADIRIxBAUiQVETYQYycYEjQpGhFFKx8DNiwdEVcpLhJIKDs/EWQ1Oisv/EABoBAAIDAQEAAAAAAAAAAAAAAAADAQIEBQb/xAAxEQABAwIDBQgDAQADAQAAAAABAAIRAyESMfAEQVGR0RMiYXGBobHhFMHxMkKS4iP/2gAMAwEAAhEDEQA/AO8HwxwpuBB6Ztm3M6rnqkkFtYb5NgOjTsSe0Hi+ZcELV1kDB1wVcbMjAFWH1B/UGu0/+t+FDDKi3o203vW1BSoUIFIYwY16ux+tcPxnF+rcZwgtqYCWx+S2oCquMTAkx3YxNbqZM61Ky1MMWVMURU0U9IURRFTUUIRFFSBTrlXJnV/UuKQEIIDQJbBEydhuR7RjJFHvDBJUgErZ8KcDoJuXBCkYBUkmMzt9/sD4pjxHPba3GTTEErL6AuRqKtJwAQxntn3FYH+IFUuEDXMBQykARGZBWTmcgHafes/A8cgYvf1m5LmURQsQdJfUSC0YlRuZjvXKqtqPdiIWltgACr7/ADhHtpc9T0mgzbRkvxJEK75C/JIg51NXrg+YhhK8ToJORcWwsGNz+HmfI9p9ua4niC7EmYJJAJmJ7eP2qua2/igi5ulmsZsug43mBVhZuFnWNYvWjZM5xagFekKDE/eao4fmd2yqLbLG3rZ29QMxMkn8NjIw+Y9+/wA1JqiKluytG9HalOOd8yF4/IJAcKzAggfzBUg/lEZnHaqOE5i1gKttLXqQUusQ8EYygjTllMidiPrS+p1Hyan8ZsR16qBVO9aeN4268+oxaTJBkZAGYIHYj9a2/DfLbd52S4iupGxn3Pbbbft96UTT74YQiXjGpRJBjZhEj3dMePpS9q7lAx4eG8Jmz96qPX46rpDwyrNsqAI6HkTgGBP8wBMeR56qSc25jd4a2ltwn5URirlXjVEaflJgTJz1RIJjo7t5YCuIDGCCsicQJ2jYz7ds0uuWyhZWcqmwPzRrwF07gwCAc7xjvwC4s3SPTXNdVoFTz1l0U2Lodf8ADDhwJlTMGIU9IURjEx9TmkvOOAReIst+FZtgN+HdFkepAjobqCRKiDg7CM1t4fkdyywZGHWGBBdxiF0zpkEgCPAnvFY7tly9wteCMpKgNa9RZCWySLkswBmTIkdp0zVqLXExPyOqoXNF/votVo2tJtWRwd6FBKkgQhgSRBXPSAce4pK/Cr6x02ra6E0uvouU1vDI4uLZLXI0kbCZUA5NP+VcEVuDTdtsuS2nhghbGwYnDamLYBOPem3G6I6iAptkFvGxmT3ADEd8HzV3SwwP3JUNM5rleXvbNpBxQUaV0sVS6igsw6QxVcE6WJ8+AKxm0nqsbaqwcdThyQAgXSPTEieoAkdx7imNm0b9+bcqpBBbqIdlwXXbpkQTM7eKetw4a36eWIK9Tax1LpM6pJ7bKcz3mKz1CDIcTzn2tf1RTc6Tb+dFn4CzwZtJPAlzpALD0CCwAkz62c96KW8Nye/quDUYDY03r6/Zg13J7yOxH0BT+3Byj/r/AOklzi0xBSq0o9Mr6a/4TXNedWoXdOqdtEdEeTNYK6D+OtjgNOpNcFSOvXqN7UFB+XTo1NH3rn69DRDhixGbn+LDWIOGBFkUUUU9JRRUUUIXpWggjBBkf6VoTmTgXBM+r85OScycnYk1moqCAc0AwioipoqUIoqUic1alsHA38AscecW8/pUEwpAlVFDEwYmJ7T4nzmoKxXRfCtxQ727gIV40hgYLCcZEEx7dq2/EPIrl64rIQYWCDIAjI0wO8x9vesrtqDauB1hxlNFEluILkVtk7An6D/atFjll1yAttjPsQI8ycRVl3l1y3IZR1dJGWkEMPyA43H/AHrXy/l7tcJvJbYP8o9OWnv6kQAGbu2cdozFfahTZiBB4at8plHZzUdBkLfY+CGwbj9xhAZ/Vv8Aamwt27ZFtB+GCNSwW1E7e0iJYGO096Wcz4Pp/DRrbLoXSWGgJMEltLAFRO42Ap6tgWkVQ2FYZcgmCYAgADuYgd+8Vx6lZ1f/AEbDXh/FubSbRuBfXmlV3l103FCm96Wklg3EMGEmBpUBliZ3OB9hVzcFJfTbaQFUEXPzqAdR2GrqzjztTG20OxIwNKzOwAnM/wDPH2qvhb2CTAUliM7yzRjuIwP+9Z3OLoaTrknghneAG7j58VaqC4NQLCQfzGZ8ETjx/YrD/wAPuBrnp3vnKk9IJnSMBhiYAOQdzijjNdvrRJbJILqvSB+Yt0tnSIJECc0cs4031kL+EQxDLcRw2Y0nTkbme3SAT5uMRaXcdZfSQWjcsPLitrVaY6ZYaLp2kIkS2wOCO0gd5q7juMAu21eQEMlQtx5I0lT0pmX0/wDT3kimPF2tQKxg6tS4ypEfYGYj/al3E8kY24W8WCENbUorDpJKqxPW0QB8w2zNSbHFH6QD/wAVj4fmCW7javVFsszKdF0FSZLqQVzvvnEd5NbbnFsSoS9oc3IIKKxGw6xgCBkxuTvSvjOFuoouS89WsoGRlgiSxcmVxGogH5thiqOHuaSYbiEbSNQVrAIUzJYA4xscQR7Gq4BZ4Mbzv6IIIlgT9+Av7+uhJzmzHYDH4w8UUp4r4gv8PCpa9QkSw4m51KYGy28LIzEn7dyrYWnhyHRVxDeRz+0kP+B/6w/9u5WetBH4H/rD/wBu5WevTN3rlu3IoooqyqoqaKKEIoooAoQiimXB8CAEZ0DC4dNsesqan68EaSR8u8iuqX4Zs7emPljJJ/lzIjO+ayVNrZTMXKe3Z3OErif4N9JbQ2kbnSYH3+9VBt/fBkA+DkH3Ar6a/DyCCFKneZ++SK56x8HpqYuW0n5AJx9Tv9Mf7Uhm3NM9oI91d2zOEYSuZ4W8RcQwPnDYAEmRvEV9Ee7BxkgZGwg9z+mwzSVfg9DgFgVzOxPbIgwAROI3pnwd1xKkFmLZkqG+QET2jtjx96xbVVZWLcFs9y0UWOZOJe+N5YtzQbgLFGDgKWUSJAACnOCd5/TFeuOWEhMGVCgDE6lmFH+XP0BqWuNqOlPsYB+u/wDp39qzWr+q6cHGwOAGYsDPeYAH5vn7TWU2my0NM57rq421KsqyeklixJ1YA6tWZgRBrM1o6yh0sq/LJ0kGMw8EkgGO3zxmtP8ADjUJ0tqzHYR30gQZ6RJ/lqjjEw4RepAWOwAkST9REwAftMmr2jdv6KWlzrJBzLnOi7oBRTdOgamuA6goEkqGVjJOT+WDnYOuFullUW8kBYLBdI/yzudthHnG1UngehbpY6lUGdP1J3/NBOfPjIN/CcWFADkDACtMA+wHn2zvI3xlbUfiGIDz4/f7809wZhlvLWvRXG0XaTL6ZEMIAJzIUYJA8k9snt5scF6ZNu0EVIDEaYAYltgpGmSM+/uSa08Is6mGRqMANj3MDzv9we9erembmN2C48BUx7ZLH7mtbhxtzWdrszrNZhZb1fmMBIJC2xmcATJj5vO9VXCiKxuMfTHdzEZ7gQDk7kGJrSOHbVrBABgdwCpMggmYIH7ntVd+9qHQTJKjOSeoAxvsDGPGN6lzTFxr7UNcSbWSzl/DJc1C3xlwlyzBUuWj0k/KE0nAEZ9814ucns2rxCyutCpKmGcyDoLfnMTGxAwNhTjgeXelrUOWliwNzJAaCVQnZR47eap5nxSJAdSyseogaiIgwEM46Y89xTcJMNGuSCYJJ3pde5HEE3RaU/KrrqIWTgNqEjPfIkTRS/nPObwcfwum2oBVpS4hLKzCf8OCPpnfyKKWaTjfCOX2PhHY0zcnXulxsH+G1Yj1Qdx4ZIjzqcY3iTEZrFV5tj0ZgT6wzGf8O53j/Wqa9M3euQ7coqaKKsqqKmiihQiiiihSmvIbYZtIdAzEBVdCwJHvsNz3k7Y3rpeWXbzsys6BUbSwNl01AZm0TcyhnDZzOMCuGRypBBggyD7jvWm1zS6rFg5k77Gczscb1h2jZXVHYgVppVgwQQvo2nSJ7j37+MzE15N0aYntiAsZ/L3Fcry/4rz+KNgIKjviZWfv0x+mKecPztGEsyrAJAkYAnJht48T38GuU+jUpmI8PD9LYyo1wkFY+YcoOkPYWHdgWFy7dCwT1sFRsMZHbaR4rX/w3Qui0WEnVqa47EYiZdXj5VEe581c3Fhol0ywgA5iYGZwTM/3NXMukFgcmSJOJE+dt9/eqYna1rir2WHlFu+tsm4H9RhsXtvoIkCNK2wwOCd6wcRx/EG+ECjTcSCzWSbZhnIGoXsnSY94YjwLV+Imd2s+moZQpdlu6gqscuCLYmOrMiIpnxbEIptqGKdQAEDp6dP3BgR3HsatJyB+EwQB3hHPWaLViGbXdJ6QWCkqJ6vctHsScHxucdcVLFwnSihWPYAYOfaql5uuliVuAL1O9xCiggCZJmIxgA47HNLbd7+LU9YSCw02bttwAdQVmKhpLKCRIHceZhzSSQFQPwwTrXFM0vW7gBtx1BSjhQZGCCNJk4nH1qgI2nf8NmI06MqpMEoM6gBqxGNxsBVvKeEbRJuO0jTDFQF0kj8PSiwO30AxM1dwwYObZEgAsDPZmMkZmQce2CJmBGCTnZWYcE+B+FX6a4fU1wRHzuRA/wDNuJme8EYmqktoskMTBJA0ltwMyR3C7z2+tXcUYYsglo8/MIO8f17fSQbLJDkwR1ZIghgO2CARJ/s0sZwRca/qC5xEgyOayniy2HMQc/yr4BHbcCZYGRkTFHpgOGyEHfSZLTg6dM+09z7aZz8TxloOEDqGDIGVmCk9UiCdzmMD96Y8P1aTIDdgASAMZz2OkgEATJ37tNO/hrWaXiETF0cRxCiD4OQY89v64/1rJzfj1tamlAyoWQMWEvAgFgMDPjv7GvXMuKvRK21dYOXuaIOdP5e5icyBO+xWX+OLN6R/8Ojg9du6AVkNDBikQdEgY2kdqqGA3+uqkXzXi4Re6lU3SsKVRdYRdCMBOMlnuZIkxkCilj8cCWVl4hlRmCOoDBwWJ15YESNI8GMRsCs1SiHOmFoZXrsENbI4yrzZsfwGrUvq6pj1OrXr0gC3EkekSZmO/aklFRXrmtiVwCZU0VFTVlCKKiihCmiiooQpooooQva3SARjMdhIidjuN/vXuzxLAtpC6nEatCFpOJBI3z3qmvVsgHP+h/rVXMDhBClriDZdLa9IWEFq3NzSNN08KpHqTBJ9NCASyztiRvBFbuF5lbWy1y4ju1pFa6xtMCSB1aQ48gwoOMVk5DxLXgVW9ctlVjSFtlSpLQRK4IkAmc6QTmZ08Fw14spvMbepm6T6Jk5CvqVIDFTgdvTHckV5+s0NdDuv6XXouLhrqr+H50I1G3fJaMrZcqBHyjTMAeSQZacV7t8EdcanCkwBMDTE6ZWIjJCzG2+1X8D0hla4XIYDqNsQG0wIWMwRvmfrWTnXFXlYIPRYXHChSlxmVSCAzaCdIByXIAEge9Lwg3y565qQ4k21/F65dym2Leq3IW4zXGggjrMyZBE6Yn6VsucuQCTr+zEGSYAAECcgZqbIZVAaJODpBCggwInysTPcHepCFmAk9I1bRkk6RHtpb9vFUwADKZVsZLpySXiVv2WUJpcO5VfwywSdR/FZXGBGW05nFMbpuJpNxlLHpYqGUaQZB0ksQR1A5yCfFU8TzF0ibF8hbkKQoYEAsJ+YaQYJEjYrvNaeHute6tDppIKh0gMCJxlpGRnAkbGmYXYf4qEjPmtdv5Ig4G4/rPb/AOKziwSN+vdWwSBjOd/BHf7AiVumVkwpODO7ZyZjxt5FaCkwR27nt/f7VV7sTYCq2WmUge1qurdZrytbDSBqZCxC4YAQ4CgHt8wzjBe5ct+Zs21usCNTAOVPUQNOBgmdzM+IprbVVZwSvzTEDKkDME52YfY1n4RG0BoJLlT5MRAnwcSfrHaly5uea0PcIyyy11ngq7HK7PDorOtvUqgF1ABZozoXMEwelf8AU1gt2UZrrMAGbGgsDEdMOQSA5gSN9l2E1Zznj2AF6FW2mpRcZ7YlidBMMwwOoQQQYHaqeU8tUh2uW1JONRNtizQsW5USTkktMEkGcGtJaTIcUptu911fJZLgsKiXLinTcJ0fw1u00xGos0LPUcRjBwO5XQXTc4YBOG4VXtySFVtGiYMQEYQWLGirNpyJj3UOeQbZLgqKKK9AuOiiiihQoqaipoUoooooQiiiihCKKKKFCt4Z2DShIYd1wfeul5Zz5rri1dKwVJNzSgEgr0XC0gMZGADMjaK5YNFPfh25bc6boVm+VVZRlTEiYjEHfME/bFtjAWFxHVaaDodCaDlFq5fW4j29Kr1aRbYlphALsakjS2AR+U47PbdkLgCMTjyTvnfYe9Y+V8OLZcKoHVHQFGIGmYwd4ncwa1vxEEz0gDc7Dzt3EVxGua69/BdOpItuXi71HSPlMSAPMyAewxn69qi1aB1ky2Tu7bLiI2OQTnyay3LFu8xFxcjChthIJkgGCxjY+I9zj4Hka2bcmDdGHuAESOxCyYBAGB3Bpkkb/iEqbFOGs4kYKgk98HcZ+U9OD296qc+lADErPywDhjgrAk5IxkRPtWLjFVtIYviNJtsytkiVBTqn6Z37TGPjuWOQCrsAW/EFy7eMWjKmFFzLaSTnA9oEwS2Lm+WslenJ8teaeXbpFuBpydImfp8vcfpXlSQFCrH5ZOdpGymScZ22/RZxfKFkRcusATq/FuDfOwaAo+8CfemNm3rDo2YO4gYZd8Y/mEjuDtVbNgZ7uWvtVAJBhZL1lvRuElW16pBUnCgqADPdVByDk1k47jDbUsZCrhCQFnBMTOD2BIjufevgbdz1rrPqNvW6q6u5BQ5lhMLggdKge4gUyv8AHhflZWMqQAykScSYP33iAdqoKjZMGQtD2OIAj6mOG9cvyG3auq38SLbOG02rb3NYFvsumSIGI75z7O+QWQoZEGRcPgFIJhWMHBUowMGdTQMSGHBAMGUsWEQ2e5yR4DbneRSqzxetnuPcuKZCEBggiXKAsAWIieoHUDqBEU4O1n5/KTIBvv42tuT2/wApDga2ac/KWG/1Jn+9qKwonDAmTonOu3funXvJZrZGpgZktJzvRTsTOPv9qvZPN8PIT8LhKiporvLkIooooQoqaKKFCKipooQoqaKKFKiipooUIpx8O2A5cMupTAjbycHs2JB9ppPTLlapoOtSw1A/QgGMgiD1H9PpWbanBtIkmE2kJcF1vCXGSVaW1CNRBmV6dTfVQjTtJNWHi1aNXSq9zgY2P03/AFG9c/yvlCPeZm0KjBfR0aw2pRDajMTH137EZ6McqtgLpUCAIHV223J2/XFcHGHXb01muoRlOteq8DikHTDsCM9D+d9pkwPpVJ4suJU/lUNrU7y3bBx1Z7yN96s4wadMmBGCB/UdzVPC2wHckZcLMHI+cAY3wP8A+vaqy6IOrKWkXgI4HgdRMn6nuZmBkQBiYHtTLjDCRu3yjt82IPjcVn4e4FBALTgj5jqP1M/ynv8ApFeuIJK6S0SCwYDaBJA9xgjvBPiacMjhVAbiUcVaZrY0aQ+3VIBEgEyBgwP17RSfjOGvg27jmx+HMKXu+mRCA6jpGpRky0gHT9C2ucWVSYBXHTmdxPUSdiT22FekWfm0kkRGBjuBvA857fSrTHCFHyl/Bc2Vjc1XeG+bpNu7qJYwBgxIGBiSSIjact5uJ/DthgVcP1G1AVQYAceqIJBEAD7Dtq4fhApuONR1uAAQNK6IUlIHSSckz2HcGttq4uw+fSAPA+fM9t48yBvVAWkAtGfgrEwSDorBxlt7NokXFkAFmUBY06iAELEqulgcEmQcdWFPLOFt+svraQqgki4wWSR0rDQfLZiPuQXfD8A6XSzkvb0FVmDIlRDiMkhiIO8Gat5ZYCsbbKjLaRdLm2JWfyO2xbToaRG5kVZjAXTwSjDzLs1VxXxPw1gLbV0wNgZAHbqGCd+8/rRWXnfA2bTKRbSWWCQokwSRMQPzH2zRSX1iHESuzQ2Nr6YcBK4+iiivULyiKKNPtWzguT3bolVxMScAmdh58/aqucGiSUAE5LFU1q4/lVyyR6ikTMHsY96yTUtIcJF0ERYqaKlUJkgEgZJHYeT4Gan0WidJjzBj9alC80UKs4FTA/mT/rT67TUEgZoAJyUUVJX6H3BBH0kHfIrzUgyjJTTrldn8Bidjq89oj23H9aTvbicjG8EY7Z8V1fIeDJtpGwzMYknI/wB4msG3PHZQDmn0aZLskv5ffIeANQOIMERM5BxsK6LhOJIOFMdwsGPBVSRHfAMZEd5i9yvSGbE+wAknA33yR+tbrXBKBsSJkSffaBGPaPFcMUyLcFspYmWJkLBxHNbZdQdRg6sWnYgzAU6VPpkycETBFZRzKybmoG4JCiPRvD+fBHp47frNM+ORdEraS4ZyOlTpM/KzDfak/LuNKC5atWXdluF2Bv22OtyTL6nxsOmex2zTWtbAJv4yE0gQY16p3avqxKqyl1mRIkQWGRkgSCPtWfm7sqQoliTgYwASwwRuJH3xXnhuAW01y+TllVmGi2NAAlhqQaiCRJljkVHF824d1AF20xJIkOo04YFhncEecie1WFOR3frxVZAN1y78YXk6m6p7nIPY+cV03BcURYVnNtdgSXjVOANhBOMf2UNk2Uh0v8OYksHMhe2NDEkSYmD270zfjLxANwWfSYkFgHLHUvSbauIgnckbGQME0prTTueSTRpOkklTwfEghSWTcyouqWMyxx/3j6gSdV6EZyGycyRt1GY1DSSucDxkeV/Krdq2W/xD6jn57NzUjtB0oRbEW4958kzjRxPNFYBSlwTp1KbV6Qo/KQEO8AffPimhowwAVoP+8R336pilkr1CSQsiZ3Gw2wftWPheM9M3PUDKHbWGIJVSVAKvG+VnV8vV+XatHD3RdSVnfbKnHcKQD5zGf6ZuZ88Fn05JbVOxQbR2d11eZHjMUU7HCBHgkkFWluH4g9TqxUbglRBmNOYYdO4mikHD88CTpGSSJdl+UFtCgDVEAyc7sfoCr/iA3LE1u01GiA+PVIa9WbJZgqiScAV5rVyvjzZurcHbeRODv94mvQGYsuQIm6cWfha9oGlkVmXuD0nqiWDCR1n5ff604+HeBFtQ7A6yuWBuEH5dlLEAdIIJEwY81bxt25dVVslUbUNQY5FuJZME6XIIAJmM0r9DiBIB4kFR/wDnsgAEYOkpkYwQTmc1xaj3OdJMa1vXVa0NZl/P6uk4qyLiwQGHjtH1jcjExiheFtOJCIR/yDcexGCDNLuVJeVma4t1V0DD3rdwEgiTpRQQ7CSTtM42rdatjQAW0p2UwIH8rEkknyJ7xVMIFnI8kn58ZHpi2SpcLc/8PcIa3pbUEa13OBmMH3q27ynhVteqbREKMdatEEQLZPSYwBHYfWmPHcOulWiQGBMd5kA/5oLaoPg155Txq301qhQHZptnVkyQ1tm2II3wTQ1oBMKziS0JDwfw3Zvy1r1UQGOqNx2XBOPP9a1j4WQMp9S4BbaY1EhsZVhGRkYEbDetl/k7G4brXnABLBVxEYETImNzGavsWLmtWeBAYbkgk7MJ+U4gjO+9DqrzYk80qm0Dcue5v8P4drbHpDNpKodWndE14U4Pf8w+3hfh0G2pRnFx8aWTSNpILglZAB2Jnx3pxzrh11i47uuCCq3HUntKhWEj5ZxMfpS3heA1liXaCE9LReu6j0wRdcN1HUdxOGn6sFV2TT+/lM7NsYnN/XwstrkHEan1NqClTpW+w1L3B1LEkjvuNWR36Hly27lsEAghih6yYIJxqUiZiR3Mg+KVPzL+HtFQS1wOAVuC+RGvTqFwoZyp09j9628Nb4dpFiUeJDKroxJ1fMGCq46SIMge2KS4Gp/tAdhHcXrmdq4j2vTuNBMOrXEEIAx1LrRg/aZzAGQJrVwPGDR+JKSSQGEDJJ0htoHYTMD2pPxHw7e1kBkfAIZ3ZWOTghVIwcTMZGN6r4Pj7ocNdFwIp0t0McjI1AZmW32M95pJxzG5V7S/eC6G7zBVXp/EIxptwx9yQskDt9x5pOeK9NtaWbqu4m6x4durxqjMqJA/l1CcCK08HzJ3UstsMquwCK5VwASANDCDiG3HiKus8YrmA5W6J6HwZ7YO4Ig4nBkUzCcIMK4fB7qzjmZJQaOIUtgn0AVBgmSQMriBjuPNU8fxduyhRLepyNSG5YcpqEgatKyIj9x3IrYbLFIQgFYy4Jg4mYME77Ngmue+IuMuk+ncVOlQ2tVuwdRwuph5U/bzOL02AujL5VJEExlyWbm/MNa6dCgMsMPS0A5GysJjbefoDWW1xrBNMyNoLKMbjDKe5Pft9KyuBONqiuuzZ2NbA+/eVhfWc50lOb/O3KgSCFgD8QQQIyVK9QkA5zXjgeaJbszp0YLMpvjDk7zc6YY5iTBOJpTUHv7iD9PBrO/YKbstfCcza3NGEiy61+OIWXYIOwlJ27lR3ntmuYv3Q7BiMiYkWzE+GNvVtiZz3mqy1RVqOxtpmTc68T8pdTaHOsLD0Usc0VFRW5ZlNSqk7Cfpmor3ZeCCcjuPI8fSoOSkLofh3jrnq212SHZ2a2Tnpka9fzNvJEDTseohpxPAC6fUsXceoPVi9dA0yC+kW2EMBtM79oArnuTWxdZtQT0rbLqNw3hgkkMG9SCVBMnYYntT/g+GvercKMukvJuAKxYAQLYEhV057e0YIPFqGXG66g7rWpxw/AKiaAXYZ/xHZzBG0sZjH9a88DfVmcKSdJ3Mzkdid1/71gHBX7qkNdUJPS1tSrGJ36yNM/r2gVSvL7ll0Y3Ll23q0soQsY0MAemWGQu3fJySSrFJy1repIgwnN6wCeqdJ3XGmfJ8jyJj23qrheE9NVVDoWJ0kLA2kACD38+a9K6OoKnUGwJk+xwf0g5BqeK1gfhhWaceozAd8FgCZ+3mqxLskzFaFN1HOCy5I2Uz77sewpTzrlFy4Ge1dIuEKslrirAJGBbPUw1E7RMV4t8x4i47oLfD67JAcereAllJEfhCRHgn3p7dcQMjBG31A/1oNpM+6gHIR7LInAi2FhmbrEs7FiRDbsxMDJxMCT5qp+Bt6iFusmn8quIDERhCCFx2wK33W2jSQTDSf3A7/Sq7XDqjEqgBbcjBIERP7VJLdSoDiFk4jjmTQjQ2phpZMBgM6SJOk4B8FQT2IrVy+/6qi7JGqcAyMGIJiSRHtuarucEHYrJjTsDGnqBGd5mYnaMRWDmfGcRwyPc/Ba2uSW16zkCSFCjKifYn+UFhZsgk7lLu9EJldOggqgZs/mAwMbnA3FTwnEFhLp6ZPYkHaMgjfBH/AE1l5LxF+4EuMLBR11EoburIkCGECJAIMRnvWzi2KLKLqJgaZAmT5OB/rtvFVDC24VDmi3aUszEAnUYJ7DSoMHtkGkfEfDFsMSllCCIgMqKoAjACycZ7gScVs5LzU30yq6II1rcW5qaSGEKMZmtPGcUiLkgYaNRAJOkkhQx3IXapc7cDyRgJS0cvu2rU+oWZAJBQFdMbn8xbG4MDsMVm5jysi1cNx2J0BjpA0gyQISCYI7zI0nNNOM5woAKupBBkhlkZ3CHJzP6Us5n8RottwOq5ckEEYVY0jUe5ABMA7samkxzqgAB4qDDWOJ4QuRoqKmu+uWioqaKFCKKKKFKKipqKFCmvdqyWmO319/AMbb15SJE7Tn6VclkeUwJP4kECJBI9PpBI3JwBOao92FXa2Vq4FkEWbilxfIUKEJnuRDgRK7EA7z5pseRQc8HbIUgh2uWwSCT0m2q74tjI8kCQBS3l3B6iHDHouLBtXdUnf0yNAlWTUxzsB5BroOI426jWggGh2EFrd1wG0tlmtnpXB3AyR4riVI7ZxB6a9V2GOcaLWEW91sS/xAVR/DjAAzfT6TGnJiD96tv8a7s1qwB04a6ThCZ2WOtoExtkTVw5ikhWZQ8SRDDPtqG0zHfH1rPycoouqkQLraQPcI33yxydhjtUNczclEOOao/4rw1pPRZ1R1GkoxJMiJzHUSTM9zNaLXM+HusEt3LZJJwpySNWBHjSxP8Ay/pr4rh/UtujMQrKVOhiCJEHqGQf0qbFqEUBmACgDUZxA3LZJ996HBpJkKwkCxQBgxggRjyJ7eP9DU8Rc6ZxETn2yIxms9y84bUokAGckKRvI3OrEDBG+RilXF8wuAQVAYgtlLjgZP5bYkggwCCYGSAcUtptA3qzhAxJ3YvFxqVcZALEg4xtpkZmpbiNJGoRjyIO+zHxpk/akFjnVySA9qWdYmxxcQxJ6iVAz0wcAQZprxKMQ2hQXYjqJwvvM9h2HnvmmvsICVO9W8NcJkgqWO/2gEDGYiO9X2lGqROO53n6+2P3pXw3GEArcZUcSwXaVzEN9j5xI80zQQW+o9/yiMk0veCpa6QovcIhaWVST3IH9ayvwKnSNIAmdMtpgTlhOk5IwR4rZdaBnviBtJ8nsP7ztWDi7jShA0qC2tpBgCCFUCTkiO302oLRwVsbhYEqjjWaz12ltpbC5OvR1ZJlfTZTnwAd85pJd+LVv2wLlq26mchtciDlQ1vSJIA3xJOCIrN8Ucb6lxepSAPkXOk4+ZohifI/7lLW+hsuJkutPCyRW2jCcIuRv11V1++TdZ1ICGNKlElY/wA8S3tt+wion6fYAD9BgUUVvp020xDVifUc8y5FFRU0xURRRRQhFFFFCEUUVFChTXpbzDZiPoTUKhOwJ+lSqmRjM4nzQpXQ8rZ/4csgNxhkKzRqYusIGaYn0t8ADUTTWzxHEKsCyZgx+Jb6W9pMMR/vSzk/EEszWXF1QpNlTeYAkAq/qKUAUaiWGnMAzndoOa3UGeGL7xF60WOREKeogyf80j5cifPuh7y7iuwRDWtjLR9wvfJOXNbDu6k3ATiQWJidwYyCI/5jPtr5TqZS8gC6xfpJJGFGgllBkaYJMEHAAgRi4XmV1i4PDkGZKl7RaCoCkjWIBAj7N4imXCWGt2gDBbJb/nYyx+mpjA+lXYAxpS4FgFWvBaS4t6V1QTOojYe+JyTGcjyYyniuJDBXFsSMsAzedgO+Jit97h2BlTviCP8A9pEEnHeR7UPw8MCWkMQIPmDBkHf+/el4SZBQQNy8cW7EbAAzMkyR4iMEz7xSD4tsXrw0FGRQC3qW7qKSITVIYYAbSMg9j9OpRF7AeNh/Z3/elxfh7hV9aOpAA6wV7fl1QQZXt/KaHgmxAgplNwa6Z+Fm5FwgslugIzudZ9TWXgCGJXpEbRA2neabhlEnUNydx+kCsvDugUMrK1s751BZGpWBkwIKz2gg4zOq40AlSSO+cR7E/wB71EkCIAVniTiJmV4u8IpdbojUowfYzt75wfc+aEv6mlZBH5WETEzE9xn/AOM1Z6qg5Md8n/SqUtLcYtC5EKcavqDkfy/SBPipkOsYz90oCLhWM+sgLsCCT7jOmPrE/wBkc/8AFvOgB6SEavzwNvAnsZz+nvXjjealXUtZuWigbQT6ayYGMuNQiAQBkjtFczxrS0yTsMgDAAGyscdp3MGtVCn2jocLD3Sqj8DZGe7r05rPU0UV11z0UVo4HhPUbSCoMT1MFGP8xBjt28095Hym3f4csoTqHRcDO8mWBGkomkCPqZ/VFXaGUzDk1lJzxIXNqpJgAk+AKHtlTBBB8EEfsa08Uno3iLbyUOGGM9432Mip43mb3QoeCVnqjJBjBPf9O5pgcTBGXulwBnmslFFFXVUUUUUKUUUUUKFZYuATIBnyCf2DD+vam/JNLMSyyGZLYKI3SzkgMYY6V0BxMbkeaV2b4Agj7wp8QeoGNqi2brXIsMFZxpCsqgFpkHUo6O+QO/YTOPaWkscQ262bMWh7Q50BdTd4FLrs2t2DA5W4RLAgFukhRJgYgnJppynl+gEg3Ib+Z2Yd9gwxuc/QbRCXgeNuSotrZjStsklpJWdJ6J9/IzGcQ4s2bsDUoVtIlkY6Ady2QGMTtHbJFclksbe63VIc7u2HoqObcWnD37dxmmdS6YOVJSSpiAwJQwSJExmtKc3sXQRbdGwWPzCACATtiCRXni+E1G3aNxzrDlyGIOhQAY0wBJdRMSAcRuNNjgltWfTXVoRSBqdmwB+Yk5ocAGXCrAmxXrh7yNpKxtkxsYI0xEgz/eauuuGBXscN9CP61ZbECP6CP2ql8k6NIIxqIkA+BG+d/wDemMaW71UmVlHBlirB3SD0mSSVMAghhGYmc7il/GfD6a+izwemAALiMTA040qIMQI3jAxmXttwBERGw++4Pfz59hXoW9ydz/Qdv6/rQcQNlAAzWHgeGS2p0ooMzcCDQpJAliOxjzJgZ816v8KILJgxIVflYgGAwwpnGcEYzir0dcksuT3K+0ftB+9erNwHCnA8AjztP0ORSQ0kd7fr48UzEWnupRZ564Y2hwzC7p16BdsZUMV1/ODBx27xWq6HCgqpZtIIS4y4kHpkTJGmNyD571tu2FkHSJGJjMHcT47/AFArPfQsFgDcRPbYzmYMDOMTuIq5ECI15Kue9KfijkwvW1bQuq0NRjsYOB5gif37VxcV3lv4i4eWPqAIRGk27kkjctIM4PiuS5xftM59JCvUTPkGIxmO5/8ANHYVu2IlpLYzWfaQHNDpuPdYK0cRy+4iK7LCv8skSdjMTIGaz1fxfFNcIZmZmjOr/T9q6RmRCxCFQDTPgfiK9aQorCIgSokZmQYz33nellFBaHZoBIyUVNFFSoRRRRQhFFFFCEUUVFChTRRRQpXR/D1lvSJDRLyB26dJzvGR48GurtXNSDcYiMSCJBG/sf071zHwaxGvYKTGe7RgAz2j96fcMQ63F1kHUdJGCNsiP82quFXxGq7x/Wua6NE//PyUcy0qqQSboPQVQsxI+YELBKlZBkjzIIFW8IzaV9USxUatP8xAnpLGIkj7Cl/Lrws6zxDksjC2pOpgqsA2qQDAY7sf5AJxW3h+cWrxIt3AWAnqDDHnqA8iqFsgGFcFe346AAp6o7ggSAMSRg5H717PEFbasqM/+VYwOrad9gsz3G1IRzS4X9L0rb3o1lBxCyVz1DSpC9RAiTAPvNdGojAU/t++Z/apEAX1yUw6VgXnGttBsXd9JJ9MhTjfS5IiTOJxjevfHczs2iA7W7ZbYOUXGRKgnPitHD8GtsvpVQbja2gAangAlo7wB/Yqnj+HRiupyjIRcULcCzGoAMPzISTIP+9VLidf1WgLZbAiFGO3iPI8/Wq793SRiSAduwMb9wPzE/5asXiUOzKY8EY+o7UByRKgCcyd9t4/3/SriAqwV4/h5MsS2O2w8nG21LeY86tcPcRXdpaCsKSAqxMlVJ7gHOx7bnPzrgVHVhYdWY9Z1D81tV1hVdhMN28Us4jnq2oNhNEaUJb1D+FsTrEjWAsgHvkncGDLowhSBGaxc8YXHW4rGdIE6rnUTkwkaRpII8jvkUpq/iSZJBfSdtWoGDO8geDVFdihTFNgaMlzqzy90lFFFFPSkUUUUIRRRRQhFFFFChFFFFClFFFFChZBzRMZOTA6TvgdhjetdLrHEudMlTLQcHbGBBxg+9bwB4qgJVyAE24DnnpJoVJySSSMz46cYAG9b+G+LQJlMgmI9+oqcjHVMZ3+1c36IPV47ZzJHv2g/rUAAbD3/oP6AfpSDs1Nxkj3KaKzmiAfYJpc+ILpdnkAtEjSCMTGCImDvE0x5B8RLbtraNvUVwGJLEgnOsmSTkwfptXNzUtxRto5EfK3nsp7ggjc7VL9nYWwBdQ2s+c19JuWgbitpAYISSQAQCVhSewnXj6mtSqO2r3y39Zrnfgm6H4e3eKw17VI1uwBR3EjWWMmSfvTri+N0W3uROg4E+4G/wB64vdu/ny6a4dQtdiDN+Xv1WbjOYG22n07zDsUtO6iQO6n3P6msHNeJtXQ4azxEhWUXf4ZXCkZBB0nYw0eR7Vy/wAT/F7Xfw2tgKHDKUd1YEKCDqG+LkbdpxiM3D8cRra2WQm4xaGOXIQs5iMnV+wrVToYrD5SH1MIXa8o5Y66Wt2rNsaQuo2tFxo/MwVQQTuV2zttXpuePbdVe0suWFuL9rrjJIAPjfEz+/LWOZ3CZZ3OmMauwkR7f9qq4uzpVF6YQQgVFXTMsTjuSTP1pg2V2KDr4SRVAEp18WcwJCKRpciXWQdI/KpIJBPcwew9q5oNG1TculiSxJJOSTJP1JrzNdGlTFNuELLUeXukqaKiaJpiopoqzhbOtwsxJia6XgfgoOAxu7iY0ft81IqbRTpuwuN01lF7xIFly6iSPr/Zq9+GAjqMntCzME56v7z2yenf4JADN6imO2hvJBOLn07frWTmHw+NYFsoq2wrIGthyHydZYkT8oxgYB3ArNW2wNs3PXmn09mJu7LXkktrlruQLSs5iSNIkRGTDERnEwcbVa3IOIH/ANm5/wBNO+LvcRbNoJdt/iMQdVkEdoMKwlhtM5/SFHw9zniFtFC6MAdKkq5ZZdwSGa4ZznIMbUflPAyHP6R+O3isF/hXQw6sp8MCP61Nu0pAloJMAY8HJlh47TvXVc15ZfuoUe8hAJP+E241DEXcbfud6t4bgrlpVW09pQAWJNnUSerIJfHywd8HEb1P5ZIiLqPx752SjgfhO49o3GOg/lRhE43LH5Z/0qngOQNduukaRbYpcbUWCsFBjNtdRkxg7QfasPE/HfFgtHo4uFZ9I7ADPz4OD+o8ZZ/D/wARcTe4hbbmzGZi00nTp2m5CjO0Uo162dkwUaeSW864deEKi6csJHpl2GN8iyY+hzRXScHc4p0DfxK6tiTZXME7QRFFL/Jq8QrdlS3g8/p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hQSERUUExQVFRUWGB0ZGBcVFxccHBwYHBwXIB0WFxcYHCYfFxojHBcYIDAhJCcpLCwsGB4yNjAqNiYrLCkBCQoKDgwOGg8PGiokHyQxLywpMDIuLioqMSwqLCwsLywsLCwsKSwvKiosLCwsLCkuKiwwLCwvLCwsKSwsLC0sLP/AABEIAO0A1QMBIgACEQEDEQH/xAAbAAACAwEBAQAAAAAAAAAAAAAABQEDBAYCB//EAEAQAAIBAwIFAgQEBAQEBQUAAAECEQADIRIxBAUiQVETYQYycYEjQpGhFFKx8DNiwdEVcpLhJIKDs/EWQ1Oisv/EABoBAAIDAQEAAAAAAAAAAAAAAAADAQIEBQb/xAAxEQABAwIDBQgDAQADAQAAAAABAAIRAyESMfAEQVGR0RMiYXGBobHhFMHxMkKS4iP/2gAMAwEAAhEDEQA/AO8HwxwpuBB6Ztm3M6rnqkkFtYb5NgOjTsSe0Hi+ZcELV1kDB1wVcbMjAFWH1B/UGu0/+t+FDDKi3o203vW1BSoUIFIYwY16ux+tcPxnF+rcZwgtqYCWx+S2oCquMTAkx3YxNbqZM61Ky1MMWVMURU0U9IURRFTUUIRFFSBTrlXJnV/UuKQEIIDQJbBEydhuR7RjJFHvDBJUgErZ8KcDoJuXBCkYBUkmMzt9/sD4pjxHPba3GTTEErL6AuRqKtJwAQxntn3FYH+IFUuEDXMBQykARGZBWTmcgHafes/A8cgYvf1m5LmURQsQdJfUSC0YlRuZjvXKqtqPdiIWltgACr7/ADhHtpc9T0mgzbRkvxJEK75C/JIg51NXrg+YhhK8ToJORcWwsGNz+HmfI9p9ua4niC7EmYJJAJmJ7eP2qua2/igi5ulmsZsug43mBVhZuFnWNYvWjZM5xagFekKDE/eao4fmd2yqLbLG3rZ29QMxMkn8NjIw+Y9+/wA1JqiKluytG9HalOOd8yF4/IJAcKzAggfzBUg/lEZnHaqOE5i1gKttLXqQUusQ8EYygjTllMidiPrS+p1Hyan8ZsR16qBVO9aeN4268+oxaTJBkZAGYIHYj9a2/DfLbd52S4iupGxn3Pbbbft96UTT74YQiXjGpRJBjZhEj3dMePpS9q7lAx4eG8Jmz96qPX46rpDwyrNsqAI6HkTgGBP8wBMeR56qSc25jd4a2ltwn5URirlXjVEaflJgTJz1RIJjo7t5YCuIDGCCsicQJ2jYz7ds0uuWyhZWcqmwPzRrwF07gwCAc7xjvwC4s3SPTXNdVoFTz1l0U2Lodf8ADDhwJlTMGIU9IURjEx9TmkvOOAReIst+FZtgN+HdFkepAjobqCRKiDg7CM1t4fkdyywZGHWGBBdxiF0zpkEgCPAnvFY7tly9wteCMpKgNa9RZCWySLkswBmTIkdp0zVqLXExPyOqoXNF/votVo2tJtWRwd6FBKkgQhgSRBXPSAce4pK/Cr6x02ra6E0uvouU1vDI4uLZLXI0kbCZUA5NP+VcEVuDTdtsuS2nhghbGwYnDamLYBOPem3G6I6iAptkFvGxmT3ADEd8HzV3SwwP3JUNM5rleXvbNpBxQUaV0sVS6igsw6QxVcE6WJ8+AKxm0nqsbaqwcdThyQAgXSPTEieoAkdx7imNm0b9+bcqpBBbqIdlwXXbpkQTM7eKetw4a36eWIK9Tax1LpM6pJ7bKcz3mKz1CDIcTzn2tf1RTc6Tb+dFn4CzwZtJPAlzpALD0CCwAkz62c96KW8Nye/quDUYDY03r6/Zg13J7yOxH0BT+3Byj/r/AOklzi0xBSq0o9Mr6a/4TXNedWoXdOqdtEdEeTNYK6D+OtjgNOpNcFSOvXqN7UFB+XTo1NH3rn69DRDhixGbn+LDWIOGBFkUUUU9JRRUUUIXpWggjBBkf6VoTmTgXBM+r85OScycnYk1moqCAc0AwioipoqUIoqUic1alsHA38AscecW8/pUEwpAlVFDEwYmJ7T4nzmoKxXRfCtxQ727gIV40hgYLCcZEEx7dq2/EPIrl64rIQYWCDIAjI0wO8x9vesrtqDauB1hxlNFEluILkVtk7An6D/atFjll1yAttjPsQI8ycRVl3l1y3IZR1dJGWkEMPyA43H/AHrXy/l7tcJvJbYP8o9OWnv6kQAGbu2cdozFfahTZiBB4at8plHZzUdBkLfY+CGwbj9xhAZ/Vv8Aamwt27ZFtB+GCNSwW1E7e0iJYGO096Wcz4Pp/DRrbLoXSWGgJMEltLAFRO42Ap6tgWkVQ2FYZcgmCYAgADuYgd+8Vx6lZ1f/AEbDXh/FubSbRuBfXmlV3l103FCm96Wklg3EMGEmBpUBliZ3OB9hVzcFJfTbaQFUEXPzqAdR2GrqzjztTG20OxIwNKzOwAnM/wDPH2qvhb2CTAUliM7yzRjuIwP+9Z3OLoaTrknghneAG7j58VaqC4NQLCQfzGZ8ETjx/YrD/wAPuBrnp3vnKk9IJnSMBhiYAOQdzijjNdvrRJbJILqvSB+Yt0tnSIJECc0cs4031kL+EQxDLcRw2Y0nTkbme3SAT5uMRaXcdZfSQWjcsPLitrVaY6ZYaLp2kIkS2wOCO0gd5q7juMAu21eQEMlQtx5I0lT0pmX0/wDT3kimPF2tQKxg6tS4ypEfYGYj/al3E8kY24W8WCENbUorDpJKqxPW0QB8w2zNSbHFH6QD/wAVj4fmCW7javVFsszKdF0FSZLqQVzvvnEd5NbbnFsSoS9oc3IIKKxGw6xgCBkxuTvSvjOFuoouS89WsoGRlgiSxcmVxGogH5thiqOHuaSYbiEbSNQVrAIUzJYA4xscQR7Gq4BZ4Mbzv6IIIlgT9+Av7+uhJzmzHYDH4w8UUp4r4gv8PCpa9QkSw4m51KYGy28LIzEn7dyrYWnhyHRVxDeRz+0kP+B/6w/9u5WetBH4H/rD/wBu5WevTN3rlu3IoooqyqoqaKKEIoooAoQiimXB8CAEZ0DC4dNsesqan68EaSR8u8iuqX4Zs7emPljJJ/lzIjO+ayVNrZTMXKe3Z3OErif4N9JbQ2kbnSYH3+9VBt/fBkA+DkH3Ar6a/DyCCFKneZ++SK56x8HpqYuW0n5AJx9Tv9Mf7Uhm3NM9oI91d2zOEYSuZ4W8RcQwPnDYAEmRvEV9Ee7BxkgZGwg9z+mwzSVfg9DgFgVzOxPbIgwAROI3pnwd1xKkFmLZkqG+QET2jtjx96xbVVZWLcFs9y0UWOZOJe+N5YtzQbgLFGDgKWUSJAACnOCd5/TFeuOWEhMGVCgDE6lmFH+XP0BqWuNqOlPsYB+u/wDp39qzWr+q6cHGwOAGYsDPeYAH5vn7TWU2my0NM57rq421KsqyeklixJ1YA6tWZgRBrM1o6yh0sq/LJ0kGMw8EkgGO3zxmtP8ADjUJ0tqzHYR30gQZ6RJ/lqjjEw4RepAWOwAkST9REwAftMmr2jdv6KWlzrJBzLnOi7oBRTdOgamuA6goEkqGVjJOT+WDnYOuFullUW8kBYLBdI/yzudthHnG1UngehbpY6lUGdP1J3/NBOfPjIN/CcWFADkDACtMA+wHn2zvI3xlbUfiGIDz4/f7809wZhlvLWvRXG0XaTL6ZEMIAJzIUYJA8k9snt5scF6ZNu0EVIDEaYAYltgpGmSM+/uSa08Is6mGRqMANj3MDzv9we9erembmN2C48BUx7ZLH7mtbhxtzWdrszrNZhZb1fmMBIJC2xmcATJj5vO9VXCiKxuMfTHdzEZ7gQDk7kGJrSOHbVrBABgdwCpMggmYIH7ntVd+9qHQTJKjOSeoAxvsDGPGN6lzTFxr7UNcSbWSzl/DJc1C3xlwlyzBUuWj0k/KE0nAEZ9814ucns2rxCyutCpKmGcyDoLfnMTGxAwNhTjgeXelrUOWliwNzJAaCVQnZR47eap5nxSJAdSyseogaiIgwEM46Y89xTcJMNGuSCYJJ3pde5HEE3RaU/KrrqIWTgNqEjPfIkTRS/nPObwcfwum2oBVpS4hLKzCf8OCPpnfyKKWaTjfCOX2PhHY0zcnXulxsH+G1Yj1Qdx4ZIjzqcY3iTEZrFV5tj0ZgT6wzGf8O53j/Wqa9M3euQ7coqaKKsqqKmiihQiiiihSmvIbYZtIdAzEBVdCwJHvsNz3k7Y3rpeWXbzsys6BUbSwNl01AZm0TcyhnDZzOMCuGRypBBggyD7jvWm1zS6rFg5k77Gczscb1h2jZXVHYgVppVgwQQvo2nSJ7j37+MzE15N0aYntiAsZ/L3Fcry/4rz+KNgIKjviZWfv0x+mKecPztGEsyrAJAkYAnJht48T38GuU+jUpmI8PD9LYyo1wkFY+YcoOkPYWHdgWFy7dCwT1sFRsMZHbaR4rX/w3Qui0WEnVqa47EYiZdXj5VEe581c3Fhol0ywgA5iYGZwTM/3NXMukFgcmSJOJE+dt9/eqYna1rir2WHlFu+tsm4H9RhsXtvoIkCNK2wwOCd6wcRx/EG+ECjTcSCzWSbZhnIGoXsnSY94YjwLV+Imd2s+moZQpdlu6gqscuCLYmOrMiIpnxbEIptqGKdQAEDp6dP3BgR3HsatJyB+EwQB3hHPWaLViGbXdJ6QWCkqJ6vctHsScHxucdcVLFwnSihWPYAYOfaql5uuliVuAL1O9xCiggCZJmIxgA47HNLbd7+LU9YSCw02bttwAdQVmKhpLKCRIHceZhzSSQFQPwwTrXFM0vW7gBtx1BSjhQZGCCNJk4nH1qgI2nf8NmI06MqpMEoM6gBqxGNxsBVvKeEbRJuO0jTDFQF0kj8PSiwO30AxM1dwwYObZEgAsDPZmMkZmQce2CJmBGCTnZWYcE+B+FX6a4fU1wRHzuRA/wDNuJme8EYmqktoskMTBJA0ltwMyR3C7z2+tXcUYYsglo8/MIO8f17fSQbLJDkwR1ZIghgO2CARJ/s0sZwRca/qC5xEgyOayniy2HMQc/yr4BHbcCZYGRkTFHpgOGyEHfSZLTg6dM+09z7aZz8TxloOEDqGDIGVmCk9UiCdzmMD96Y8P1aTIDdgASAMZz2OkgEATJ37tNO/hrWaXiETF0cRxCiD4OQY89v64/1rJzfj1tamlAyoWQMWEvAgFgMDPjv7GvXMuKvRK21dYOXuaIOdP5e5icyBO+xWX+OLN6R/8Ojg9du6AVkNDBikQdEgY2kdqqGA3+uqkXzXi4Re6lU3SsKVRdYRdCMBOMlnuZIkxkCilj8cCWVl4hlRmCOoDBwWJ15YESNI8GMRsCs1SiHOmFoZXrsENbI4yrzZsfwGrUvq6pj1OrXr0gC3EkekSZmO/aklFRXrmtiVwCZU0VFTVlCKKiihCmiiooQpooooQva3SARjMdhIidjuN/vXuzxLAtpC6nEatCFpOJBI3z3qmvVsgHP+h/rVXMDhBClriDZdLa9IWEFq3NzSNN08KpHqTBJ9NCASyztiRvBFbuF5lbWy1y4ju1pFa6xtMCSB1aQ48gwoOMVk5DxLXgVW9ctlVjSFtlSpLQRK4IkAmc6QTmZ08Fw14spvMbepm6T6Jk5CvqVIDFTgdvTHckV5+s0NdDuv6XXouLhrqr+H50I1G3fJaMrZcqBHyjTMAeSQZacV7t8EdcanCkwBMDTE6ZWIjJCzG2+1X8D0hla4XIYDqNsQG0wIWMwRvmfrWTnXFXlYIPRYXHChSlxmVSCAzaCdIByXIAEge9Lwg3y565qQ4k21/F65dym2Leq3IW4zXGggjrMyZBE6Yn6VsucuQCTr+zEGSYAAECcgZqbIZVAaJODpBCggwInysTPcHepCFmAk9I1bRkk6RHtpb9vFUwADKZVsZLpySXiVv2WUJpcO5VfwywSdR/FZXGBGW05nFMbpuJpNxlLHpYqGUaQZB0ksQR1A5yCfFU8TzF0ibF8hbkKQoYEAsJ+YaQYJEjYrvNaeHute6tDppIKh0gMCJxlpGRnAkbGmYXYf4qEjPmtdv5Ig4G4/rPb/AOKziwSN+vdWwSBjOd/BHf7AiVumVkwpODO7ZyZjxt5FaCkwR27nt/f7VV7sTYCq2WmUge1qurdZrytbDSBqZCxC4YAQ4CgHt8wzjBe5ct+Zs21usCNTAOVPUQNOBgmdzM+IprbVVZwSvzTEDKkDME52YfY1n4RG0BoJLlT5MRAnwcSfrHaly5uea0PcIyyy11ngq7HK7PDorOtvUqgF1ABZozoXMEwelf8AU1gt2UZrrMAGbGgsDEdMOQSA5gSN9l2E1Zznj2AF6FW2mpRcZ7YlidBMMwwOoQQQYHaqeU8tUh2uW1JONRNtizQsW5USTkktMEkGcGtJaTIcUptu911fJZLgsKiXLinTcJ0fw1u00xGos0LPUcRjBwO5XQXTc4YBOG4VXtySFVtGiYMQEYQWLGirNpyJj3UOeQbZLgqKKK9AuOiiiihQoqaipoUoooooQiiiihCKKKKFCt4Z2DShIYd1wfeul5Zz5rri1dKwVJNzSgEgr0XC0gMZGADMjaK5YNFPfh25bc6boVm+VVZRlTEiYjEHfME/bFtjAWFxHVaaDodCaDlFq5fW4j29Kr1aRbYlphALsakjS2AR+U47PbdkLgCMTjyTvnfYe9Y+V8OLZcKoHVHQFGIGmYwd4ncwa1vxEEz0gDc7Dzt3EVxGua69/BdOpItuXi71HSPlMSAPMyAewxn69qi1aB1ky2Tu7bLiI2OQTnyay3LFu8xFxcjChthIJkgGCxjY+I9zj4Hka2bcmDdGHuAESOxCyYBAGB3Bpkkb/iEqbFOGs4kYKgk98HcZ+U9OD296qc+lADErPywDhjgrAk5IxkRPtWLjFVtIYviNJtsytkiVBTqn6Z37TGPjuWOQCrsAW/EFy7eMWjKmFFzLaSTnA9oEwS2Lm+WslenJ8teaeXbpFuBpydImfp8vcfpXlSQFCrH5ZOdpGymScZ22/RZxfKFkRcusATq/FuDfOwaAo+8CfemNm3rDo2YO4gYZd8Y/mEjuDtVbNgZ7uWvtVAJBhZL1lvRuElW16pBUnCgqADPdVByDk1k47jDbUsZCrhCQFnBMTOD2BIjufevgbdz1rrPqNvW6q6u5BQ5lhMLggdKge4gUyv8AHhflZWMqQAykScSYP33iAdqoKjZMGQtD2OIAj6mOG9cvyG3auq38SLbOG02rb3NYFvsumSIGI75z7O+QWQoZEGRcPgFIJhWMHBUowMGdTQMSGHBAMGUsWEQ2e5yR4DbneRSqzxetnuPcuKZCEBggiXKAsAWIieoHUDqBEU4O1n5/KTIBvv42tuT2/wApDga2ac/KWG/1Jn+9qKwonDAmTonOu3funXvJZrZGpgZktJzvRTsTOPv9qvZPN8PIT8LhKiporvLkIooooQoqaKKFCKipooQoqaKKFKiipooUIpx8O2A5cMupTAjbycHs2JB9ppPTLlapoOtSw1A/QgGMgiD1H9PpWbanBtIkmE2kJcF1vCXGSVaW1CNRBmV6dTfVQjTtJNWHi1aNXSq9zgY2P03/AFG9c/yvlCPeZm0KjBfR0aw2pRDajMTH137EZ6McqtgLpUCAIHV223J2/XFcHGHXb01muoRlOteq8DikHTDsCM9D+d9pkwPpVJ4suJU/lUNrU7y3bBx1Z7yN96s4wadMmBGCB/UdzVPC2wHckZcLMHI+cAY3wP8A+vaqy6IOrKWkXgI4HgdRMn6nuZmBkQBiYHtTLjDCRu3yjt82IPjcVn4e4FBALTgj5jqP1M/ynv8ApFeuIJK6S0SCwYDaBJA9xgjvBPiacMjhVAbiUcVaZrY0aQ+3VIBEgEyBgwP17RSfjOGvg27jmx+HMKXu+mRCA6jpGpRky0gHT9C2ucWVSYBXHTmdxPUSdiT22FekWfm0kkRGBjuBvA857fSrTHCFHyl/Bc2Vjc1XeG+bpNu7qJYwBgxIGBiSSIjact5uJ/DthgVcP1G1AVQYAceqIJBEAD7Dtq4fhApuONR1uAAQNK6IUlIHSSckz2HcGttq4uw+fSAPA+fM9t48yBvVAWkAtGfgrEwSDorBxlt7NokXFkAFmUBY06iAELEqulgcEmQcdWFPLOFt+svraQqgki4wWSR0rDQfLZiPuQXfD8A6XSzkvb0FVmDIlRDiMkhiIO8Gat5ZYCsbbKjLaRdLm2JWfyO2xbToaRG5kVZjAXTwSjDzLs1VxXxPw1gLbV0wNgZAHbqGCd+8/rRWXnfA2bTKRbSWWCQokwSRMQPzH2zRSX1iHESuzQ2Nr6YcBK4+iiivULyiKKNPtWzguT3bolVxMScAmdh58/aqucGiSUAE5LFU1q4/lVyyR6ikTMHsY96yTUtIcJF0ERYqaKlUJkgEgZJHYeT4Gan0WidJjzBj9alC80UKs4FTA/mT/rT67TUEgZoAJyUUVJX6H3BBH0kHfIrzUgyjJTTrldn8Bidjq89oj23H9aTvbicjG8EY7Z8V1fIeDJtpGwzMYknI/wB4msG3PHZQDmn0aZLskv5ffIeANQOIMERM5BxsK6LhOJIOFMdwsGPBVSRHfAMZEd5i9yvSGbE+wAknA33yR+tbrXBKBsSJkSffaBGPaPFcMUyLcFspYmWJkLBxHNbZdQdRg6sWnYgzAU6VPpkycETBFZRzKybmoG4JCiPRvD+fBHp47frNM+ORdEraS4ZyOlTpM/KzDfak/LuNKC5atWXdluF2Bv22OtyTL6nxsOmex2zTWtbAJv4yE0gQY16p3avqxKqyl1mRIkQWGRkgSCPtWfm7sqQoliTgYwASwwRuJH3xXnhuAW01y+TllVmGi2NAAlhqQaiCRJljkVHF824d1AF20xJIkOo04YFhncEecie1WFOR3frxVZAN1y78YXk6m6p7nIPY+cV03BcURYVnNtdgSXjVOANhBOMf2UNk2Uh0v8OYksHMhe2NDEkSYmD270zfjLxANwWfSYkFgHLHUvSbauIgnckbGQME0prTTueSTRpOkklTwfEghSWTcyouqWMyxx/3j6gSdV6EZyGycyRt1GY1DSSucDxkeV/Krdq2W/xD6jn57NzUjtB0oRbEW4958kzjRxPNFYBSlwTp1KbV6Qo/KQEO8AffPimhowwAVoP+8R336pilkr1CSQsiZ3Gw2wftWPheM9M3PUDKHbWGIJVSVAKvG+VnV8vV+XatHD3RdSVnfbKnHcKQD5zGf6ZuZ88Fn05JbVOxQbR2d11eZHjMUU7HCBHgkkFWluH4g9TqxUbglRBmNOYYdO4mikHD88CTpGSSJdl+UFtCgDVEAyc7sfoCr/iA3LE1u01GiA+PVIa9WbJZgqiScAV5rVyvjzZurcHbeRODv94mvQGYsuQIm6cWfha9oGlkVmXuD0nqiWDCR1n5ff604+HeBFtQ7A6yuWBuEH5dlLEAdIIJEwY81bxt25dVVslUbUNQY5FuJZME6XIIAJmM0r9DiBIB4kFR/wDnsgAEYOkpkYwQTmc1xaj3OdJMa1vXVa0NZl/P6uk4qyLiwQGHjtH1jcjExiheFtOJCIR/yDcexGCDNLuVJeVma4t1V0DD3rdwEgiTpRQQ7CSTtM42rdatjQAW0p2UwIH8rEkknyJ7xVMIFnI8kn58ZHpi2SpcLc/8PcIa3pbUEa13OBmMH3q27ynhVteqbREKMdatEEQLZPSYwBHYfWmPHcOulWiQGBMd5kA/5oLaoPg155Txq301qhQHZptnVkyQ1tm2II3wTQ1oBMKziS0JDwfw3Zvy1r1UQGOqNx2XBOPP9a1j4WQMp9S4BbaY1EhsZVhGRkYEbDetl/k7G4brXnABLBVxEYETImNzGavsWLmtWeBAYbkgk7MJ+U4gjO+9DqrzYk80qm0Dcue5v8P4drbHpDNpKodWndE14U4Pf8w+3hfh0G2pRnFx8aWTSNpILglZAB2Jnx3pxzrh11i47uuCCq3HUntKhWEj5ZxMfpS3heA1liXaCE9LReu6j0wRdcN1HUdxOGn6sFV2TT+/lM7NsYnN/XwstrkHEan1NqClTpW+w1L3B1LEkjvuNWR36Hly27lsEAghih6yYIJxqUiZiR3Mg+KVPzL+HtFQS1wOAVuC+RGvTqFwoZyp09j9628Nb4dpFiUeJDKroxJ1fMGCq46SIMge2KS4Gp/tAdhHcXrmdq4j2vTuNBMOrXEEIAx1LrRg/aZzAGQJrVwPGDR+JKSSQGEDJJ0htoHYTMD2pPxHw7e1kBkfAIZ3ZWOTghVIwcTMZGN6r4Pj7ocNdFwIp0t0McjI1AZmW32M95pJxzG5V7S/eC6G7zBVXp/EIxptwx9yQskDt9x5pOeK9NtaWbqu4m6x4durxqjMqJA/l1CcCK08HzJ3UstsMquwCK5VwASANDCDiG3HiKus8YrmA5W6J6HwZ7YO4Ig4nBkUzCcIMK4fB7qzjmZJQaOIUtgn0AVBgmSQMriBjuPNU8fxduyhRLepyNSG5YcpqEgatKyIj9x3IrYbLFIQgFYy4Jg4mYME77Ngmue+IuMuk+ncVOlQ2tVuwdRwuph5U/bzOL02AujL5VJEExlyWbm/MNa6dCgMsMPS0A5GysJjbefoDWW1xrBNMyNoLKMbjDKe5Pft9KyuBONqiuuzZ2NbA+/eVhfWc50lOb/O3KgSCFgD8QQQIyVK9QkA5zXjgeaJbszp0YLMpvjDk7zc6YY5iTBOJpTUHv7iD9PBrO/YKbstfCcza3NGEiy61+OIWXYIOwlJ27lR3ntmuYv3Q7BiMiYkWzE+GNvVtiZz3mqy1RVqOxtpmTc68T8pdTaHOsLD0Usc0VFRW5ZlNSqk7Cfpmor3ZeCCcjuPI8fSoOSkLofh3jrnq212SHZ2a2Tnpka9fzNvJEDTseohpxPAC6fUsXceoPVi9dA0yC+kW2EMBtM79oArnuTWxdZtQT0rbLqNw3hgkkMG9SCVBMnYYntT/g+GvercKMukvJuAKxYAQLYEhV057e0YIPFqGXG66g7rWpxw/AKiaAXYZ/xHZzBG0sZjH9a88DfVmcKSdJ3Mzkdid1/71gHBX7qkNdUJPS1tSrGJ36yNM/r2gVSvL7ll0Y3Ll23q0soQsY0MAemWGQu3fJySSrFJy1repIgwnN6wCeqdJ3XGmfJ8jyJj23qrheE9NVVDoWJ0kLA2kACD38+a9K6OoKnUGwJk+xwf0g5BqeK1gfhhWaceozAd8FgCZ+3mqxLskzFaFN1HOCy5I2Uz77sewpTzrlFy4Ge1dIuEKslrirAJGBbPUw1E7RMV4t8x4i47oLfD67JAcereAllJEfhCRHgn3p7dcQMjBG31A/1oNpM+6gHIR7LInAi2FhmbrEs7FiRDbsxMDJxMCT5qp+Bt6iFusmn8quIDERhCCFx2wK33W2jSQTDSf3A7/Sq7XDqjEqgBbcjBIERP7VJLdSoDiFk4jjmTQjQ2phpZMBgM6SJOk4B8FQT2IrVy+/6qi7JGqcAyMGIJiSRHtuarucEHYrJjTsDGnqBGd5mYnaMRWDmfGcRwyPc/Ba2uSW16zkCSFCjKifYn+UFhZsgk7lLu9EJldOggqgZs/mAwMbnA3FTwnEFhLp6ZPYkHaMgjfBH/AE1l5LxF+4EuMLBR11EoburIkCGECJAIMRnvWzi2KLKLqJgaZAmT5OB/rtvFVDC24VDmi3aUszEAnUYJ7DSoMHtkGkfEfDFsMSllCCIgMqKoAjACycZ7gScVs5LzU30yq6II1rcW5qaSGEKMZmtPGcUiLkgYaNRAJOkkhQx3IXapc7cDyRgJS0cvu2rU+oWZAJBQFdMbn8xbG4MDsMVm5jysi1cNx2J0BjpA0gyQISCYI7zI0nNNOM5woAKupBBkhlkZ3CHJzP6Us5n8RottwOq5ckEEYVY0jUe5ABMA7samkxzqgAB4qDDWOJ4QuRoqKmu+uWioqaKFCKKKKFKKipqKFCmvdqyWmO319/AMbb15SJE7Tn6VclkeUwJP4kECJBI9PpBI3JwBOao92FXa2Vq4FkEWbilxfIUKEJnuRDgRK7EA7z5pseRQc8HbIUgh2uWwSCT0m2q74tjI8kCQBS3l3B6iHDHouLBtXdUnf0yNAlWTUxzsB5BroOI426jWggGh2EFrd1wG0tlmtnpXB3AyR4riVI7ZxB6a9V2GOcaLWEW91sS/xAVR/DjAAzfT6TGnJiD96tv8a7s1qwB04a6ThCZ2WOtoExtkTVw5ikhWZQ8SRDDPtqG0zHfH1rPycoouqkQLraQPcI33yxydhjtUNczclEOOao/4rw1pPRZ1R1GkoxJMiJzHUSTM9zNaLXM+HusEt3LZJJwpySNWBHjSxP8Ay/pr4rh/UtujMQrKVOhiCJEHqGQf0qbFqEUBmACgDUZxA3LZJ996HBpJkKwkCxQBgxggRjyJ7eP9DU8Rc6ZxETn2yIxms9y84bUokAGckKRvI3OrEDBG+RilXF8wuAQVAYgtlLjgZP5bYkggwCCYGSAcUtptA3qzhAxJ3YvFxqVcZALEg4xtpkZmpbiNJGoRjyIO+zHxpk/akFjnVySA9qWdYmxxcQxJ6iVAz0wcAQZprxKMQ2hQXYjqJwvvM9h2HnvmmvsICVO9W8NcJkgqWO/2gEDGYiO9X2lGqROO53n6+2P3pXw3GEArcZUcSwXaVzEN9j5xI80zQQW+o9/yiMk0veCpa6QovcIhaWVST3IH9ayvwKnSNIAmdMtpgTlhOk5IwR4rZdaBnviBtJ8nsP7ztWDi7jShA0qC2tpBgCCFUCTkiO302oLRwVsbhYEqjjWaz12ltpbC5OvR1ZJlfTZTnwAd85pJd+LVv2wLlq26mchtciDlQ1vSJIA3xJOCIrN8Ucb6lxepSAPkXOk4+ZohifI/7lLW+hsuJkutPCyRW2jCcIuRv11V1++TdZ1ICGNKlElY/wA8S3tt+wion6fYAD9BgUUVvp020xDVifUc8y5FFRU0xURRRRQhFFFFCEUUVFChTXpbzDZiPoTUKhOwJ+lSqmRjM4nzQpXQ8rZ/4csgNxhkKzRqYusIGaYn0t8ADUTTWzxHEKsCyZgx+Jb6W9pMMR/vSzk/EEszWXF1QpNlTeYAkAq/qKUAUaiWGnMAzndoOa3UGeGL7xF60WOREKeogyf80j5cifPuh7y7iuwRDWtjLR9wvfJOXNbDu6k3ATiQWJidwYyCI/5jPtr5TqZS8gC6xfpJJGFGgllBkaYJMEHAAgRi4XmV1i4PDkGZKl7RaCoCkjWIBAj7N4imXCWGt2gDBbJb/nYyx+mpjA+lXYAxpS4FgFWvBaS4t6V1QTOojYe+JyTGcjyYyniuJDBXFsSMsAzedgO+Jit97h2BlTviCP8A9pEEnHeR7UPw8MCWkMQIPmDBkHf+/el4SZBQQNy8cW7EbAAzMkyR4iMEz7xSD4tsXrw0FGRQC3qW7qKSITVIYYAbSMg9j9OpRF7AeNh/Z3/elxfh7hV9aOpAA6wV7fl1QQZXt/KaHgmxAgplNwa6Z+Fm5FwgslugIzudZ9TWXgCGJXpEbRA2neabhlEnUNydx+kCsvDugUMrK1s751BZGpWBkwIKz2gg4zOq40AlSSO+cR7E/wB71EkCIAVniTiJmV4u8IpdbojUowfYzt75wfc+aEv6mlZBH5WETEzE9xn/AOM1Z6qg5Md8n/SqUtLcYtC5EKcavqDkfy/SBPipkOsYz90oCLhWM+sgLsCCT7jOmPrE/wBkc/8AFvOgB6SEavzwNvAnsZz+nvXjjealXUtZuWigbQT6ayYGMuNQiAQBkjtFczxrS0yTsMgDAAGyscdp3MGtVCn2jocLD3Sqj8DZGe7r05rPU0UV11z0UVo4HhPUbSCoMT1MFGP8xBjt28095Hym3f4csoTqHRcDO8mWBGkomkCPqZ/VFXaGUzDk1lJzxIXNqpJgAk+AKHtlTBBB8EEfsa08Uno3iLbyUOGGM9432Mip43mb3QoeCVnqjJBjBPf9O5pgcTBGXulwBnmslFFFXVUUUUUKUUUUUKFZYuATIBnyCf2DD+vam/JNLMSyyGZLYKI3SzkgMYY6V0BxMbkeaV2b4Agj7wp8QeoGNqi2brXIsMFZxpCsqgFpkHUo6O+QO/YTOPaWkscQ262bMWh7Q50BdTd4FLrs2t2DA5W4RLAgFukhRJgYgnJppynl+gEg3Ib+Z2Yd9gwxuc/QbRCXgeNuSotrZjStsklpJWdJ6J9/IzGcQ4s2bsDUoVtIlkY6Ady2QGMTtHbJFclksbe63VIc7u2HoqObcWnD37dxmmdS6YOVJSSpiAwJQwSJExmtKc3sXQRbdGwWPzCACATtiCRXni+E1G3aNxzrDlyGIOhQAY0wBJdRMSAcRuNNjgltWfTXVoRSBqdmwB+Yk5ocAGXCrAmxXrh7yNpKxtkxsYI0xEgz/eauuuGBXscN9CP61ZbECP6CP2ql8k6NIIxqIkA+BG+d/wDemMaW71UmVlHBlirB3SD0mSSVMAghhGYmc7il/GfD6a+izwemAALiMTA040qIMQI3jAxmXttwBERGw++4Pfz59hXoW9ydz/Qdv6/rQcQNlAAzWHgeGS2p0ooMzcCDQpJAliOxjzJgZ816v8KILJgxIVflYgGAwwpnGcEYzir0dcksuT3K+0ftB+9erNwHCnA8AjztP0ORSQ0kd7fr48UzEWnupRZ564Y2hwzC7p16BdsZUMV1/ODBx27xWq6HCgqpZtIIS4y4kHpkTJGmNyD571tu2FkHSJGJjMHcT47/AFArPfQsFgDcRPbYzmYMDOMTuIq5ECI15Kue9KfijkwvW1bQuq0NRjsYOB5gif37VxcV3lv4i4eWPqAIRGk27kkjctIM4PiuS5xftM59JCvUTPkGIxmO5/8ANHYVu2IlpLYzWfaQHNDpuPdYK0cRy+4iK7LCv8skSdjMTIGaz1fxfFNcIZmZmjOr/T9q6RmRCxCFQDTPgfiK9aQorCIgSokZmQYz33nellFBaHZoBIyUVNFFSoRRRRQhFFFFCEUUVFChTRRRQpXR/D1lvSJDRLyB26dJzvGR48GurtXNSDcYiMSCJBG/sf071zHwaxGvYKTGe7RgAz2j96fcMQ63F1kHUdJGCNsiP82quFXxGq7x/Wua6NE//PyUcy0qqQSboPQVQsxI+YELBKlZBkjzIIFW8IzaV9USxUatP8xAnpLGIkj7Cl/Lrws6zxDksjC2pOpgqsA2qQDAY7sf5AJxW3h+cWrxIt3AWAnqDDHnqA8iqFsgGFcFe346AAp6o7ggSAMSRg5H717PEFbasqM/+VYwOrad9gsz3G1IRzS4X9L0rb3o1lBxCyVz1DSpC9RAiTAPvNdGojAU/t++Z/apEAX1yUw6VgXnGttBsXd9JJ9MhTjfS5IiTOJxjevfHczs2iA7W7ZbYOUXGRKgnPitHD8GtsvpVQbja2gAangAlo7wB/Yqnj+HRiupyjIRcULcCzGoAMPzISTIP+9VLidf1WgLZbAiFGO3iPI8/Wq793SRiSAduwMb9wPzE/5asXiUOzKY8EY+o7UByRKgCcyd9t4/3/SriAqwV4/h5MsS2O2w8nG21LeY86tcPcRXdpaCsKSAqxMlVJ7gHOx7bnPzrgVHVhYdWY9Z1D81tV1hVdhMN28Us4jnq2oNhNEaUJb1D+FsTrEjWAsgHvkncGDLowhSBGaxc8YXHW4rGdIE6rnUTkwkaRpII8jvkUpq/iSZJBfSdtWoGDO8geDVFdihTFNgaMlzqzy90lFFFFPSkUUUUIRRRRQhFFFFChFFFFClFFFFChZBzRMZOTA6TvgdhjetdLrHEudMlTLQcHbGBBxg+9bwB4qgJVyAE24DnnpJoVJySSSMz46cYAG9b+G+LQJlMgmI9+oqcjHVMZ3+1c36IPV47ZzJHv2g/rUAAbD3/oP6AfpSDs1Nxkj3KaKzmiAfYJpc+ILpdnkAtEjSCMTGCImDvE0x5B8RLbtraNvUVwGJLEgnOsmSTkwfptXNzUtxRto5EfK3nsp7ggjc7VL9nYWwBdQ2s+c19JuWgbitpAYISSQAQCVhSewnXj6mtSqO2r3y39Zrnfgm6H4e3eKw17VI1uwBR3EjWWMmSfvTri+N0W3uROg4E+4G/wB64vdu/ny6a4dQtdiDN+Xv1WbjOYG22n07zDsUtO6iQO6n3P6msHNeJtXQ4azxEhWUXf4ZXCkZBB0nYw0eR7Vy/wAT/F7Xfw2tgKHDKUd1YEKCDqG+LkbdpxiM3D8cRra2WQm4xaGOXIQs5iMnV+wrVToYrD5SH1MIXa8o5Y66Wt2rNsaQuo2tFxo/MwVQQTuV2zttXpuePbdVe0suWFuL9rrjJIAPjfEz+/LWOZ3CZZ3OmMauwkR7f9qq4uzpVF6YQQgVFXTMsTjuSTP1pg2V2KDr4SRVAEp18WcwJCKRpciXWQdI/KpIJBPcwew9q5oNG1TculiSxJJOSTJP1JrzNdGlTFNuELLUeXukqaKiaJpiopoqzhbOtwsxJia6XgfgoOAxu7iY0ft81IqbRTpuwuN01lF7xIFly6iSPr/Zq9+GAjqMntCzME56v7z2yenf4JADN6imO2hvJBOLn07frWTmHw+NYFsoq2wrIGthyHydZYkT8oxgYB3ArNW2wNs3PXmn09mJu7LXkktrlruQLSs5iSNIkRGTDERnEwcbVa3IOIH/ANm5/wBNO+LvcRbNoJdt/iMQdVkEdoMKwlhtM5/SFHw9zniFtFC6MAdKkq5ZZdwSGa4ZznIMbUflPAyHP6R+O3isF/hXQw6sp8MCP61Nu0pAloJMAY8HJlh47TvXVc15ZfuoUe8hAJP+E241DEXcbfud6t4bgrlpVW09pQAWJNnUSerIJfHywd8HEb1P5ZIiLqPx752SjgfhO49o3GOg/lRhE43LH5Z/0qngOQNduukaRbYpcbUWCsFBjNtdRkxg7QfasPE/HfFgtHo4uFZ9I7ADPz4OD+o8ZZ/D/wARcTe4hbbmzGZi00nTp2m5CjO0Uo162dkwUaeSW864deEKi6csJHpl2GN8iyY+hzRXScHc4p0DfxK6tiTZXME7QRFFL/Jq8QrdlS3g8/p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 descr="carte esp-f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340768"/>
            <a:ext cx="4570230" cy="5085184"/>
          </a:xfrm>
          <a:prstGeom prst="rect">
            <a:avLst/>
          </a:prstGeom>
        </p:spPr>
      </p:pic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5004048" y="1844824"/>
            <a:ext cx="4368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i="0" dirty="0">
              <a:solidFill>
                <a:srgbClr val="1F0BB5"/>
              </a:solidFill>
            </a:endParaRPr>
          </a:p>
          <a:p>
            <a:pPr algn="ctr"/>
            <a:r>
              <a:rPr lang="fr-FR" sz="2800" b="1" i="0" dirty="0">
                <a:latin typeface="+mj-lt"/>
              </a:rPr>
              <a:t>La Ville du Bois, France           </a:t>
            </a:r>
          </a:p>
          <a:p>
            <a:pPr algn="ctr"/>
            <a:endParaRPr lang="fr-FR" sz="2800" b="1" i="0" dirty="0">
              <a:latin typeface="+mj-lt"/>
            </a:endParaRPr>
          </a:p>
          <a:p>
            <a:pPr algn="ctr"/>
            <a:endParaRPr lang="fr-FR" sz="2800" b="1" i="0" dirty="0">
              <a:latin typeface="+mj-lt"/>
            </a:endParaRPr>
          </a:p>
          <a:p>
            <a:pPr algn="ctr"/>
            <a:r>
              <a:rPr lang="fr-FR" sz="2800" b="1" i="0" dirty="0" err="1" smtClean="0">
                <a:latin typeface="+mj-lt"/>
              </a:rPr>
              <a:t>Aracena</a:t>
            </a:r>
            <a:r>
              <a:rPr lang="fr-FR" sz="2800" b="1" i="0" dirty="0" smtClean="0">
                <a:latin typeface="+mj-lt"/>
              </a:rPr>
              <a:t>, Spain</a:t>
            </a:r>
            <a:endParaRPr lang="fr-FR" sz="2800" b="1" i="0" dirty="0">
              <a:latin typeface="+mj-lt"/>
            </a:endParaRPr>
          </a:p>
          <a:p>
            <a:pPr algn="ctr"/>
            <a:endParaRPr lang="fr-FR" sz="2800" b="1" i="0" dirty="0">
              <a:latin typeface="+mj-lt"/>
            </a:endParaRPr>
          </a:p>
          <a:p>
            <a:pPr algn="ctr"/>
            <a:r>
              <a:rPr lang="fr-FR" sz="2800" b="1" i="0" dirty="0">
                <a:latin typeface="+mj-lt"/>
              </a:rPr>
              <a:t>about </a:t>
            </a:r>
            <a:r>
              <a:rPr lang="fr-FR" sz="2800" b="1" i="0" dirty="0" smtClean="0">
                <a:latin typeface="+mj-lt"/>
              </a:rPr>
              <a:t>1 685 km  </a:t>
            </a:r>
            <a:endParaRPr lang="fr-FR" sz="2800" b="1" i="0" dirty="0">
              <a:latin typeface="+mj-lt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7020272" y="2708920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7242672">
            <a:off x="483504" y="4025997"/>
            <a:ext cx="4245112" cy="107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Espace réservé du contenu 8" descr="carte espagne-france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618274" y="0"/>
            <a:ext cx="1525725" cy="1052736"/>
          </a:xfr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Wednesday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14th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3265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VISIT TO AN IBERIAN PORK PRODUCTS FACTORY : </a:t>
            </a:r>
          </a:p>
          <a:p>
            <a:pPr algn="ctr"/>
            <a:r>
              <a:rPr lang="fr-FR" sz="2600" b="1" i="1" dirty="0" smtClean="0">
                <a:solidFill>
                  <a:srgbClr val="1F497D"/>
                </a:solidFill>
              </a:rPr>
              <a:t>CONSORCIO DE JABUGO</a:t>
            </a:r>
            <a:endParaRPr lang="fr-FR" sz="2600" b="1" i="1" dirty="0">
              <a:solidFill>
                <a:srgbClr val="1F497D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87824" y="1268760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Factories</a:t>
            </a:r>
            <a:r>
              <a:rPr lang="fr-FR" dirty="0" smtClean="0"/>
              <a:t> for </a:t>
            </a:r>
            <a:r>
              <a:rPr lang="fr-FR" dirty="0" err="1" smtClean="0"/>
              <a:t>curing</a:t>
            </a:r>
            <a:r>
              <a:rPr lang="fr-FR" dirty="0" smtClean="0"/>
              <a:t> the </a:t>
            </a:r>
            <a:r>
              <a:rPr lang="fr-FR" dirty="0" err="1" smtClean="0"/>
              <a:t>renowned</a:t>
            </a:r>
            <a:r>
              <a:rPr lang="fr-FR" dirty="0" smtClean="0"/>
              <a:t> </a:t>
            </a:r>
            <a:r>
              <a:rPr lang="fr-FR" dirty="0" err="1" smtClean="0"/>
              <a:t>Jamón</a:t>
            </a:r>
            <a:r>
              <a:rPr lang="fr-FR" dirty="0" smtClean="0"/>
              <a:t> </a:t>
            </a:r>
            <a:r>
              <a:rPr lang="fr-FR" dirty="0" err="1" smtClean="0"/>
              <a:t>Iberico</a:t>
            </a:r>
            <a:r>
              <a:rPr lang="fr-FR" dirty="0" smtClean="0"/>
              <a:t> are </a:t>
            </a:r>
            <a:r>
              <a:rPr lang="fr-FR" dirty="0" err="1" smtClean="0"/>
              <a:t>dotted</a:t>
            </a:r>
            <a:r>
              <a:rPr lang="fr-FR" dirty="0" smtClean="0"/>
              <a:t> all over the Sierra.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saught</a:t>
            </a:r>
            <a:r>
              <a:rPr lang="fr-FR" dirty="0" smtClean="0"/>
              <a:t>-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ham</a:t>
            </a:r>
            <a:r>
              <a:rPr lang="fr-FR" dirty="0" smtClean="0"/>
              <a:t>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village of </a:t>
            </a:r>
            <a:r>
              <a:rPr lang="fr-FR" dirty="0" err="1" smtClean="0"/>
              <a:t>Jabugo</a:t>
            </a:r>
            <a:r>
              <a:rPr lang="fr-FR" dirty="0" smtClean="0"/>
              <a:t>, </a:t>
            </a:r>
            <a:r>
              <a:rPr lang="fr-FR" dirty="0" err="1" smtClean="0"/>
              <a:t>where</a:t>
            </a:r>
            <a:r>
              <a:rPr lang="fr-FR" dirty="0" smtClean="0"/>
              <a:t> the </a:t>
            </a:r>
            <a:r>
              <a:rPr lang="fr-FR" dirty="0" err="1" smtClean="0"/>
              <a:t>biggest</a:t>
            </a:r>
            <a:r>
              <a:rPr lang="fr-FR" dirty="0" smtClean="0"/>
              <a:t> </a:t>
            </a:r>
            <a:r>
              <a:rPr lang="fr-FR" dirty="0" err="1" smtClean="0"/>
              <a:t>ham</a:t>
            </a:r>
            <a:r>
              <a:rPr lang="fr-FR" dirty="0" smtClean="0"/>
              <a:t> </a:t>
            </a:r>
            <a:r>
              <a:rPr lang="fr-FR" dirty="0" err="1" smtClean="0"/>
              <a:t>producer</a:t>
            </a:r>
            <a:r>
              <a:rPr lang="fr-FR" dirty="0" smtClean="0"/>
              <a:t>, </a:t>
            </a:r>
            <a:r>
              <a:rPr lang="fr-FR" dirty="0" err="1" smtClean="0"/>
              <a:t>Consorcio</a:t>
            </a:r>
            <a:r>
              <a:rPr lang="fr-FR" dirty="0" smtClean="0"/>
              <a:t> de </a:t>
            </a:r>
            <a:r>
              <a:rPr lang="fr-FR" dirty="0" err="1" smtClean="0"/>
              <a:t>Jabugo</a:t>
            </a:r>
            <a:r>
              <a:rPr lang="fr-FR" dirty="0" smtClean="0"/>
              <a:t>,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860032" y="2780928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Jabugo</a:t>
            </a:r>
            <a:r>
              <a:rPr lang="en-US" dirty="0" smtClean="0"/>
              <a:t> is a synonym of tradition and ritual in the artisan production of Iberian ham. In this town of Sierra de Huelva, with an altitude of 700m and micro-climate that enables the hams and shoulders to cure in natural drying houses at the pace of the seasons, is the </a:t>
            </a:r>
            <a:r>
              <a:rPr lang="en-US" dirty="0" err="1" smtClean="0"/>
              <a:t>Consorcio</a:t>
            </a:r>
            <a:r>
              <a:rPr lang="en-US" dirty="0" smtClean="0"/>
              <a:t> de </a:t>
            </a:r>
            <a:r>
              <a:rPr lang="en-US" dirty="0" err="1" smtClean="0"/>
              <a:t>Jabugo's</a:t>
            </a:r>
            <a:r>
              <a:rPr lang="en-US" dirty="0" smtClean="0"/>
              <a:t> cellars, where the incomparable smell and the exquisite taste of their Iberian meats are established</a:t>
            </a:r>
            <a:endParaRPr lang="fr-FR" dirty="0"/>
          </a:p>
        </p:txBody>
      </p:sp>
      <p:pic>
        <p:nvPicPr>
          <p:cNvPr id="2051" name="Picture 3" descr="C:\Users\PC\Documents\Laurence Perso\Totalité photos AM\20140514_1242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861048"/>
            <a:ext cx="3312368" cy="2448272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683568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Rewards</a:t>
            </a:r>
            <a:r>
              <a:rPr lang="fr-FR" sz="1800" dirty="0" smtClean="0"/>
              <a:t> for the excellence</a:t>
            </a:r>
            <a:endParaRPr lang="fr-FR" sz="1800" dirty="0"/>
          </a:p>
        </p:txBody>
      </p:sp>
      <p:pic>
        <p:nvPicPr>
          <p:cNvPr id="2052" name="Picture 4" descr="C:\Users\PC\Documents\Laurence Perso\Totalité photos AM\20140514_1410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268760"/>
            <a:ext cx="2555776" cy="191683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IBERIAN PIG &amp; PRODUCTS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5576" y="31409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Jabugo’s</a:t>
            </a:r>
            <a:r>
              <a:rPr lang="fr-FR" sz="1800" dirty="0" smtClean="0"/>
              <a:t> village</a:t>
            </a:r>
            <a:endParaRPr lang="fr-FR" sz="1800" dirty="0"/>
          </a:p>
        </p:txBody>
      </p:sp>
      <p:pic>
        <p:nvPicPr>
          <p:cNvPr id="21" name="Picture 7" descr="E:\COMENIUS\MOBILITE SPAIN MAY 2014\log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2996952"/>
            <a:ext cx="1780034" cy="819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Wednesday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14th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3265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VISIT TO AN IBERIAN PORK PRODUCTS FACTORY : </a:t>
            </a:r>
          </a:p>
          <a:p>
            <a:pPr algn="ctr"/>
            <a:r>
              <a:rPr lang="fr-FR" sz="2600" b="1" i="1" dirty="0" smtClean="0">
                <a:solidFill>
                  <a:srgbClr val="1F497D"/>
                </a:solidFill>
              </a:rPr>
              <a:t>CONSORCIO DE JABUGO</a:t>
            </a:r>
            <a:endParaRPr lang="fr-FR" sz="2600" b="1" i="1" dirty="0">
              <a:solidFill>
                <a:srgbClr val="1F497D"/>
              </a:solidFill>
            </a:endParaRPr>
          </a:p>
        </p:txBody>
      </p:sp>
      <p:pic>
        <p:nvPicPr>
          <p:cNvPr id="3" name="Picture 2" descr="E:\COMENIUS\MOBILITE SPAIN MAY 2014\Aracena Photos AM\20140514_1257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908720"/>
            <a:ext cx="2862181" cy="2286254"/>
          </a:xfrm>
          <a:prstGeom prst="ellipse">
            <a:avLst/>
          </a:prstGeom>
          <a:noFill/>
        </p:spPr>
      </p:pic>
      <p:pic>
        <p:nvPicPr>
          <p:cNvPr id="1028" name="Picture 4" descr="E:\COMENIUS\MOBILITE SPAIN MAY 2014\Aracena Photos AM\20140514_1317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3284984"/>
            <a:ext cx="3888431" cy="309736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IBERIAN PIG &amp; PRODUCTS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PC\Documents\Laurence Perso\Totalité photos AM\20140514_1236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1268760"/>
            <a:ext cx="3384376" cy="2538282"/>
          </a:xfrm>
          <a:prstGeom prst="rect">
            <a:avLst/>
          </a:prstGeom>
          <a:noFill/>
        </p:spPr>
      </p:pic>
      <p:pic>
        <p:nvPicPr>
          <p:cNvPr id="3075" name="Picture 3" descr="E:\COMENIUS\MOBILITE SPAIN MAY 2014\Aracena Photos LM\16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600" y="4005064"/>
            <a:ext cx="3491880" cy="2618910"/>
          </a:xfrm>
          <a:prstGeom prst="rect">
            <a:avLst/>
          </a:prstGeom>
          <a:noFill/>
        </p:spPr>
      </p:pic>
      <p:pic>
        <p:nvPicPr>
          <p:cNvPr id="16" name="Picture 7" descr="E:\COMENIUS\MOBILITE SPAIN MAY 2014\logo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39952" y="1916832"/>
            <a:ext cx="1924050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Wednesday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14th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326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CORK OF ANDALUCIA</a:t>
            </a:r>
            <a:endParaRPr lang="fr-FR" sz="2600" b="1" i="1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CORK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INDUSTRY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Chêne liège\640px-Cork_p1160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312" y="5229200"/>
            <a:ext cx="1329578" cy="1240247"/>
          </a:xfrm>
          <a:prstGeom prst="rect">
            <a:avLst/>
          </a:prstGeom>
          <a:noFill/>
        </p:spPr>
      </p:pic>
      <p:pic>
        <p:nvPicPr>
          <p:cNvPr id="5123" name="Picture 3" descr="F:\Chêne liège\IAPH_Saca_del_corch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548680"/>
            <a:ext cx="2042160" cy="3048000"/>
          </a:xfrm>
          <a:prstGeom prst="rect">
            <a:avLst/>
          </a:prstGeom>
          <a:noFill/>
        </p:spPr>
      </p:pic>
      <p:pic>
        <p:nvPicPr>
          <p:cNvPr id="5124" name="Picture 4" descr="F:\Chêne liège\640px-Quercus_suber_aka_cork_oa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717031"/>
            <a:ext cx="2010753" cy="3034981"/>
          </a:xfrm>
          <a:prstGeom prst="rect">
            <a:avLst/>
          </a:prstGeom>
          <a:noFill/>
        </p:spPr>
      </p:pic>
      <p:pic>
        <p:nvPicPr>
          <p:cNvPr id="5125" name="Picture 5" descr="F:\Chêne liège\1024px-KorkeichePortugal199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2924944"/>
            <a:ext cx="3635896" cy="2325695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915816" y="908720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The </a:t>
            </a:r>
            <a:r>
              <a:rPr lang="fr-FR" sz="1800" dirty="0" err="1" smtClean="0"/>
              <a:t>cork</a:t>
            </a:r>
            <a:r>
              <a:rPr lang="fr-FR" sz="1800" dirty="0" smtClean="0"/>
              <a:t> </a:t>
            </a:r>
            <a:r>
              <a:rPr lang="fr-FR" sz="1800" dirty="0" err="1" smtClean="0"/>
              <a:t>oak</a:t>
            </a:r>
            <a:r>
              <a:rPr lang="fr-FR" sz="1800" dirty="0" smtClean="0"/>
              <a:t> </a:t>
            </a:r>
            <a:r>
              <a:rPr lang="fr-FR" sz="1800" dirty="0" err="1" smtClean="0"/>
              <a:t>crop</a:t>
            </a:r>
            <a:r>
              <a:rPr lang="fr-FR" sz="1800" dirty="0" smtClean="0"/>
              <a:t> </a:t>
            </a:r>
            <a:r>
              <a:rPr lang="fr-FR" sz="1800" dirty="0" err="1" smtClean="0"/>
              <a:t>takes</a:t>
            </a:r>
            <a:r>
              <a:rPr lang="fr-FR" sz="1800" dirty="0" smtClean="0"/>
              <a:t> place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</a:t>
            </a:r>
            <a:r>
              <a:rPr lang="fr-FR" sz="1800" dirty="0" err="1" smtClean="0"/>
              <a:t>June</a:t>
            </a:r>
            <a:r>
              <a:rPr lang="fr-FR" sz="1800" dirty="0" smtClean="0"/>
              <a:t> 15th and August 15th. </a:t>
            </a:r>
            <a:r>
              <a:rPr lang="fr-FR" sz="1800" dirty="0" err="1" smtClean="0"/>
              <a:t>Laws</a:t>
            </a:r>
            <a:r>
              <a:rPr lang="fr-FR" sz="1800" dirty="0" smtClean="0"/>
              <a:t> </a:t>
            </a:r>
            <a:r>
              <a:rPr lang="fr-FR" sz="1800" dirty="0" err="1" smtClean="0"/>
              <a:t>forbid</a:t>
            </a:r>
            <a:r>
              <a:rPr lang="fr-FR" sz="1800" dirty="0" smtClean="0"/>
              <a:t> </a:t>
            </a:r>
            <a:r>
              <a:rPr lang="fr-FR" sz="1800" dirty="0" err="1" smtClean="0"/>
              <a:t>taking</a:t>
            </a:r>
            <a:r>
              <a:rPr lang="fr-FR" sz="1800" dirty="0" smtClean="0"/>
              <a:t> </a:t>
            </a:r>
            <a:r>
              <a:rPr lang="fr-FR" sz="1800" dirty="0" err="1" smtClean="0"/>
              <a:t>cork</a:t>
            </a:r>
            <a:r>
              <a:rPr lang="fr-FR" sz="1800" dirty="0" smtClean="0"/>
              <a:t> off the </a:t>
            </a:r>
            <a:r>
              <a:rPr lang="fr-FR" sz="1800" dirty="0" err="1" smtClean="0"/>
              <a:t>trees</a:t>
            </a:r>
            <a:r>
              <a:rPr lang="fr-FR" sz="1800" dirty="0" smtClean="0"/>
              <a:t> </a:t>
            </a:r>
            <a:r>
              <a:rPr lang="fr-FR" sz="1800" dirty="0" err="1" smtClean="0"/>
              <a:t>outside</a:t>
            </a:r>
            <a:r>
              <a:rPr lang="fr-FR" sz="1800" dirty="0" smtClean="0"/>
              <a:t> </a:t>
            </a:r>
            <a:r>
              <a:rPr lang="fr-FR" sz="1800" dirty="0" err="1" smtClean="0"/>
              <a:t>this</a:t>
            </a:r>
            <a:r>
              <a:rPr lang="fr-FR" sz="1800" dirty="0" smtClean="0"/>
              <a:t> </a:t>
            </a:r>
            <a:r>
              <a:rPr lang="fr-FR" sz="1800" dirty="0" err="1" smtClean="0"/>
              <a:t>brief</a:t>
            </a:r>
            <a:r>
              <a:rPr lang="fr-FR" sz="1800" dirty="0" smtClean="0"/>
              <a:t> </a:t>
            </a:r>
            <a:r>
              <a:rPr lang="fr-FR" sz="1800" dirty="0" err="1" smtClean="0"/>
              <a:t>period</a:t>
            </a:r>
            <a:r>
              <a:rPr lang="fr-FR" sz="1800" dirty="0" smtClean="0"/>
              <a:t>. </a:t>
            </a:r>
            <a:r>
              <a:rPr lang="fr-FR" sz="1800" dirty="0" err="1" smtClean="0"/>
              <a:t>Employees</a:t>
            </a:r>
            <a:r>
              <a:rPr lang="fr-FR" sz="1800" dirty="0" smtClean="0"/>
              <a:t> have </a:t>
            </a:r>
            <a:r>
              <a:rPr lang="fr-FR" sz="1800" dirty="0" err="1" smtClean="0"/>
              <a:t>spent</a:t>
            </a:r>
            <a:r>
              <a:rPr lang="fr-FR" sz="1800" dirty="0" smtClean="0"/>
              <a:t> 2 </a:t>
            </a:r>
            <a:r>
              <a:rPr lang="fr-FR" sz="1800" dirty="0" err="1" smtClean="0"/>
              <a:t>years</a:t>
            </a:r>
            <a:r>
              <a:rPr lang="fr-FR" sz="1800" dirty="0" smtClean="0"/>
              <a:t> </a:t>
            </a:r>
            <a:r>
              <a:rPr lang="fr-FR" sz="1800" dirty="0" err="1" smtClean="0"/>
              <a:t>at</a:t>
            </a:r>
            <a:r>
              <a:rPr lang="fr-FR" sz="1800" dirty="0" smtClean="0"/>
              <a:t> </a:t>
            </a:r>
            <a:r>
              <a:rPr lang="fr-FR" sz="1800" dirty="0" err="1" smtClean="0"/>
              <a:t>college</a:t>
            </a:r>
            <a:r>
              <a:rPr lang="fr-FR" sz="1800" dirty="0" smtClean="0"/>
              <a:t> </a:t>
            </a:r>
            <a:r>
              <a:rPr lang="fr-FR" sz="1800" dirty="0" err="1" smtClean="0"/>
              <a:t>studying</a:t>
            </a:r>
            <a:r>
              <a:rPr lang="fr-FR" sz="1800" dirty="0" smtClean="0"/>
              <a:t> </a:t>
            </a:r>
            <a:r>
              <a:rPr lang="fr-FR" sz="1800" dirty="0" err="1" smtClean="0"/>
              <a:t>this</a:t>
            </a:r>
            <a:r>
              <a:rPr lang="fr-FR" sz="1800" dirty="0" smtClean="0"/>
              <a:t> </a:t>
            </a:r>
            <a:r>
              <a:rPr lang="fr-FR" sz="1800" dirty="0" err="1" smtClean="0"/>
              <a:t>subject</a:t>
            </a:r>
            <a:r>
              <a:rPr lang="fr-FR" sz="1800" dirty="0" smtClean="0"/>
              <a:t> </a:t>
            </a:r>
            <a:r>
              <a:rPr lang="fr-FR" sz="1800" dirty="0" err="1" smtClean="0"/>
              <a:t>before</a:t>
            </a:r>
            <a:r>
              <a:rPr lang="fr-FR" sz="1800" dirty="0" smtClean="0"/>
              <a:t> </a:t>
            </a:r>
            <a:r>
              <a:rPr lang="fr-FR" sz="1800" dirty="0" err="1" smtClean="0"/>
              <a:t>being</a:t>
            </a:r>
            <a:r>
              <a:rPr lang="fr-FR" sz="1800" dirty="0" smtClean="0"/>
              <a:t> </a:t>
            </a:r>
            <a:r>
              <a:rPr lang="fr-FR" sz="1800" dirty="0" err="1" smtClean="0"/>
              <a:t>allowed</a:t>
            </a:r>
            <a:r>
              <a:rPr lang="fr-FR" sz="1800" dirty="0" smtClean="0"/>
              <a:t> to </a:t>
            </a:r>
            <a:r>
              <a:rPr lang="fr-FR" sz="1800" dirty="0" err="1" smtClean="0"/>
              <a:t>work</a:t>
            </a:r>
            <a:r>
              <a:rPr lang="fr-FR" sz="1800" dirty="0" smtClean="0"/>
              <a:t> on a </a:t>
            </a:r>
            <a:r>
              <a:rPr lang="fr-FR" sz="1800" dirty="0" err="1" smtClean="0"/>
              <a:t>tree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special</a:t>
            </a:r>
            <a:r>
              <a:rPr lang="fr-FR" sz="1800" dirty="0" smtClean="0"/>
              <a:t> </a:t>
            </a:r>
            <a:r>
              <a:rPr lang="fr-FR" sz="1800" dirty="0" err="1" smtClean="0"/>
              <a:t>cork</a:t>
            </a:r>
            <a:r>
              <a:rPr lang="fr-FR" sz="1800" dirty="0" smtClean="0"/>
              <a:t> </a:t>
            </a:r>
            <a:r>
              <a:rPr lang="fr-FR" sz="1800" dirty="0" err="1" smtClean="0"/>
              <a:t>kniwes</a:t>
            </a:r>
            <a:r>
              <a:rPr lang="fr-FR" sz="1800" dirty="0" smtClean="0"/>
              <a:t>. The </a:t>
            </a:r>
            <a:r>
              <a:rPr lang="fr-FR" sz="1800" dirty="0" err="1" smtClean="0"/>
              <a:t>cork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in </a:t>
            </a:r>
            <a:r>
              <a:rPr lang="fr-FR" sz="1800" dirty="0" err="1" smtClean="0"/>
              <a:t>fact</a:t>
            </a:r>
            <a:r>
              <a:rPr lang="fr-FR" sz="1800" dirty="0" smtClean="0"/>
              <a:t> a sort of parasite on the </a:t>
            </a:r>
            <a:r>
              <a:rPr lang="fr-FR" sz="1800" dirty="0" err="1" smtClean="0"/>
              <a:t>bark</a:t>
            </a:r>
            <a:r>
              <a:rPr lang="fr-FR" sz="1800" dirty="0" smtClean="0"/>
              <a:t> of the </a:t>
            </a:r>
            <a:r>
              <a:rPr lang="fr-FR" sz="1800" dirty="0" err="1" smtClean="0"/>
              <a:t>tree</a:t>
            </a:r>
            <a:r>
              <a:rPr lang="fr-FR" sz="1800" dirty="0" smtClean="0"/>
              <a:t> </a:t>
            </a:r>
            <a:r>
              <a:rPr lang="fr-FR" sz="1800" dirty="0" err="1" smtClean="0"/>
              <a:t>beneath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627784" y="5373216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The </a:t>
            </a:r>
            <a:r>
              <a:rPr lang="fr-FR" sz="1800" dirty="0" err="1" smtClean="0"/>
              <a:t>Iberian</a:t>
            </a:r>
            <a:r>
              <a:rPr lang="fr-FR" sz="1800" dirty="0" smtClean="0"/>
              <a:t> </a:t>
            </a:r>
            <a:r>
              <a:rPr lang="fr-FR" sz="1800" dirty="0" err="1" smtClean="0"/>
              <a:t>cork</a:t>
            </a:r>
            <a:r>
              <a:rPr lang="fr-FR" sz="1800" dirty="0" smtClean="0"/>
              <a:t> </a:t>
            </a:r>
            <a:r>
              <a:rPr lang="fr-FR" sz="1800" dirty="0" err="1" smtClean="0"/>
              <a:t>industry</a:t>
            </a:r>
            <a:r>
              <a:rPr lang="fr-FR" sz="1800" dirty="0" smtClean="0"/>
              <a:t>, as </a:t>
            </a:r>
            <a:r>
              <a:rPr lang="fr-FR" sz="1800" dirty="0" err="1" smtClean="0"/>
              <a:t>well</a:t>
            </a:r>
            <a:r>
              <a:rPr lang="fr-FR" sz="1800" dirty="0" smtClean="0"/>
              <a:t> as </a:t>
            </a:r>
            <a:r>
              <a:rPr lang="fr-FR" sz="1800" dirty="0" err="1" smtClean="0"/>
              <a:t>bottle</a:t>
            </a:r>
            <a:r>
              <a:rPr lang="fr-FR" sz="1800" dirty="0" smtClean="0"/>
              <a:t>-</a:t>
            </a:r>
            <a:r>
              <a:rPr lang="fr-FR" sz="1800" dirty="0" err="1" smtClean="0"/>
              <a:t>stoppers</a:t>
            </a:r>
            <a:r>
              <a:rPr lang="fr-FR" sz="1800" dirty="0" smtClean="0"/>
              <a:t>,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also</a:t>
            </a:r>
            <a:r>
              <a:rPr lang="fr-FR" sz="1800" dirty="0" smtClean="0"/>
              <a:t> </a:t>
            </a:r>
            <a:r>
              <a:rPr lang="fr-FR" sz="1800" dirty="0" err="1" smtClean="0"/>
              <a:t>used</a:t>
            </a:r>
            <a:r>
              <a:rPr lang="fr-FR" sz="1800" dirty="0" smtClean="0"/>
              <a:t> in diverse </a:t>
            </a:r>
            <a:r>
              <a:rPr lang="fr-FR" sz="1800" dirty="0" err="1" smtClean="0"/>
              <a:t>processes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car construction to </a:t>
            </a:r>
            <a:r>
              <a:rPr lang="fr-FR" sz="1800" dirty="0" err="1" smtClean="0"/>
              <a:t>aeroplane</a:t>
            </a:r>
            <a:r>
              <a:rPr lang="fr-FR" sz="1800" dirty="0" smtClean="0"/>
              <a:t> </a:t>
            </a:r>
            <a:r>
              <a:rPr lang="fr-FR" sz="1800" dirty="0" err="1" smtClean="0"/>
              <a:t>insulation</a:t>
            </a:r>
            <a:r>
              <a:rPr lang="fr-FR" sz="1800" dirty="0" smtClean="0"/>
              <a:t>. Spain has </a:t>
            </a:r>
            <a:r>
              <a:rPr lang="fr-FR" sz="1800" dirty="0" err="1" smtClean="0"/>
              <a:t>become</a:t>
            </a:r>
            <a:r>
              <a:rPr lang="fr-FR" sz="1800" dirty="0" smtClean="0"/>
              <a:t> the </a:t>
            </a:r>
            <a:r>
              <a:rPr lang="fr-FR" sz="1800" dirty="0" err="1" smtClean="0"/>
              <a:t>world’s</a:t>
            </a:r>
            <a:r>
              <a:rPr lang="fr-FR" sz="1800" dirty="0" smtClean="0"/>
              <a:t> </a:t>
            </a:r>
            <a:r>
              <a:rPr lang="fr-FR" sz="1800" dirty="0" err="1" smtClean="0"/>
              <a:t>biggest</a:t>
            </a:r>
            <a:r>
              <a:rPr lang="fr-FR" sz="1800" dirty="0" smtClean="0"/>
              <a:t> </a:t>
            </a:r>
            <a:r>
              <a:rPr lang="fr-FR" sz="1800" dirty="0" err="1" smtClean="0"/>
              <a:t>producer</a:t>
            </a:r>
            <a:r>
              <a:rPr lang="fr-FR" sz="1800" dirty="0" smtClean="0"/>
              <a:t> of </a:t>
            </a:r>
            <a:r>
              <a:rPr lang="fr-FR" sz="1800" dirty="0" err="1" smtClean="0"/>
              <a:t>cork</a:t>
            </a:r>
            <a:r>
              <a:rPr lang="fr-FR" sz="1800" dirty="0" smtClean="0"/>
              <a:t> .</a:t>
            </a:r>
            <a:endParaRPr lang="fr-FR" sz="1800" dirty="0"/>
          </a:p>
        </p:txBody>
      </p:sp>
      <p:pic>
        <p:nvPicPr>
          <p:cNvPr id="2051" name="Picture 3" descr="E:\COMENIUS\MOBILITE SPAIN MAY 2014\Aracena Photos LM\22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59832" y="2852936"/>
            <a:ext cx="1800200" cy="2400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Friday, May 16th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88640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VISIT TO THE CAVES 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F45C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ARACENA’S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HERITAGE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836712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The </a:t>
            </a:r>
            <a:r>
              <a:rPr lang="fr-FR" sz="1800" dirty="0" err="1" smtClean="0"/>
              <a:t>municipality</a:t>
            </a:r>
            <a:r>
              <a:rPr lang="fr-FR" sz="1800" dirty="0" smtClean="0"/>
              <a:t> of </a:t>
            </a:r>
            <a:r>
              <a:rPr lang="fr-FR" sz="1800" dirty="0" err="1" smtClean="0"/>
              <a:t>Aracena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situated</a:t>
            </a:r>
            <a:r>
              <a:rPr lang="fr-FR" sz="1800" dirty="0" smtClean="0"/>
              <a:t> </a:t>
            </a:r>
            <a:r>
              <a:rPr lang="fr-FR" sz="1800" dirty="0" err="1" smtClean="0"/>
              <a:t>at</a:t>
            </a:r>
            <a:r>
              <a:rPr lang="fr-FR" sz="1800" dirty="0" smtClean="0"/>
              <a:t> the </a:t>
            </a:r>
            <a:r>
              <a:rPr lang="fr-FR" sz="1800" dirty="0" err="1" smtClean="0"/>
              <a:t>heart</a:t>
            </a:r>
            <a:r>
              <a:rPr lang="fr-FR" sz="1800" dirty="0" smtClean="0"/>
              <a:t> of the </a:t>
            </a:r>
            <a:r>
              <a:rPr lang="fr-FR" sz="1800" dirty="0" err="1" smtClean="0"/>
              <a:t>natural</a:t>
            </a:r>
            <a:r>
              <a:rPr lang="fr-FR" sz="1800" dirty="0" smtClean="0"/>
              <a:t> </a:t>
            </a:r>
            <a:r>
              <a:rPr lang="fr-FR" sz="1800" dirty="0" err="1" smtClean="0"/>
              <a:t>park</a:t>
            </a:r>
            <a:r>
              <a:rPr lang="fr-FR" sz="1800" dirty="0" smtClean="0"/>
              <a:t> </a:t>
            </a:r>
            <a:r>
              <a:rPr lang="fr-FR" sz="1800" i="1" dirty="0" smtClean="0"/>
              <a:t>Sierra de </a:t>
            </a:r>
            <a:r>
              <a:rPr lang="fr-FR" sz="1800" i="1" dirty="0" err="1" smtClean="0"/>
              <a:t>Aracena</a:t>
            </a:r>
            <a:r>
              <a:rPr lang="fr-FR" sz="1800" i="1" dirty="0" smtClean="0"/>
              <a:t> and </a:t>
            </a:r>
            <a:r>
              <a:rPr lang="fr-FR" sz="1800" i="1" dirty="0" err="1" smtClean="0"/>
              <a:t>Picos</a:t>
            </a:r>
            <a:r>
              <a:rPr lang="fr-FR" sz="1800" i="1" dirty="0" smtClean="0"/>
              <a:t> de </a:t>
            </a:r>
            <a:r>
              <a:rPr lang="fr-FR" sz="1800" i="1" dirty="0" err="1" smtClean="0"/>
              <a:t>Aroche</a:t>
            </a:r>
            <a:r>
              <a:rPr lang="fr-FR" sz="1800" i="1" dirty="0" smtClean="0"/>
              <a:t> </a:t>
            </a:r>
            <a:r>
              <a:rPr lang="fr-FR" sz="1800" dirty="0" smtClean="0"/>
              <a:t>. </a:t>
            </a:r>
            <a:r>
              <a:rPr lang="fr-FR" sz="1800" dirty="0" err="1" smtClean="0"/>
              <a:t>We</a:t>
            </a:r>
            <a:r>
              <a:rPr lang="fr-FR" sz="1800" dirty="0" smtClean="0"/>
              <a:t> </a:t>
            </a:r>
            <a:r>
              <a:rPr lang="fr-FR" sz="1800" dirty="0" err="1" smtClean="0"/>
              <a:t>start</a:t>
            </a:r>
            <a:r>
              <a:rPr lang="fr-FR" sz="1800" dirty="0" smtClean="0"/>
              <a:t> </a:t>
            </a:r>
            <a:r>
              <a:rPr lang="fr-FR" sz="1800" dirty="0" err="1" smtClean="0"/>
              <a:t>our</a:t>
            </a:r>
            <a:r>
              <a:rPr lang="fr-FR" sz="1800" dirty="0" smtClean="0"/>
              <a:t> tour </a:t>
            </a:r>
            <a:r>
              <a:rPr lang="fr-FR" sz="1800" dirty="0" err="1" smtClean="0"/>
              <a:t>with</a:t>
            </a:r>
            <a:r>
              <a:rPr lang="fr-FR" sz="1800" dirty="0" smtClean="0"/>
              <a:t> the </a:t>
            </a:r>
            <a:r>
              <a:rPr lang="fr-FR" sz="1800" dirty="0" err="1" smtClean="0"/>
              <a:t>visit</a:t>
            </a:r>
            <a:r>
              <a:rPr lang="fr-FR" sz="1800" dirty="0" smtClean="0"/>
              <a:t> of the </a:t>
            </a:r>
            <a:r>
              <a:rPr lang="fr-FR" sz="1800" dirty="0" err="1" smtClean="0"/>
              <a:t>gorgeous</a:t>
            </a:r>
            <a:r>
              <a:rPr lang="fr-FR" sz="1800" dirty="0" smtClean="0"/>
              <a:t> </a:t>
            </a:r>
            <a:r>
              <a:rPr lang="fr-FR" sz="1800" i="1" dirty="0" smtClean="0"/>
              <a:t>Gruta de las </a:t>
            </a:r>
            <a:r>
              <a:rPr lang="fr-FR" sz="1800" i="1" dirty="0" err="1" smtClean="0"/>
              <a:t>Maravillas</a:t>
            </a:r>
            <a:r>
              <a:rPr lang="fr-FR" sz="1800" dirty="0" smtClean="0"/>
              <a:t>  (caves of </a:t>
            </a:r>
            <a:r>
              <a:rPr lang="fr-FR" sz="1800" dirty="0" err="1" smtClean="0"/>
              <a:t>Marvels</a:t>
            </a:r>
            <a:r>
              <a:rPr lang="fr-FR" sz="1800" dirty="0" smtClean="0"/>
              <a:t>), </a:t>
            </a:r>
            <a:r>
              <a:rPr lang="fr-FR" sz="1800" dirty="0" err="1" smtClean="0"/>
              <a:t>which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one of the </a:t>
            </a:r>
            <a:r>
              <a:rPr lang="fr-FR" sz="1800" dirty="0" err="1" smtClean="0"/>
              <a:t>most</a:t>
            </a:r>
            <a:r>
              <a:rPr lang="fr-FR" sz="1800" dirty="0" smtClean="0"/>
              <a:t> </a:t>
            </a:r>
            <a:r>
              <a:rPr lang="fr-FR" sz="1800" dirty="0" err="1" smtClean="0"/>
              <a:t>emblematic</a:t>
            </a:r>
            <a:r>
              <a:rPr lang="fr-FR" sz="1800" dirty="0" smtClean="0"/>
              <a:t> </a:t>
            </a:r>
            <a:r>
              <a:rPr lang="fr-FR" sz="1800" dirty="0" err="1" smtClean="0"/>
              <a:t>natural</a:t>
            </a:r>
            <a:r>
              <a:rPr lang="fr-FR" sz="1800" dirty="0" smtClean="0"/>
              <a:t> monuments in Andalusia and the main </a:t>
            </a:r>
            <a:r>
              <a:rPr lang="fr-FR" sz="1800" dirty="0" err="1" smtClean="0"/>
              <a:t>tourist</a:t>
            </a:r>
            <a:r>
              <a:rPr lang="fr-FR" sz="1800" dirty="0" smtClean="0"/>
              <a:t> attraction in </a:t>
            </a:r>
            <a:r>
              <a:rPr lang="fr-FR" sz="1800" dirty="0" err="1" smtClean="0"/>
              <a:t>Aracena</a:t>
            </a:r>
            <a:r>
              <a:rPr lang="fr-FR" sz="1800" dirty="0" smtClean="0"/>
              <a:t>, </a:t>
            </a:r>
            <a:r>
              <a:rPr lang="fr-FR" sz="1800" dirty="0" err="1" smtClean="0"/>
              <a:t>it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also</a:t>
            </a:r>
            <a:r>
              <a:rPr lang="fr-FR" sz="1800" dirty="0" smtClean="0"/>
              <a:t> the </a:t>
            </a:r>
            <a:r>
              <a:rPr lang="fr-FR" sz="1800" dirty="0" err="1" smtClean="0"/>
              <a:t>most</a:t>
            </a:r>
            <a:r>
              <a:rPr lang="fr-FR" sz="1800" dirty="0" smtClean="0"/>
              <a:t> impressive </a:t>
            </a:r>
            <a:r>
              <a:rPr lang="fr-FR" sz="1800" dirty="0" err="1" smtClean="0"/>
              <a:t>limestone</a:t>
            </a:r>
            <a:r>
              <a:rPr lang="fr-FR" sz="1800" dirty="0" smtClean="0"/>
              <a:t> caves complexe in Spain. </a:t>
            </a:r>
            <a:endParaRPr lang="fr-FR" sz="1800" dirty="0"/>
          </a:p>
        </p:txBody>
      </p:sp>
      <p:pic>
        <p:nvPicPr>
          <p:cNvPr id="7170" name="Picture 2" descr="http://www.saposyprincesas.com/wp-content/uploads/2013/09/gruta-de-las-maravillas-aracena-huelv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645024"/>
            <a:ext cx="5839778" cy="2782158"/>
          </a:xfrm>
          <a:prstGeom prst="rect">
            <a:avLst/>
          </a:prstGeom>
          <a:noFill/>
        </p:spPr>
      </p:pic>
      <p:pic>
        <p:nvPicPr>
          <p:cNvPr id="7172" name="Picture 4" descr="http://www.sixtblog.es/wp-content/uploads/2012/11/gruta-de-las-maravillas-en-huelva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908720"/>
            <a:ext cx="3476625" cy="23241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6372200" y="3501008"/>
            <a:ext cx="27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Discovered</a:t>
            </a:r>
            <a:r>
              <a:rPr lang="fr-FR" sz="1800" dirty="0" smtClean="0"/>
              <a:t>  in 1886 and </a:t>
            </a:r>
            <a:r>
              <a:rPr lang="fr-FR" sz="1800" dirty="0" err="1" smtClean="0"/>
              <a:t>opened</a:t>
            </a:r>
            <a:r>
              <a:rPr lang="fr-FR" sz="1800" dirty="0" smtClean="0"/>
              <a:t> to the public in 1914, </a:t>
            </a:r>
            <a:r>
              <a:rPr lang="fr-FR" sz="1800" dirty="0" err="1" smtClean="0"/>
              <a:t>it</a:t>
            </a:r>
            <a:r>
              <a:rPr lang="fr-FR" sz="1800" dirty="0" smtClean="0"/>
              <a:t> </a:t>
            </a:r>
            <a:r>
              <a:rPr lang="fr-FR" sz="1800" dirty="0" err="1" smtClean="0"/>
              <a:t>includes</a:t>
            </a:r>
            <a:r>
              <a:rPr lang="fr-FR" sz="1800" dirty="0" smtClean="0"/>
              <a:t> a total of 2130 </a:t>
            </a:r>
            <a:r>
              <a:rPr lang="fr-FR" sz="1800" dirty="0" err="1" smtClean="0"/>
              <a:t>meters</a:t>
            </a:r>
            <a:r>
              <a:rPr lang="fr-FR" sz="1800" dirty="0" smtClean="0"/>
              <a:t> of </a:t>
            </a:r>
            <a:r>
              <a:rPr lang="fr-FR" sz="1800" dirty="0" err="1" smtClean="0"/>
              <a:t>subterraneans</a:t>
            </a:r>
            <a:r>
              <a:rPr lang="fr-FR" sz="1800" dirty="0" smtClean="0"/>
              <a:t>. The caves are </a:t>
            </a:r>
            <a:r>
              <a:rPr lang="fr-FR" sz="1800" dirty="0" err="1" smtClean="0"/>
              <a:t>located</a:t>
            </a:r>
            <a:r>
              <a:rPr lang="fr-FR" sz="1800" dirty="0" smtClean="0"/>
              <a:t> </a:t>
            </a:r>
            <a:r>
              <a:rPr lang="fr-FR" sz="1800" dirty="0" err="1" smtClean="0"/>
              <a:t>below</a:t>
            </a:r>
            <a:r>
              <a:rPr lang="fr-FR" sz="1800" dirty="0" smtClean="0"/>
              <a:t> the </a:t>
            </a:r>
            <a:r>
              <a:rPr lang="fr-FR" sz="1800" dirty="0" err="1" smtClean="0"/>
              <a:t>hill</a:t>
            </a:r>
            <a:r>
              <a:rPr lang="fr-FR" sz="1800" dirty="0" smtClean="0"/>
              <a:t> on </a:t>
            </a:r>
            <a:r>
              <a:rPr lang="fr-FR" sz="1800" dirty="0" err="1" smtClean="0"/>
              <a:t>which</a:t>
            </a:r>
            <a:r>
              <a:rPr lang="fr-FR" sz="1800" dirty="0" smtClean="0"/>
              <a:t> stand </a:t>
            </a:r>
            <a:r>
              <a:rPr lang="fr-FR" sz="1800" dirty="0" err="1" smtClean="0"/>
              <a:t>Aracena</a:t>
            </a:r>
            <a:r>
              <a:rPr lang="fr-FR" sz="1800" dirty="0" smtClean="0"/>
              <a:t> Castle and </a:t>
            </a:r>
            <a:r>
              <a:rPr lang="fr-FR" sz="1800" dirty="0" err="1" smtClean="0"/>
              <a:t>church</a:t>
            </a:r>
            <a:r>
              <a:rPr lang="fr-FR" sz="1800" dirty="0" smtClean="0"/>
              <a:t>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Friday, May 16th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0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VISIT TO THE CASTLE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F45C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ARACENA’S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HERITAGE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PC\Documents\Laurence Perso\Totalité photos AM\20140518_1150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212976"/>
            <a:ext cx="4608512" cy="2376264"/>
          </a:xfrm>
          <a:prstGeom prst="rect">
            <a:avLst/>
          </a:prstGeom>
          <a:noFill/>
        </p:spPr>
      </p:pic>
      <p:pic>
        <p:nvPicPr>
          <p:cNvPr id="10246" name="Picture 6" descr="E:\COMENIUS\MOBILITE SPAIN MAY 2014\Aracena Photos LM\2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6449" y="620688"/>
            <a:ext cx="3950095" cy="234888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355976" y="548680"/>
            <a:ext cx="4788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The </a:t>
            </a:r>
            <a:r>
              <a:rPr lang="fr-FR" sz="1800" dirty="0" err="1" smtClean="0"/>
              <a:t>castle</a:t>
            </a:r>
            <a:r>
              <a:rPr lang="fr-FR" sz="1800" dirty="0" smtClean="0"/>
              <a:t> </a:t>
            </a:r>
            <a:r>
              <a:rPr lang="fr-FR" sz="1800" dirty="0" err="1" smtClean="0"/>
              <a:t>itself</a:t>
            </a:r>
            <a:r>
              <a:rPr lang="fr-FR" sz="1800" dirty="0" smtClean="0"/>
              <a:t> </a:t>
            </a:r>
            <a:r>
              <a:rPr lang="fr-FR" sz="1800" dirty="0" err="1" smtClean="0"/>
              <a:t>now</a:t>
            </a:r>
            <a:r>
              <a:rPr lang="fr-FR" sz="1800" dirty="0" smtClean="0"/>
              <a:t> </a:t>
            </a:r>
            <a:r>
              <a:rPr lang="fr-FR" sz="1800" dirty="0" err="1" smtClean="0"/>
              <a:t>only</a:t>
            </a:r>
            <a:r>
              <a:rPr lang="fr-FR" sz="1800" dirty="0" smtClean="0"/>
              <a:t> </a:t>
            </a:r>
            <a:r>
              <a:rPr lang="fr-FR" sz="1800" dirty="0" err="1" smtClean="0"/>
              <a:t>consists</a:t>
            </a:r>
            <a:r>
              <a:rPr lang="fr-FR" sz="1800" dirty="0" smtClean="0"/>
              <a:t> of </a:t>
            </a:r>
            <a:r>
              <a:rPr lang="fr-FR" sz="1800" dirty="0" err="1" smtClean="0"/>
              <a:t>ruined</a:t>
            </a:r>
            <a:r>
              <a:rPr lang="fr-FR" sz="1800" dirty="0" smtClean="0"/>
              <a:t> </a:t>
            </a:r>
            <a:r>
              <a:rPr lang="fr-FR" sz="1800" dirty="0" err="1" smtClean="0"/>
              <a:t>defensive</a:t>
            </a:r>
            <a:r>
              <a:rPr lang="fr-FR" sz="1800" dirty="0" smtClean="0"/>
              <a:t> </a:t>
            </a:r>
            <a:r>
              <a:rPr lang="fr-FR" sz="1800" dirty="0" err="1" smtClean="0"/>
              <a:t>walls</a:t>
            </a:r>
            <a:r>
              <a:rPr lang="fr-FR" sz="1800" dirty="0" smtClean="0"/>
              <a:t>, but </a:t>
            </a:r>
            <a:r>
              <a:rPr lang="fr-FR" sz="1800" dirty="0" err="1" smtClean="0"/>
              <a:t>there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also</a:t>
            </a:r>
            <a:r>
              <a:rPr lang="fr-FR" sz="1800" dirty="0" smtClean="0"/>
              <a:t> a large </a:t>
            </a:r>
            <a:r>
              <a:rPr lang="fr-FR" sz="1800" dirty="0" err="1" smtClean="0"/>
              <a:t>church</a:t>
            </a:r>
            <a:r>
              <a:rPr lang="fr-FR" sz="1800" dirty="0" smtClean="0"/>
              <a:t>, the </a:t>
            </a:r>
            <a:r>
              <a:rPr lang="fr-FR" sz="1800" dirty="0" err="1" smtClean="0"/>
              <a:t>Gothic</a:t>
            </a:r>
            <a:r>
              <a:rPr lang="fr-FR" sz="1800" dirty="0" smtClean="0"/>
              <a:t>-Mudéjar </a:t>
            </a:r>
            <a:r>
              <a:rPr lang="fr-FR" sz="1800" i="1" dirty="0" err="1" smtClean="0"/>
              <a:t>Iglesia</a:t>
            </a:r>
            <a:r>
              <a:rPr lang="fr-FR" sz="1800" i="1" dirty="0" smtClean="0"/>
              <a:t>  de </a:t>
            </a:r>
            <a:r>
              <a:rPr lang="fr-FR" sz="1800" i="1" dirty="0" err="1" smtClean="0"/>
              <a:t>Nuestra</a:t>
            </a:r>
            <a:r>
              <a:rPr lang="fr-FR" sz="1800" i="1" dirty="0" smtClean="0"/>
              <a:t> Señora de los Dolores</a:t>
            </a:r>
            <a:r>
              <a:rPr lang="fr-FR" sz="1800" dirty="0" smtClean="0"/>
              <a:t> </a:t>
            </a:r>
            <a:r>
              <a:rPr lang="fr-FR" sz="1800" dirty="0" err="1" smtClean="0"/>
              <a:t>built</a:t>
            </a:r>
            <a:r>
              <a:rPr lang="fr-FR" sz="1800" dirty="0" smtClean="0"/>
              <a:t> in the 13th </a:t>
            </a:r>
            <a:r>
              <a:rPr lang="fr-FR" sz="1800" dirty="0" err="1" smtClean="0"/>
              <a:t>century</a:t>
            </a:r>
            <a:r>
              <a:rPr lang="fr-FR" sz="1800" dirty="0" smtClean="0"/>
              <a:t>, by the </a:t>
            </a:r>
            <a:r>
              <a:rPr lang="fr-FR" sz="1800" dirty="0" err="1" smtClean="0"/>
              <a:t>Knights</a:t>
            </a:r>
            <a:r>
              <a:rPr lang="fr-FR" sz="1800" dirty="0" smtClean="0"/>
              <a:t> </a:t>
            </a:r>
            <a:r>
              <a:rPr lang="fr-FR" sz="1800" dirty="0" err="1" smtClean="0"/>
              <a:t>Templar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pic>
        <p:nvPicPr>
          <p:cNvPr id="6146" name="Picture 2" descr="C:\Users\PC\Documents\Laurence Perso\Totalité photos AM\20140516_1328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060848"/>
            <a:ext cx="3419872" cy="216024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5733256"/>
            <a:ext cx="6228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/>
              <a:t>This </a:t>
            </a:r>
            <a:r>
              <a:rPr lang="fr-FR" sz="1800" dirty="0" err="1" smtClean="0"/>
              <a:t>church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the destination of an </a:t>
            </a:r>
            <a:r>
              <a:rPr lang="fr-FR" sz="1800" dirty="0" err="1" smtClean="0"/>
              <a:t>annual</a:t>
            </a:r>
            <a:r>
              <a:rPr lang="fr-FR" sz="1800" dirty="0" smtClean="0"/>
              <a:t> procession on the </a:t>
            </a:r>
            <a:r>
              <a:rPr lang="fr-FR" sz="1800" dirty="0" err="1" smtClean="0"/>
              <a:t>Pentecost</a:t>
            </a:r>
            <a:r>
              <a:rPr lang="fr-FR" sz="1800" dirty="0" smtClean="0"/>
              <a:t> and the best place for </a:t>
            </a:r>
            <a:r>
              <a:rPr lang="fr-FR" sz="1800" dirty="0" err="1" smtClean="0"/>
              <a:t>viewing</a:t>
            </a:r>
            <a:r>
              <a:rPr lang="fr-FR" sz="1800" dirty="0" smtClean="0"/>
              <a:t> </a:t>
            </a:r>
            <a:r>
              <a:rPr lang="fr-FR" sz="1800" dirty="0" err="1" smtClean="0"/>
              <a:t>splendid</a:t>
            </a:r>
            <a:r>
              <a:rPr lang="fr-FR" sz="1800" dirty="0" smtClean="0"/>
              <a:t> panoramas of the </a:t>
            </a:r>
            <a:r>
              <a:rPr lang="fr-FR" sz="1800" dirty="0" err="1" smtClean="0"/>
              <a:t>town</a:t>
            </a:r>
            <a:r>
              <a:rPr lang="fr-FR" sz="1800" dirty="0" smtClean="0"/>
              <a:t> and </a:t>
            </a:r>
            <a:r>
              <a:rPr lang="fr-FR" sz="1800" dirty="0" err="1" smtClean="0"/>
              <a:t>countryside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pic>
        <p:nvPicPr>
          <p:cNvPr id="10245" name="Picture 5" descr="C:\Users\PC\Documents\Laurence Perso\Totalité photos AM\20140516_1336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60232" y="4005064"/>
            <a:ext cx="1977684" cy="263691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Friday, May 16th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260648"/>
            <a:ext cx="29523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DESCUBRIR</a:t>
            </a:r>
          </a:p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ARACENA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0" y="0"/>
            <a:ext cx="323528" cy="6858000"/>
          </a:xfrm>
          <a:prstGeom prst="rect">
            <a:avLst/>
          </a:prstGeom>
          <a:solidFill>
            <a:srgbClr val="F45C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ARACENA’S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HERITAGE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266" name="Picture 2" descr="E:\COMENIUS\MOBILITE SPAIN MAY 2014\Aracena Photos LM\1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3284984"/>
            <a:ext cx="2538281" cy="3384375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commons/b/b2/ARACENA-AYUNTAMIENTO-ANIBAL_GONZALEZ_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657449"/>
            <a:ext cx="3024336" cy="211380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563888" y="1772816"/>
            <a:ext cx="5364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Nearby</a:t>
            </a:r>
            <a:r>
              <a:rPr lang="fr-FR" sz="1800" dirty="0" smtClean="0"/>
              <a:t> the </a:t>
            </a:r>
            <a:r>
              <a:rPr lang="fr-FR" sz="1800" dirty="0" err="1" smtClean="0"/>
              <a:t>Plaza</a:t>
            </a:r>
            <a:r>
              <a:rPr lang="fr-FR" sz="1800" dirty="0" smtClean="0"/>
              <a:t> Alta </a:t>
            </a:r>
            <a:r>
              <a:rPr lang="fr-FR" sz="1800" dirty="0" err="1" smtClean="0"/>
              <a:t>is</a:t>
            </a:r>
            <a:r>
              <a:rPr lang="fr-FR" sz="1800" dirty="0" smtClean="0"/>
              <a:t> the </a:t>
            </a:r>
            <a:r>
              <a:rPr lang="fr-FR" sz="1800" dirty="0" err="1" smtClean="0"/>
              <a:t>newly</a:t>
            </a:r>
            <a:r>
              <a:rPr lang="fr-FR" sz="1800" dirty="0" smtClean="0"/>
              <a:t> </a:t>
            </a:r>
            <a:r>
              <a:rPr lang="fr-FR" sz="1800" dirty="0" err="1" smtClean="0"/>
              <a:t>renovated</a:t>
            </a:r>
            <a:r>
              <a:rPr lang="fr-FR" sz="1800" dirty="0" smtClean="0"/>
              <a:t>  </a:t>
            </a:r>
            <a:r>
              <a:rPr lang="fr-FR" sz="1800" i="1" dirty="0" err="1" smtClean="0"/>
              <a:t>Ayutamiento</a:t>
            </a:r>
            <a:r>
              <a:rPr lang="fr-FR" sz="1800" i="1" dirty="0" smtClean="0"/>
              <a:t> </a:t>
            </a:r>
            <a:r>
              <a:rPr lang="fr-FR" sz="1800" dirty="0" smtClean="0"/>
              <a:t> (</a:t>
            </a:r>
            <a:r>
              <a:rPr lang="fr-FR" sz="1800" dirty="0" err="1" smtClean="0"/>
              <a:t>Town</a:t>
            </a:r>
            <a:r>
              <a:rPr lang="fr-FR" sz="1800" dirty="0" smtClean="0"/>
              <a:t> Hall), a </a:t>
            </a:r>
            <a:r>
              <a:rPr lang="fr-FR" sz="1800" dirty="0" err="1" smtClean="0"/>
              <a:t>red</a:t>
            </a:r>
            <a:r>
              <a:rPr lang="fr-FR" sz="1800" dirty="0" smtClean="0"/>
              <a:t>-brick building, </a:t>
            </a:r>
            <a:r>
              <a:rPr lang="fr-FR" sz="1800" dirty="0" err="1" smtClean="0"/>
              <a:t>designed</a:t>
            </a:r>
            <a:r>
              <a:rPr lang="fr-FR" sz="1800" dirty="0" smtClean="0"/>
              <a:t> by Anibal González in 1911, </a:t>
            </a:r>
            <a:r>
              <a:rPr lang="fr-FR" sz="1800" dirty="0" err="1" smtClean="0"/>
              <a:t>who</a:t>
            </a:r>
            <a:r>
              <a:rPr lang="fr-FR" sz="1800" dirty="0" smtClean="0"/>
              <a:t> </a:t>
            </a:r>
            <a:r>
              <a:rPr lang="fr-FR" sz="1800" dirty="0" err="1" smtClean="0"/>
              <a:t>worked</a:t>
            </a:r>
            <a:r>
              <a:rPr lang="fr-FR" sz="1800" dirty="0" smtClean="0"/>
              <a:t> on the </a:t>
            </a:r>
            <a:r>
              <a:rPr lang="fr-FR" sz="1800" dirty="0" err="1" smtClean="0"/>
              <a:t>great</a:t>
            </a:r>
            <a:r>
              <a:rPr lang="fr-FR" sz="1800" dirty="0" smtClean="0"/>
              <a:t> exhibition in Sevilla in 1929 and </a:t>
            </a:r>
            <a:r>
              <a:rPr lang="fr-FR" sz="1800" dirty="0" err="1" smtClean="0"/>
              <a:t>designed</a:t>
            </a:r>
            <a:r>
              <a:rPr lang="fr-FR" sz="1800" dirty="0" smtClean="0"/>
              <a:t> </a:t>
            </a:r>
            <a:r>
              <a:rPr lang="fr-FR" sz="1800" i="1" dirty="0" smtClean="0"/>
              <a:t>the </a:t>
            </a:r>
            <a:r>
              <a:rPr lang="fr-FR" sz="1800" i="1" dirty="0" err="1" smtClean="0"/>
              <a:t>Plaza</a:t>
            </a:r>
            <a:r>
              <a:rPr lang="fr-FR" sz="1800" i="1" dirty="0" smtClean="0"/>
              <a:t> de España</a:t>
            </a:r>
            <a:r>
              <a:rPr lang="fr-FR" sz="1800" dirty="0" smtClean="0"/>
              <a:t>. </a:t>
            </a:r>
            <a:endParaRPr lang="fr-FR" sz="1800" dirty="0"/>
          </a:p>
        </p:txBody>
      </p:sp>
      <p:pic>
        <p:nvPicPr>
          <p:cNvPr id="5122" name="Picture 2" descr="C:\Users\PC\Documents\Laurence Perso\Totalité photos AM\20140516_1421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807042"/>
            <a:ext cx="3168352" cy="2376264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164288" y="3717032"/>
            <a:ext cx="2088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The </a:t>
            </a:r>
          </a:p>
          <a:p>
            <a:pPr algn="ctr"/>
            <a:r>
              <a:rPr lang="fr-FR" sz="1800" i="1" dirty="0" smtClean="0"/>
              <a:t>Casino de Arias </a:t>
            </a:r>
            <a:r>
              <a:rPr lang="fr-FR" sz="1800" i="1" dirty="0" err="1" smtClean="0"/>
              <a:t>Montano</a:t>
            </a:r>
            <a:r>
              <a:rPr lang="fr-FR" sz="1800" dirty="0" smtClean="0"/>
              <a:t>  </a:t>
            </a:r>
            <a:r>
              <a:rPr lang="fr-FR" sz="1800" dirty="0" err="1" smtClean="0"/>
              <a:t>was</a:t>
            </a:r>
            <a:r>
              <a:rPr lang="fr-FR" sz="1800" dirty="0" smtClean="0"/>
              <a:t> </a:t>
            </a:r>
            <a:r>
              <a:rPr lang="fr-FR" sz="1800" dirty="0" err="1" smtClean="0"/>
              <a:t>also</a:t>
            </a:r>
            <a:r>
              <a:rPr lang="fr-FR" sz="1800" dirty="0" smtClean="0"/>
              <a:t> </a:t>
            </a:r>
            <a:r>
              <a:rPr lang="fr-FR" sz="1800" dirty="0" err="1" smtClean="0"/>
              <a:t>designed</a:t>
            </a:r>
            <a:r>
              <a:rPr lang="fr-FR" sz="1800" dirty="0" smtClean="0"/>
              <a:t> by Anibal González. It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situated</a:t>
            </a:r>
            <a:r>
              <a:rPr lang="fr-FR" sz="1800" dirty="0" smtClean="0"/>
              <a:t> on the </a:t>
            </a:r>
            <a:r>
              <a:rPr lang="fr-FR" sz="1800" dirty="0" err="1" smtClean="0"/>
              <a:t>biggest</a:t>
            </a:r>
            <a:r>
              <a:rPr lang="fr-FR" sz="1800" dirty="0" smtClean="0"/>
              <a:t> place of </a:t>
            </a:r>
            <a:r>
              <a:rPr lang="fr-FR" sz="1800" dirty="0" err="1" smtClean="0"/>
              <a:t>Aracena</a:t>
            </a:r>
            <a:r>
              <a:rPr lang="fr-FR" sz="1800" dirty="0" smtClean="0"/>
              <a:t> </a:t>
            </a:r>
            <a:r>
              <a:rPr lang="fr-FR" sz="1800" dirty="0" err="1" smtClean="0"/>
              <a:t>P</a:t>
            </a:r>
            <a:r>
              <a:rPr lang="fr-FR" sz="1800" i="1" dirty="0" err="1" smtClean="0"/>
              <a:t>laza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del</a:t>
            </a:r>
            <a:r>
              <a:rPr lang="fr-FR" sz="1800" i="1" dirty="0" smtClean="0"/>
              <a:t> Marqués .</a:t>
            </a:r>
            <a:endParaRPr lang="fr-FR" sz="1800" i="1" dirty="0"/>
          </a:p>
        </p:txBody>
      </p:sp>
      <p:sp>
        <p:nvSpPr>
          <p:cNvPr id="14" name="Rectangle 13"/>
          <p:cNvSpPr/>
          <p:nvPr/>
        </p:nvSpPr>
        <p:spPr>
          <a:xfrm>
            <a:off x="395536" y="6211669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/>
              <a:t>In the </a:t>
            </a:r>
            <a:r>
              <a:rPr lang="fr-FR" sz="1800" dirty="0" err="1" smtClean="0"/>
              <a:t>Town</a:t>
            </a:r>
            <a:r>
              <a:rPr lang="fr-FR" sz="1800" dirty="0" smtClean="0"/>
              <a:t>-Hall </a:t>
            </a:r>
            <a:r>
              <a:rPr lang="fr-FR" sz="1800" dirty="0" err="1" smtClean="0"/>
              <a:t>we</a:t>
            </a:r>
            <a:r>
              <a:rPr lang="fr-FR" sz="1800" dirty="0" smtClean="0"/>
              <a:t> are </a:t>
            </a:r>
            <a:r>
              <a:rPr lang="fr-FR" sz="1800" dirty="0" err="1" smtClean="0"/>
              <a:t>welcome</a:t>
            </a:r>
            <a:r>
              <a:rPr lang="fr-FR" sz="1800" dirty="0" smtClean="0"/>
              <a:t> by the </a:t>
            </a:r>
            <a:r>
              <a:rPr lang="fr-FR" sz="1800" dirty="0" err="1" smtClean="0"/>
              <a:t>mayor</a:t>
            </a:r>
            <a:r>
              <a:rPr lang="fr-FR" sz="1800" dirty="0" smtClean="0"/>
              <a:t> of </a:t>
            </a:r>
            <a:r>
              <a:rPr lang="fr-FR" sz="1800" dirty="0" err="1" smtClean="0"/>
              <a:t>Aracena</a:t>
            </a:r>
            <a:r>
              <a:rPr lang="fr-FR" sz="1800" dirty="0" smtClean="0"/>
              <a:t>.</a:t>
            </a:r>
          </a:p>
        </p:txBody>
      </p:sp>
      <p:pic>
        <p:nvPicPr>
          <p:cNvPr id="5127" name="Picture 7" descr="C:\Users\PC\Documents\Laurence Perso\Totalité photos AM\20140516_1329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7864" y="476672"/>
            <a:ext cx="5616624" cy="1256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Thursday, May 15th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6156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1F497D"/>
                </a:solidFill>
              </a:rPr>
              <a:t>LUNCH WITH THE HOST FAMILIES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357301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chemeClr val="tx2"/>
                </a:solidFill>
              </a:rPr>
              <a:t>LUNCH AT SCHOOL FOR TEACHERS </a:t>
            </a:r>
          </a:p>
          <a:p>
            <a:pPr algn="ctr"/>
            <a:endParaRPr lang="fr-FR" sz="2600" b="1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0" y="39330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PREPARED AND SERVED BY STUDENTS LEARNING CATERING  AT </a:t>
            </a:r>
            <a:r>
              <a:rPr lang="fr-FR" sz="1800" i="1" dirty="0" smtClean="0"/>
              <a:t>IES SAN BLAS</a:t>
            </a:r>
            <a:endParaRPr lang="fr-FR" sz="1800" i="1" dirty="0"/>
          </a:p>
        </p:txBody>
      </p:sp>
      <p:pic>
        <p:nvPicPr>
          <p:cNvPr id="6146" name="Picture 2" descr="C:\Users\PC\Documents\Laurence Perso\Totalité photos AM\20140515_1600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365104"/>
            <a:ext cx="3240359" cy="2322243"/>
          </a:xfrm>
          <a:prstGeom prst="rect">
            <a:avLst/>
          </a:prstGeom>
          <a:noFill/>
        </p:spPr>
      </p:pic>
      <p:pic>
        <p:nvPicPr>
          <p:cNvPr id="6148" name="Picture 4" descr="C:\Users\PC\Documents\Laurence Perso\Totalité photos AM\20140515_1658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4293096"/>
            <a:ext cx="3312368" cy="2360433"/>
          </a:xfrm>
          <a:prstGeom prst="rect">
            <a:avLst/>
          </a:prstGeom>
          <a:noFill/>
        </p:spPr>
      </p:pic>
      <p:pic>
        <p:nvPicPr>
          <p:cNvPr id="1026" name="Picture 2" descr="I:\COMENIUS\MOBILITE SPAIN MAY 2014\Photos 3 filles\IMG_73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846044" y="122933"/>
            <a:ext cx="1656185" cy="2939727"/>
          </a:xfrm>
          <a:prstGeom prst="rect">
            <a:avLst/>
          </a:prstGeom>
          <a:noFill/>
        </p:spPr>
      </p:pic>
      <p:pic>
        <p:nvPicPr>
          <p:cNvPr id="1027" name="Picture 3" descr="I:\COMENIUS\MOBILITE SPAIN MAY 2014\Photos 3 filles\01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764704"/>
            <a:ext cx="2880320" cy="1622715"/>
          </a:xfrm>
          <a:prstGeom prst="rect">
            <a:avLst/>
          </a:prstGeom>
          <a:noFill/>
        </p:spPr>
      </p:pic>
      <p:pic>
        <p:nvPicPr>
          <p:cNvPr id="1028" name="Picture 4" descr="I:\COMENIUS\MOBILITE SPAIN MAY 2014\Photos 3 filles\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5856" y="1484784"/>
            <a:ext cx="877669" cy="1728192"/>
          </a:xfrm>
          <a:prstGeom prst="rect">
            <a:avLst/>
          </a:prstGeom>
          <a:noFill/>
        </p:spPr>
      </p:pic>
      <p:pic>
        <p:nvPicPr>
          <p:cNvPr id="1029" name="Picture 5" descr="I:\COMENIUS\MOBILITE SPAIN MAY 2014\Photos 3 filles\00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11960" y="548680"/>
            <a:ext cx="1691680" cy="957810"/>
          </a:xfrm>
          <a:prstGeom prst="rect">
            <a:avLst/>
          </a:prstGeom>
          <a:noFill/>
        </p:spPr>
      </p:pic>
      <p:pic>
        <p:nvPicPr>
          <p:cNvPr id="1030" name="Picture 6" descr="I:\COMENIUS\MOBILITE SPAIN MAY 2014\Photos 3 filles\00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39952" y="1484784"/>
            <a:ext cx="1003694" cy="1152128"/>
          </a:xfrm>
          <a:prstGeom prst="rect">
            <a:avLst/>
          </a:prstGeom>
          <a:noFill/>
        </p:spPr>
      </p:pic>
      <p:pic>
        <p:nvPicPr>
          <p:cNvPr id="1031" name="Picture 7" descr="I:\COMENIUS\MOBILITE SPAIN MAY 2014\Photos 3 filles\006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148064" y="1484784"/>
            <a:ext cx="878741" cy="1080120"/>
          </a:xfrm>
          <a:prstGeom prst="rect">
            <a:avLst/>
          </a:prstGeom>
          <a:noFill/>
        </p:spPr>
      </p:pic>
      <p:pic>
        <p:nvPicPr>
          <p:cNvPr id="1032" name="Picture 8" descr="I:\COMENIUS\MOBILITE SPAIN MAY 2014\Photos 3 filles\004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139952" y="2564904"/>
            <a:ext cx="1907704" cy="644661"/>
          </a:xfrm>
          <a:prstGeom prst="rect">
            <a:avLst/>
          </a:prstGeom>
          <a:noFill/>
        </p:spPr>
      </p:pic>
      <p:pic>
        <p:nvPicPr>
          <p:cNvPr id="1033" name="Picture 9" descr="I:\COMENIUS\MOBILITE SPAIN MAY 2014\Aracena Photos AM\20140518_161517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275856" y="548680"/>
            <a:ext cx="864096" cy="921702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611560" y="24928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Cléa</a:t>
            </a:r>
            <a:r>
              <a:rPr lang="fr-FR" sz="1800" dirty="0" smtClean="0"/>
              <a:t> &amp; Adriana</a:t>
            </a:r>
            <a:endParaRPr lang="fr-FR" sz="1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267744" y="31409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Lise-Marie &amp; </a:t>
            </a:r>
            <a:r>
              <a:rPr lang="fr-FR" sz="1800" dirty="0" err="1" smtClean="0"/>
              <a:t>Carlota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her</a:t>
            </a:r>
            <a:r>
              <a:rPr lang="fr-FR" sz="1800" dirty="0" smtClean="0"/>
              <a:t> </a:t>
            </a:r>
            <a:r>
              <a:rPr lang="fr-FR" sz="1800" dirty="0" err="1" smtClean="0"/>
              <a:t>big</a:t>
            </a:r>
            <a:r>
              <a:rPr lang="fr-FR" sz="1800" dirty="0" smtClean="0"/>
              <a:t> </a:t>
            </a:r>
            <a:r>
              <a:rPr lang="fr-FR" sz="1800" dirty="0" err="1" smtClean="0"/>
              <a:t>family</a:t>
            </a:r>
            <a:r>
              <a:rPr lang="fr-FR" sz="1800" dirty="0" smtClean="0"/>
              <a:t> </a:t>
            </a:r>
            <a:endParaRPr lang="fr-FR" sz="1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732240" y="2492896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Anne-Lou &amp; </a:t>
            </a:r>
            <a:r>
              <a:rPr lang="fr-FR" sz="1800" dirty="0" err="1" smtClean="0"/>
              <a:t>Ainoha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Friday, May 16th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0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DINNER AT SCHOOL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0192" y="1124744"/>
            <a:ext cx="2843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the </a:t>
            </a:r>
            <a:r>
              <a:rPr lang="fr-FR" dirty="0" err="1" smtClean="0"/>
              <a:t>evening</a:t>
            </a:r>
            <a:r>
              <a:rPr lang="fr-FR" dirty="0" smtClean="0"/>
              <a:t>, the </a:t>
            </a:r>
            <a:r>
              <a:rPr lang="fr-FR" dirty="0" err="1" smtClean="0"/>
              <a:t>Spanish</a:t>
            </a:r>
            <a:r>
              <a:rPr lang="fr-FR" dirty="0" smtClean="0"/>
              <a:t> </a:t>
            </a:r>
            <a:r>
              <a:rPr lang="fr-FR" dirty="0" err="1" smtClean="0"/>
              <a:t>families</a:t>
            </a:r>
            <a:r>
              <a:rPr lang="fr-FR" dirty="0" smtClean="0"/>
              <a:t> invite the Comenius group to a final </a:t>
            </a:r>
            <a:r>
              <a:rPr lang="fr-FR" dirty="0" err="1" smtClean="0"/>
              <a:t>dinner</a:t>
            </a:r>
            <a:r>
              <a:rPr lang="fr-FR" dirty="0" smtClean="0"/>
              <a:t> </a:t>
            </a:r>
            <a:r>
              <a:rPr lang="fr-FR" dirty="0" err="1" smtClean="0"/>
              <a:t>consisting</a:t>
            </a:r>
            <a:r>
              <a:rPr lang="fr-FR" dirty="0" smtClean="0"/>
              <a:t> of a </a:t>
            </a:r>
            <a:r>
              <a:rPr lang="fr-FR" dirty="0" err="1" smtClean="0"/>
              <a:t>selection</a:t>
            </a:r>
            <a:r>
              <a:rPr lang="fr-FR" dirty="0" smtClean="0"/>
              <a:t> of </a:t>
            </a:r>
            <a:r>
              <a:rPr lang="fr-FR" dirty="0" err="1" smtClean="0"/>
              <a:t>Spanish</a:t>
            </a:r>
            <a:r>
              <a:rPr lang="fr-FR" dirty="0" smtClean="0"/>
              <a:t> </a:t>
            </a:r>
            <a:r>
              <a:rPr lang="fr-FR" dirty="0" err="1" smtClean="0"/>
              <a:t>dishes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0418" name="Picture 2" descr="C:\Users\PC\Documents\Laurence Perso\Totalité photos AM\20140516_2049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692696"/>
            <a:ext cx="5868144" cy="4401108"/>
          </a:xfrm>
          <a:prstGeom prst="rect">
            <a:avLst/>
          </a:prstGeom>
          <a:noFill/>
        </p:spPr>
      </p:pic>
      <p:pic>
        <p:nvPicPr>
          <p:cNvPr id="60420" name="Picture 4" descr="E:\COMENIUS\MOBILITE SPAIN MAY 2014\Aracena Photos LM\2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879050"/>
            <a:ext cx="3912436" cy="297895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Sunday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18th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0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DEPARTURE DAY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548680"/>
            <a:ext cx="853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thanks</a:t>
            </a:r>
            <a:r>
              <a:rPr lang="fr-FR" dirty="0" smtClean="0"/>
              <a:t> to : </a:t>
            </a:r>
          </a:p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headmaster</a:t>
            </a:r>
            <a:r>
              <a:rPr lang="fr-FR" dirty="0" smtClean="0"/>
              <a:t> Mr. Gabriel de la Riva, </a:t>
            </a:r>
          </a:p>
          <a:p>
            <a:pPr algn="ctr"/>
            <a:r>
              <a:rPr lang="fr-FR" dirty="0" smtClean="0"/>
              <a:t>Mrs. Lola Márquez, </a:t>
            </a:r>
            <a:r>
              <a:rPr lang="fr-FR" dirty="0" err="1" smtClean="0"/>
              <a:t>Spanish</a:t>
            </a:r>
            <a:r>
              <a:rPr lang="fr-FR" dirty="0" smtClean="0"/>
              <a:t> </a:t>
            </a:r>
            <a:r>
              <a:rPr lang="fr-FR" dirty="0" err="1" smtClean="0"/>
              <a:t>coordinator</a:t>
            </a:r>
            <a:r>
              <a:rPr lang="fr-FR" dirty="0" smtClean="0"/>
              <a:t>, </a:t>
            </a:r>
          </a:p>
          <a:p>
            <a:pPr algn="ctr"/>
            <a:r>
              <a:rPr lang="fr-FR" dirty="0" smtClean="0"/>
              <a:t>all the </a:t>
            </a:r>
            <a:r>
              <a:rPr lang="fr-FR" dirty="0" err="1" smtClean="0"/>
              <a:t>Spanish</a:t>
            </a:r>
            <a:r>
              <a:rPr lang="fr-FR" dirty="0" smtClean="0"/>
              <a:t> </a:t>
            </a:r>
            <a:r>
              <a:rPr lang="fr-FR" dirty="0" err="1" smtClean="0"/>
              <a:t>teachers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, </a:t>
            </a:r>
          </a:p>
          <a:p>
            <a:pPr algn="ctr"/>
            <a:r>
              <a:rPr lang="fr-FR" dirty="0" smtClean="0"/>
              <a:t>and of course to </a:t>
            </a:r>
            <a:r>
              <a:rPr lang="fr-FR" dirty="0" err="1" smtClean="0"/>
              <a:t>our</a:t>
            </a:r>
            <a:r>
              <a:rPr lang="fr-FR" dirty="0" smtClean="0"/>
              <a:t> host </a:t>
            </a:r>
            <a:r>
              <a:rPr lang="fr-FR" dirty="0" err="1" smtClean="0"/>
              <a:t>families</a:t>
            </a:r>
            <a:endParaRPr lang="fr-FR" dirty="0" smtClean="0"/>
          </a:p>
          <a:p>
            <a:pPr algn="ctr"/>
            <a:r>
              <a:rPr lang="fr-FR" dirty="0" smtClean="0"/>
              <a:t>for </a:t>
            </a:r>
            <a:r>
              <a:rPr lang="fr-FR" dirty="0" err="1" smtClean="0"/>
              <a:t>their</a:t>
            </a:r>
            <a:r>
              <a:rPr lang="fr-FR" dirty="0" smtClean="0"/>
              <a:t> warm and </a:t>
            </a:r>
            <a:r>
              <a:rPr lang="fr-FR" dirty="0" err="1" smtClean="0"/>
              <a:t>professional</a:t>
            </a:r>
            <a:r>
              <a:rPr lang="fr-FR" dirty="0" smtClean="0"/>
              <a:t> </a:t>
            </a:r>
            <a:r>
              <a:rPr lang="fr-FR" dirty="0" err="1" smtClean="0"/>
              <a:t>welcome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8" name="Picture 2" descr="https://encrypted-tbn3.gstatic.com/images?q=tbn:ANd9GcRNnuKIULLj5jl7DyPCKfOepkPGJT_n7xfaWaO8QIZ8HAHkzw3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212976"/>
            <a:ext cx="1331640" cy="1331640"/>
          </a:xfrm>
          <a:prstGeom prst="rect">
            <a:avLst/>
          </a:prstGeom>
          <a:noFill/>
        </p:spPr>
      </p:pic>
      <p:pic>
        <p:nvPicPr>
          <p:cNvPr id="61442" name="Picture 2" descr="C:\Users\PC\Documents\Laurence Perso\Totalité photos AM\20140518_1615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744924"/>
            <a:ext cx="518457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19th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0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1F497D"/>
                </a:solidFill>
              </a:rPr>
              <a:t>BACK TO FRANCE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764704"/>
            <a:ext cx="8532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Back to </a:t>
            </a:r>
            <a:r>
              <a:rPr lang="fr-FR" dirty="0" err="1" smtClean="0"/>
              <a:t>our</a:t>
            </a:r>
            <a:r>
              <a:rPr lang="fr-FR" dirty="0" smtClean="0"/>
              <a:t> ISC </a:t>
            </a:r>
            <a:r>
              <a:rPr lang="fr-FR" dirty="0" err="1" smtClean="0"/>
              <a:t>school</a:t>
            </a:r>
            <a:r>
              <a:rPr lang="fr-FR" dirty="0" smtClean="0"/>
              <a:t>, time to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. </a:t>
            </a:r>
          </a:p>
          <a:p>
            <a:pPr algn="ctr"/>
            <a:r>
              <a:rPr lang="fr-FR" dirty="0" err="1" smtClean="0"/>
              <a:t>Firstly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headmaster</a:t>
            </a:r>
            <a:r>
              <a:rPr lang="fr-FR" dirty="0" smtClean="0"/>
              <a:t>, </a:t>
            </a:r>
            <a:r>
              <a:rPr lang="fr-FR" dirty="0" err="1" smtClean="0"/>
              <a:t>Mr.Thierry</a:t>
            </a:r>
            <a:r>
              <a:rPr lang="fr-FR" dirty="0" smtClean="0"/>
              <a:t> Dubois, </a:t>
            </a:r>
          </a:p>
          <a:p>
            <a:pPr algn="ctr"/>
            <a:r>
              <a:rPr lang="fr-FR" dirty="0" smtClean="0"/>
              <a:t>and </a:t>
            </a:r>
            <a:r>
              <a:rPr lang="fr-FR" dirty="0" err="1" smtClean="0"/>
              <a:t>soonly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and </a:t>
            </a:r>
            <a:r>
              <a:rPr lang="fr-FR" dirty="0" err="1" smtClean="0"/>
              <a:t>teachers</a:t>
            </a:r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1026" name="Picture 2" descr="C:\Users\PC\Documents\Laurence Perso\Totalité photos AM\20140519_161841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67003" y="2060848"/>
            <a:ext cx="4224469" cy="3168352"/>
          </a:xfrm>
          <a:prstGeom prst="rect">
            <a:avLst/>
          </a:prstGeom>
          <a:noFill/>
        </p:spPr>
      </p:pic>
      <p:pic>
        <p:nvPicPr>
          <p:cNvPr id="1027" name="Picture 3" descr="C:\Users\PC\Documents\Laurence Perso\Totalité photos AM\20140519_161740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620005" y="2060848"/>
            <a:ext cx="4091947" cy="306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74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carte espagne-franc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915816" y="188640"/>
            <a:ext cx="3235187" cy="2232248"/>
          </a:xfrm>
        </p:spPr>
      </p:pic>
      <p:sp>
        <p:nvSpPr>
          <p:cNvPr id="12" name="Rectangle 11"/>
          <p:cNvSpPr/>
          <p:nvPr/>
        </p:nvSpPr>
        <p:spPr>
          <a:xfrm>
            <a:off x="4644008" y="2276872"/>
            <a:ext cx="4355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FRANCE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/>
              <a:t>Area : 550 000 km² 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/>
              <a:t> Population : 66 Million people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/>
              <a:t> Population </a:t>
            </a:r>
            <a:r>
              <a:rPr lang="fr-FR" b="1" dirty="0" err="1" smtClean="0"/>
              <a:t>density</a:t>
            </a:r>
            <a:r>
              <a:rPr lang="fr-FR" b="1" dirty="0" smtClean="0"/>
              <a:t>/ km² : 103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/>
              <a:t> Capital : Paris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2276872"/>
            <a:ext cx="4355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SPAIN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/>
              <a:t>Area : 506 000 km² 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/>
              <a:t> Population : 47 Million people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/>
              <a:t> Population </a:t>
            </a:r>
            <a:r>
              <a:rPr lang="fr-FR" b="1" dirty="0" err="1" smtClean="0"/>
              <a:t>density</a:t>
            </a:r>
            <a:r>
              <a:rPr lang="fr-FR" b="1" dirty="0" smtClean="0"/>
              <a:t>/ km² : 92.5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/>
              <a:t> Capital : Madrid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fr-FR" sz="3200" b="1" dirty="0" smtClean="0">
                <a:solidFill>
                  <a:srgbClr val="0A1792"/>
                </a:solidFill>
              </a:rPr>
              <a:t>MOBILITY 3</a:t>
            </a:r>
            <a:r>
              <a:rPr lang="fr-FR" sz="3200" dirty="0" smtClean="0"/>
              <a:t> </a:t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/>
            <a:endParaRPr lang="fr-FR" sz="2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Powerpoint: Danielle </a:t>
            </a:r>
            <a:r>
              <a:rPr lang="fr-FR" sz="18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Lavollée</a:t>
            </a:r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Agnès Mahé, Laurence Martin</a:t>
            </a:r>
          </a:p>
          <a:p>
            <a:pPr algn="ctr"/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Photos: Agnès Mahé</a:t>
            </a:r>
          </a:p>
          <a:p>
            <a:pPr algn="ctr">
              <a:buNone/>
            </a:pPr>
            <a:endParaRPr lang="fr-FR" sz="24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Students</a:t>
            </a:r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team : </a:t>
            </a:r>
          </a:p>
          <a:p>
            <a:pPr algn="ctr"/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Lise-Marie </a:t>
            </a:r>
            <a:r>
              <a:rPr lang="fr-FR" sz="18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Baton</a:t>
            </a:r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Anne-Lou </a:t>
            </a:r>
            <a:r>
              <a:rPr lang="fr-FR" sz="18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Folliot</a:t>
            </a:r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8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Cléa</a:t>
            </a:r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Jégou</a:t>
            </a:r>
            <a:endParaRPr lang="fr-FR" sz="1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Teachers</a:t>
            </a:r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team : </a:t>
            </a:r>
          </a:p>
          <a:p>
            <a:pPr algn="ctr"/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Danielle </a:t>
            </a:r>
            <a:r>
              <a:rPr lang="fr-FR" sz="18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Lavollée</a:t>
            </a:r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(French </a:t>
            </a:r>
            <a:r>
              <a:rPr lang="fr-FR" sz="18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coordinator</a:t>
            </a:r>
            <a:r>
              <a:rPr lang="fr-FR" sz="1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 Agnès Mahé, Laurence Martin</a:t>
            </a:r>
          </a:p>
          <a:p>
            <a:pPr algn="ctr"/>
            <a:endParaRPr lang="fr-FR" sz="1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50</a:t>
            </a:fld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1124745"/>
            <a:ext cx="919225" cy="80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0.gstatic.com/images?q=tbn:ANd9GcSyAoy4V5Lg90rGggoC2M9ARuPCBos0yzx5xQ0Oz0v6Dl9LTIoyN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2924944"/>
            <a:ext cx="1445470" cy="13520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6" y="0"/>
            <a:ext cx="2285984" cy="500042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Sunday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11th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54868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chemeClr val="tx2"/>
                </a:solidFill>
              </a:rPr>
              <a:t>DEPARTURE OF THE COMENIUS FRENCH DELEGATION</a:t>
            </a:r>
            <a:endParaRPr lang="fr-FR" sz="2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I:\COMENIUS\MOBILITE SPAIN MAY 2014\Aracena Photos AM\20140511_1518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216" y="1700808"/>
            <a:ext cx="2448272" cy="2276872"/>
          </a:xfrm>
          <a:prstGeom prst="rect">
            <a:avLst/>
          </a:prstGeom>
          <a:noFill/>
        </p:spPr>
      </p:pic>
      <p:pic>
        <p:nvPicPr>
          <p:cNvPr id="1028" name="Picture 4" descr="I:\COMENIUS\MOBILITE SPAIN MAY 2014\Aracena Photos AM\20140511_1457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365104"/>
            <a:ext cx="2376264" cy="2132856"/>
          </a:xfrm>
          <a:prstGeom prst="rect">
            <a:avLst/>
          </a:prstGeom>
          <a:noFill/>
        </p:spPr>
      </p:pic>
      <p:pic>
        <p:nvPicPr>
          <p:cNvPr id="1029" name="Picture 5" descr="I:\COMENIUS\MOBILITE SPAIN MAY 2014\Aracena Photos AM\20140511_1458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196752"/>
            <a:ext cx="2150055" cy="3050958"/>
          </a:xfrm>
          <a:prstGeom prst="rect">
            <a:avLst/>
          </a:prstGeom>
          <a:noFill/>
        </p:spPr>
      </p:pic>
      <p:pic>
        <p:nvPicPr>
          <p:cNvPr id="1030" name="Picture 6" descr="I:\COMENIUS\MOBILITE SPAIN MAY 2014\Aracena Photos LM\118.jpg"/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915816" y="4365104"/>
            <a:ext cx="3227851" cy="2204864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627784" y="1268760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Students</a:t>
            </a:r>
            <a:r>
              <a:rPr lang="fr-FR" dirty="0" smtClean="0"/>
              <a:t> :</a:t>
            </a:r>
          </a:p>
          <a:p>
            <a:r>
              <a:rPr lang="fr-FR" dirty="0" smtClean="0"/>
              <a:t>Lise-Marie </a:t>
            </a:r>
            <a:r>
              <a:rPr lang="fr-FR" dirty="0" err="1" smtClean="0"/>
              <a:t>Baton</a:t>
            </a:r>
            <a:endParaRPr lang="fr-FR" dirty="0" smtClean="0"/>
          </a:p>
          <a:p>
            <a:r>
              <a:rPr lang="fr-FR" dirty="0" smtClean="0"/>
              <a:t>Anne-Lou </a:t>
            </a:r>
            <a:r>
              <a:rPr lang="fr-FR" dirty="0" err="1" smtClean="0"/>
              <a:t>Folliot</a:t>
            </a:r>
            <a:endParaRPr lang="fr-FR" dirty="0" smtClean="0"/>
          </a:p>
          <a:p>
            <a:r>
              <a:rPr lang="fr-FR" dirty="0" err="1" smtClean="0"/>
              <a:t>Cléa</a:t>
            </a:r>
            <a:r>
              <a:rPr lang="fr-FR" dirty="0" smtClean="0"/>
              <a:t> </a:t>
            </a:r>
            <a:r>
              <a:rPr lang="fr-FR" dirty="0" err="1" smtClean="0"/>
              <a:t>Jégou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707904" y="2708920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Teachers</a:t>
            </a:r>
            <a:r>
              <a:rPr lang="fr-FR" dirty="0" smtClean="0"/>
              <a:t> :</a:t>
            </a:r>
          </a:p>
          <a:p>
            <a:pPr algn="r"/>
            <a:r>
              <a:rPr lang="fr-FR" dirty="0" smtClean="0"/>
              <a:t>Danielle </a:t>
            </a:r>
            <a:r>
              <a:rPr lang="fr-FR" dirty="0" err="1" smtClean="0"/>
              <a:t>Lavollée</a:t>
            </a:r>
            <a:endParaRPr lang="fr-FR" dirty="0" smtClean="0"/>
          </a:p>
          <a:p>
            <a:pPr algn="r"/>
            <a:r>
              <a:rPr lang="fr-FR" dirty="0" smtClean="0"/>
              <a:t>Agnès Mahé</a:t>
            </a:r>
          </a:p>
          <a:p>
            <a:pPr algn="r"/>
            <a:r>
              <a:rPr lang="fr-FR" dirty="0" smtClean="0"/>
              <a:t>Laurence Martin</a:t>
            </a:r>
          </a:p>
          <a:p>
            <a:pPr algn="r"/>
            <a:endParaRPr lang="fr-FR" dirty="0"/>
          </a:p>
        </p:txBody>
      </p:sp>
      <p:pic>
        <p:nvPicPr>
          <p:cNvPr id="3" name="Picture 2" descr="I:\COMENIUS\MOBILITE SPAIN MAY 2014\Aracena Photos LM\11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4221088"/>
            <a:ext cx="2459766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Sunday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11th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ARRIVAL BY NIGHT AT ARACENA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60" y="1052736"/>
            <a:ext cx="7920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 host </a:t>
            </a:r>
            <a:r>
              <a:rPr lang="fr-FR" sz="2400" dirty="0" err="1" smtClean="0"/>
              <a:t>families</a:t>
            </a:r>
            <a:r>
              <a:rPr lang="fr-FR" sz="2400" dirty="0" smtClean="0"/>
              <a:t> </a:t>
            </a:r>
            <a:r>
              <a:rPr lang="fr-FR" sz="2400" dirty="0" err="1" smtClean="0"/>
              <a:t>welcome</a:t>
            </a:r>
            <a:r>
              <a:rPr lang="fr-FR" sz="2400" dirty="0" smtClean="0"/>
              <a:t> the Comenius French group.</a:t>
            </a:r>
          </a:p>
          <a:p>
            <a:endParaRPr lang="fr-FR" sz="2600" dirty="0"/>
          </a:p>
        </p:txBody>
      </p:sp>
      <p:pic>
        <p:nvPicPr>
          <p:cNvPr id="2051" name="Picture 3" descr="I:\COMENIUS\MOBILITE SPAIN MAY 2014\Aracena Photos LM\121.jpg"/>
          <p:cNvPicPr>
            <a:picLocks noChangeAspect="1" noChangeArrowheads="1"/>
          </p:cNvPicPr>
          <p:nvPr/>
        </p:nvPicPr>
        <p:blipFill>
          <a:blip r:embed="rId2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5220072" y="1556792"/>
            <a:ext cx="3708919" cy="3142279"/>
          </a:xfrm>
          <a:prstGeom prst="roundRect">
            <a:avLst/>
          </a:prstGeom>
          <a:noFill/>
        </p:spPr>
      </p:pic>
      <p:pic>
        <p:nvPicPr>
          <p:cNvPr id="2052" name="Picture 4" descr="I:\COMENIUS\MOBILITE SPAIN MAY 2014\Aracena Photos LM\122.jpg"/>
          <p:cNvPicPr>
            <a:picLocks noChangeAspect="1" noChangeArrowheads="1"/>
          </p:cNvPicPr>
          <p:nvPr/>
        </p:nvPicPr>
        <p:blipFill>
          <a:blip r:embed="rId3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179512" y="1700808"/>
            <a:ext cx="3515883" cy="2636912"/>
          </a:xfrm>
          <a:prstGeom prst="roundRect">
            <a:avLst/>
          </a:prstGeom>
          <a:noFill/>
        </p:spPr>
      </p:pic>
      <p:pic>
        <p:nvPicPr>
          <p:cNvPr id="2050" name="Picture 2" descr="I:\COMENIUS\MOBILITE SPAIN MAY 2014\Aracena Photos LM\120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379977" y="3789040"/>
            <a:ext cx="3520489" cy="3068960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088232"/>
          </a:xfrm>
        </p:spPr>
        <p:txBody>
          <a:bodyPr/>
          <a:lstStyle/>
          <a:p>
            <a: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Sharing </a:t>
            </a:r>
            <a:r>
              <a:rPr lang="fr-FR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experiences</a:t>
            </a:r>
            <a: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: </a:t>
            </a:r>
            <a:b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</a:br>
            <a:r>
              <a:rPr lang="fr-FR" i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FR" i="1" dirty="0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err="1" smtClean="0">
                <a:solidFill>
                  <a:srgbClr val="0A1792"/>
                </a:solidFill>
                <a:latin typeface="Arial" pitchFamily="34" charset="0"/>
                <a:cs typeface="Arial" pitchFamily="34" charset="0"/>
              </a:rPr>
              <a:t>school</a:t>
            </a:r>
            <a:endParaRPr lang="fr-FR" i="1" dirty="0">
              <a:solidFill>
                <a:srgbClr val="0A17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COMENIUS\MOBILITE SPAIN MAY 2014\Aracena Photos AM\20140512_083430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79512" y="2708920"/>
            <a:ext cx="3840427" cy="288032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5140" y="0"/>
            <a:ext cx="2428860" cy="562074"/>
          </a:xfrm>
        </p:spPr>
        <p:txBody>
          <a:bodyPr/>
          <a:lstStyle/>
          <a:p>
            <a:pPr algn="r"/>
            <a:r>
              <a:rPr lang="fr-FR" sz="20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Monday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May 12th</a:t>
            </a:r>
            <a:endParaRPr lang="fr-FR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35716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THE HEADMASTER M. GABRIEL DE LA RIVA AND THE COMENIUS SPANISH COORDINATOR LOLA MÁRQUEZ WELCOME  </a:t>
            </a:r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ALL THE DELEGATIONS OF </a:t>
            </a:r>
          </a:p>
          <a:p>
            <a:pPr algn="ctr"/>
            <a:r>
              <a:rPr lang="fr-FR" b="1" dirty="0" err="1" smtClean="0">
                <a:solidFill>
                  <a:schemeClr val="tx2"/>
                </a:solidFill>
              </a:rPr>
              <a:t>Austria</a:t>
            </a:r>
            <a:r>
              <a:rPr lang="fr-FR" b="1" dirty="0" smtClean="0">
                <a:solidFill>
                  <a:schemeClr val="tx2"/>
                </a:solidFill>
              </a:rPr>
              <a:t>, France: Métropole and Martinique, </a:t>
            </a:r>
            <a:r>
              <a:rPr lang="fr-FR" b="1" dirty="0" err="1" smtClean="0">
                <a:solidFill>
                  <a:schemeClr val="tx2"/>
                </a:solidFill>
              </a:rPr>
              <a:t>Italy</a:t>
            </a:r>
            <a:r>
              <a:rPr lang="fr-FR" b="1" dirty="0" smtClean="0">
                <a:solidFill>
                  <a:schemeClr val="tx2"/>
                </a:solidFill>
              </a:rPr>
              <a:t>, Spain, U-K</a:t>
            </a:r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AT </a:t>
            </a:r>
            <a:r>
              <a:rPr lang="fr-FR" b="1" i="1" dirty="0" smtClean="0">
                <a:solidFill>
                  <a:schemeClr val="tx2"/>
                </a:solidFill>
              </a:rPr>
              <a:t>SAN BLAS INSTITUTE</a:t>
            </a:r>
            <a:r>
              <a:rPr lang="fr-FR" b="1" dirty="0" smtClean="0">
                <a:solidFill>
                  <a:schemeClr val="tx2"/>
                </a:solidFill>
              </a:rPr>
              <a:t>)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5805264"/>
            <a:ext cx="3357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group of </a:t>
            </a:r>
            <a:r>
              <a:rPr lang="fr-FR" dirty="0" err="1" smtClean="0"/>
              <a:t>Spanish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.</a:t>
            </a:r>
          </a:p>
          <a:p>
            <a:endParaRPr lang="fr-FR" sz="2600" dirty="0"/>
          </a:p>
        </p:txBody>
      </p:sp>
      <p:pic>
        <p:nvPicPr>
          <p:cNvPr id="11" name="Image 10" descr="20140514_094526.jpg"/>
          <p:cNvPicPr>
            <a:picLocks noChangeAspect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>
          <a:xfrm>
            <a:off x="4499992" y="2060848"/>
            <a:ext cx="3905243" cy="2305752"/>
          </a:xfrm>
          <a:prstGeom prst="round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72400" y="764704"/>
            <a:ext cx="755576" cy="6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20140514_09220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857752" y="4500546"/>
            <a:ext cx="3421999" cy="22185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2365</Words>
  <Application>Microsoft Office PowerPoint</Application>
  <PresentationFormat>Affichage à l'écran (4:3)</PresentationFormat>
  <Paragraphs>377</Paragraphs>
  <Slides>50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Thème Office</vt:lpstr>
      <vt:lpstr>Présentation PowerPoint</vt:lpstr>
      <vt:lpstr>Summary</vt:lpstr>
      <vt:lpstr> Comenius project Turning Ideas Into Actions 2013-2015  European partnership with 7 schools in 5 countries </vt:lpstr>
      <vt:lpstr>FROM FRANCE TO SPAIN </vt:lpstr>
      <vt:lpstr>Présentation PowerPoint</vt:lpstr>
      <vt:lpstr>Sunday, May 11th</vt:lpstr>
      <vt:lpstr>Sunday, May 11th</vt:lpstr>
      <vt:lpstr>Sharing European experiences :   At school</vt:lpstr>
      <vt:lpstr>Monday, May 12th</vt:lpstr>
      <vt:lpstr>Présentation PowerPoint</vt:lpstr>
      <vt:lpstr>Monday, May 12th</vt:lpstr>
      <vt:lpstr>Wednesday, May 14th</vt:lpstr>
      <vt:lpstr>Wednesday, May 14th</vt:lpstr>
      <vt:lpstr>Wednesday, May 14th</vt:lpstr>
      <vt:lpstr>Wednesday, May 14th</vt:lpstr>
      <vt:lpstr>Thursday, May 15th</vt:lpstr>
      <vt:lpstr>Friday, May 16th</vt:lpstr>
      <vt:lpstr>Friday, May 16th</vt:lpstr>
      <vt:lpstr>Présentation PowerPoint</vt:lpstr>
      <vt:lpstr>Présentation PowerPoint</vt:lpstr>
      <vt:lpstr>Présentation PowerPoint</vt:lpstr>
      <vt:lpstr>Présentation PowerPoint</vt:lpstr>
      <vt:lpstr>Friday, May 16th</vt:lpstr>
      <vt:lpstr>Présentation PowerPoint</vt:lpstr>
      <vt:lpstr>Présentation PowerPoint</vt:lpstr>
      <vt:lpstr>Présentation PowerPoint</vt:lpstr>
      <vt:lpstr>Sharing European experiences :   Social activities</vt:lpstr>
      <vt:lpstr>Wednesday, May 14th</vt:lpstr>
      <vt:lpstr>Thursday, May 15th</vt:lpstr>
      <vt:lpstr>Thursday, May 15th</vt:lpstr>
      <vt:lpstr>Thursday, May 15th</vt:lpstr>
      <vt:lpstr>Sharing European experiences :   Cultural and environmental visits</vt:lpstr>
      <vt:lpstr>Monday, May 12th</vt:lpstr>
      <vt:lpstr>Monday, May 12th</vt:lpstr>
      <vt:lpstr>Monday, May 12th</vt:lpstr>
      <vt:lpstr>Monday, May 12th</vt:lpstr>
      <vt:lpstr>Tuesday, May 13th</vt:lpstr>
      <vt:lpstr>Tuesday, May 13th</vt:lpstr>
      <vt:lpstr>Tuesday, May 13th</vt:lpstr>
      <vt:lpstr>Wednesday, May 14th</vt:lpstr>
      <vt:lpstr>Wednesday, May 14th</vt:lpstr>
      <vt:lpstr>Wednesday, May 14th</vt:lpstr>
      <vt:lpstr>Friday, May 16th</vt:lpstr>
      <vt:lpstr>Friday, May 16th</vt:lpstr>
      <vt:lpstr>Friday, May 16th</vt:lpstr>
      <vt:lpstr>Thursday, May 15th</vt:lpstr>
      <vt:lpstr>Friday, May 16th</vt:lpstr>
      <vt:lpstr>Sunday, May 18th</vt:lpstr>
      <vt:lpstr>Monday, May 19th</vt:lpstr>
      <vt:lpstr>MOBILITY 3  </vt:lpstr>
    </vt:vector>
  </TitlesOfParts>
  <Company>Groupement des Mousquetaires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abesnard</dc:creator>
  <cp:lastModifiedBy>PC</cp:lastModifiedBy>
  <cp:revision>579</cp:revision>
  <dcterms:created xsi:type="dcterms:W3CDTF">2014-01-27T12:21:21Z</dcterms:created>
  <dcterms:modified xsi:type="dcterms:W3CDTF">2014-07-08T12:31:10Z</dcterms:modified>
</cp:coreProperties>
</file>