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265" r:id="rId3"/>
    <p:sldId id="275" r:id="rId4"/>
    <p:sldId id="266" r:id="rId5"/>
    <p:sldId id="267" r:id="rId6"/>
    <p:sldId id="268" r:id="rId7"/>
    <p:sldId id="269" r:id="rId8"/>
    <p:sldId id="270" r:id="rId9"/>
    <p:sldId id="262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8DE1C"/>
    <a:srgbClr val="85FBB2"/>
    <a:srgbClr val="1E16B6"/>
    <a:srgbClr val="3E25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75" autoAdjust="0"/>
  </p:normalViewPr>
  <p:slideViewPr>
    <p:cSldViewPr>
      <p:cViewPr varScale="1">
        <p:scale>
          <a:sx n="45" d="100"/>
          <a:sy n="45" d="100"/>
        </p:scale>
        <p:origin x="-96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A2D2A-5797-4DD5-B5EE-5B944BE53AA3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315F1-6C63-4CAC-A99C-F72423865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4909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267C5-B33C-C045-B09B-46533FF6EF3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0D55-599B-4203-82F4-75D1879EA52A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CE8-F743-42AA-8FA3-97880A889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0D55-599B-4203-82F4-75D1879EA52A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CE8-F743-42AA-8FA3-97880A889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0D55-599B-4203-82F4-75D1879EA52A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CE8-F743-42AA-8FA3-97880A889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0D55-599B-4203-82F4-75D1879EA52A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CE8-F743-42AA-8FA3-97880A889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0D55-599B-4203-82F4-75D1879EA52A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CE8-F743-42AA-8FA3-97880A889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0D55-599B-4203-82F4-75D1879EA52A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CE8-F743-42AA-8FA3-97880A889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0D55-599B-4203-82F4-75D1879EA52A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CE8-F743-42AA-8FA3-97880A889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0D55-599B-4203-82F4-75D1879EA52A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CE8-F743-42AA-8FA3-97880A889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0D55-599B-4203-82F4-75D1879EA52A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CE8-F743-42AA-8FA3-97880A889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0D55-599B-4203-82F4-75D1879EA52A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8CE8-F743-42AA-8FA3-97880A889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0D55-599B-4203-82F4-75D1879EA52A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5B8CE8-F743-42AA-8FA3-97880A889B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E00D55-599B-4203-82F4-75D1879EA52A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5B8CE8-F743-42AA-8FA3-97880A889BA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pn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5" Type="http://schemas.openxmlformats.org/officeDocument/2006/relationships/image" Target="../media/image75.pn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23850" y="765175"/>
            <a:ext cx="10225088" cy="1781175"/>
          </a:xfrm>
        </p:spPr>
        <p:txBody>
          <a:bodyPr/>
          <a:lstStyle/>
          <a:p>
            <a:pPr algn="l"/>
            <a:r>
              <a:rPr lang="fr-FR" dirty="0">
                <a:solidFill>
                  <a:schemeClr val="hlink"/>
                </a:solidFill>
              </a:rPr>
              <a:t>                     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2643182"/>
            <a:ext cx="3845024" cy="17526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2800" u="sng" dirty="0">
                <a:solidFill>
                  <a:schemeClr val="hlink"/>
                </a:solidFill>
                <a:latin typeface="Algerian" pitchFamily="82" charset="0"/>
              </a:rPr>
              <a:t>THE WORLD OF </a:t>
            </a:r>
            <a:r>
              <a:rPr lang="fr-FR" sz="2800" u="sng" dirty="0" smtClean="0">
                <a:solidFill>
                  <a:schemeClr val="hlink"/>
                </a:solidFill>
                <a:latin typeface="Algerian" pitchFamily="82" charset="0"/>
              </a:rPr>
              <a:t>WORK</a:t>
            </a:r>
          </a:p>
          <a:p>
            <a:pPr algn="ctr">
              <a:lnSpc>
                <a:spcPct val="80000"/>
              </a:lnSpc>
            </a:pPr>
            <a:r>
              <a:rPr lang="fr-FR" sz="2800" u="sng" dirty="0" smtClean="0">
                <a:solidFill>
                  <a:schemeClr val="hlink"/>
                </a:solidFill>
                <a:latin typeface="Algerian" pitchFamily="82" charset="0"/>
              </a:rPr>
              <a:t>AT  SCHOOL</a:t>
            </a:r>
            <a:endParaRPr lang="fr-FR" sz="2800" u="sng" dirty="0">
              <a:solidFill>
                <a:schemeClr val="hlink"/>
              </a:solidFill>
              <a:latin typeface="Algerian" pitchFamily="82" charset="0"/>
            </a:endParaRPr>
          </a:p>
          <a:p>
            <a:pPr algn="ctr">
              <a:lnSpc>
                <a:spcPct val="80000"/>
              </a:lnSpc>
            </a:pPr>
            <a:endParaRPr lang="fr-FR" sz="4000" u="sng" dirty="0">
              <a:solidFill>
                <a:schemeClr val="hlink"/>
              </a:solidFill>
              <a:latin typeface="Algerian" pitchFamily="82" charset="0"/>
            </a:endParaRPr>
          </a:p>
          <a:p>
            <a:pPr algn="ctr">
              <a:lnSpc>
                <a:spcPct val="80000"/>
              </a:lnSpc>
            </a:pPr>
            <a:endParaRPr lang="fr-FR" sz="4000" u="sng" dirty="0">
              <a:solidFill>
                <a:schemeClr val="hlink"/>
              </a:solidFill>
              <a:latin typeface="Algerian" pitchFamily="82" charset="0"/>
            </a:endParaRPr>
          </a:p>
          <a:p>
            <a:pPr algn="ctr">
              <a:lnSpc>
                <a:spcPct val="80000"/>
              </a:lnSpc>
            </a:pPr>
            <a:endParaRPr lang="fr-FR" sz="4000" u="sng" dirty="0">
              <a:solidFill>
                <a:schemeClr val="hlink"/>
              </a:solidFill>
              <a:latin typeface="Algerian" pitchFamily="82" charset="0"/>
            </a:endParaRPr>
          </a:p>
          <a:p>
            <a:pPr algn="ctr">
              <a:lnSpc>
                <a:spcPct val="80000"/>
              </a:lnSpc>
            </a:pPr>
            <a:endParaRPr lang="fr-FR" sz="4000" u="sng" dirty="0">
              <a:solidFill>
                <a:schemeClr val="hlink"/>
              </a:solidFill>
              <a:latin typeface="Algerian" pitchFamily="82" charset="0"/>
            </a:endParaRPr>
          </a:p>
          <a:p>
            <a:pPr algn="ctr">
              <a:lnSpc>
                <a:spcPct val="80000"/>
              </a:lnSpc>
            </a:pPr>
            <a:endParaRPr lang="fr-FR" sz="4000" u="sng" dirty="0">
              <a:solidFill>
                <a:schemeClr val="hlink"/>
              </a:solidFill>
              <a:latin typeface="Algerian" pitchFamily="82" charset="0"/>
            </a:endParaRPr>
          </a:p>
        </p:txBody>
      </p:sp>
      <p:pic>
        <p:nvPicPr>
          <p:cNvPr id="2053" name="Picture 5" descr="com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0350"/>
            <a:ext cx="2735262" cy="195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Nd9GcSGyNn3F1g4KY8GEJI286QWdzM8WC80JCfpF9gV40taKc-kZSV70w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429000"/>
            <a:ext cx="1739900" cy="1779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AutoShape 9" descr="2Q=="/>
          <p:cNvSpPr>
            <a:spLocks noChangeAspect="1" noChangeArrowheads="1"/>
          </p:cNvSpPr>
          <p:nvPr/>
        </p:nvSpPr>
        <p:spPr bwMode="auto">
          <a:xfrm>
            <a:off x="3219450" y="258603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059" name="AutoShape 11" descr="2Q=="/>
          <p:cNvSpPr>
            <a:spLocks noChangeAspect="1" noChangeArrowheads="1"/>
          </p:cNvSpPr>
          <p:nvPr/>
        </p:nvSpPr>
        <p:spPr bwMode="auto">
          <a:xfrm>
            <a:off x="2928926" y="2857496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2061" name="Picture 13" descr="15056287-illustration-de-femme-d-39-affaires-debout-avec-dessin-graphique-a-barre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0928"/>
            <a:ext cx="1368425" cy="309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ANd9GcQse2Vvgyj8MmpL3n4l2PnsEnMrQY3f28e4-1ylf-2fwghQ985q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282" b="-2473"/>
          <a:stretch>
            <a:fillRect/>
          </a:stretch>
        </p:blipFill>
        <p:spPr bwMode="auto">
          <a:xfrm>
            <a:off x="3203848" y="3573016"/>
            <a:ext cx="2808288" cy="151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179388" y="908050"/>
            <a:ext cx="8675687" cy="565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fr-FR" sz="2800" kern="10" spc="-2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9 MARCH                         16 MARCH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71934" y="5229200"/>
            <a:ext cx="100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FF00"/>
                </a:solidFill>
              </a:rPr>
              <a:t>2013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580526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Project meeting in Fort de France Martinique </a:t>
            </a:r>
          </a:p>
          <a:p>
            <a:pPr algn="ctr"/>
            <a:r>
              <a:rPr lang="fr-FR" b="1" dirty="0" err="1" smtClean="0">
                <a:solidFill>
                  <a:srgbClr val="FFFF00"/>
                </a:solidFill>
              </a:rPr>
              <a:t>Presentation</a:t>
            </a:r>
            <a:r>
              <a:rPr lang="fr-FR" b="1" dirty="0" smtClean="0">
                <a:solidFill>
                  <a:srgbClr val="FFFF00"/>
                </a:solidFill>
              </a:rPr>
              <a:t> of the  </a:t>
            </a:r>
            <a:r>
              <a:rPr lang="fr-FR" b="1" smtClean="0">
                <a:solidFill>
                  <a:srgbClr val="FFFF00"/>
                </a:solidFill>
              </a:rPr>
              <a:t>ISC- LA </a:t>
            </a:r>
            <a:r>
              <a:rPr lang="fr-FR" b="1" dirty="0" smtClean="0">
                <a:solidFill>
                  <a:srgbClr val="FFFF00"/>
                </a:solidFill>
              </a:rPr>
              <a:t>VILLE DU BOIS - FRANCE 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8596" y="2000240"/>
            <a:ext cx="221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Comenius  </a:t>
            </a:r>
            <a:r>
              <a:rPr lang="fr-FR" dirty="0" err="1" smtClean="0">
                <a:solidFill>
                  <a:srgbClr val="FFFF00"/>
                </a:solidFill>
              </a:rPr>
              <a:t>project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GOING FOR GOLD 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9218" name="Picture 2" descr="http://www.isc-villedubois.com/images/logo_isc-cartouche%20encadré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4077072"/>
            <a:ext cx="1171159" cy="1030620"/>
          </a:xfrm>
          <a:prstGeom prst="rect">
            <a:avLst/>
          </a:prstGeom>
          <a:noFill/>
        </p:spPr>
      </p:pic>
      <p:pic>
        <p:nvPicPr>
          <p:cNvPr id="17" name="Picture 19" descr="LOGO COMENIUS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8148" y="4438243"/>
            <a:ext cx="1000132" cy="718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83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6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33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13-02-25 à 17.57.26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-56442" r="-56442"/>
          <a:stretch>
            <a:fillRect/>
          </a:stretch>
        </p:blipFill>
        <p:spPr>
          <a:xfrm>
            <a:off x="-1476672" y="2852936"/>
            <a:ext cx="7014465" cy="3741048"/>
          </a:xfrm>
        </p:spPr>
      </p:pic>
      <p:sp>
        <p:nvSpPr>
          <p:cNvPr id="3" name="ZoneTexte 2"/>
          <p:cNvSpPr txBox="1"/>
          <p:nvPr/>
        </p:nvSpPr>
        <p:spPr>
          <a:xfrm>
            <a:off x="539552" y="692696"/>
            <a:ext cx="23759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lgerian" pitchFamily="82" charset="0"/>
              </a:rPr>
              <a:t> 3   LOCALLY </a:t>
            </a:r>
            <a:endParaRPr lang="fr-FR" sz="2800" dirty="0">
              <a:latin typeface="Algerian" pitchFamily="82" charset="0"/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2204864"/>
            <a:ext cx="342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latin typeface="Arial Black" pitchFamily="34" charset="0"/>
                <a:cs typeface="Aharoni" pitchFamily="2" charset="-79"/>
              </a:rPr>
              <a:t>La Défense in </a:t>
            </a:r>
            <a:r>
              <a:rPr lang="fr-FR" sz="2400" i="1" dirty="0" smtClean="0">
                <a:latin typeface="Arial Black" pitchFamily="34" charset="0"/>
                <a:cs typeface="Aharoni" pitchFamily="2" charset="-79"/>
              </a:rPr>
              <a:t>Paris</a:t>
            </a:r>
            <a:endParaRPr lang="fr-FR" sz="2400" i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8" name="Image 7" descr="Urbanisme-La-Ville-du-Bois2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3140968"/>
            <a:ext cx="4392538" cy="23395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67944" y="2204864"/>
            <a:ext cx="520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latin typeface="Arial Black" pitchFamily="34" charset="0"/>
              </a:rPr>
              <a:t>Rural area </a:t>
            </a:r>
            <a:r>
              <a:rPr lang="fr-FR" sz="2400" i="1" dirty="0">
                <a:latin typeface="Arial Black" pitchFamily="34" charset="0"/>
              </a:rPr>
              <a:t>in La Ville Du Bois </a:t>
            </a:r>
          </a:p>
        </p:txBody>
      </p:sp>
    </p:spTree>
    <p:extLst>
      <p:ext uri="{BB962C8B-B14F-4D97-AF65-F5344CB8AC3E}">
        <p14:creationId xmlns="" xmlns:p14="http://schemas.microsoft.com/office/powerpoint/2010/main" val="10210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7030A0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639624" cy="648072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FFFFFF"/>
                </a:solidFill>
              </a:rPr>
              <a:t>La Défense in Paris is the first European business center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8352928" cy="1224136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FFFF"/>
                </a:solidFill>
              </a:rPr>
              <a:t>I</a:t>
            </a:r>
            <a:r>
              <a:rPr lang="fr-FR" dirty="0" smtClean="0">
                <a:solidFill>
                  <a:srgbClr val="FFFFFF"/>
                </a:solidFill>
              </a:rPr>
              <a:t>t accommodates 20,000 people and 2,500 businesses. </a:t>
            </a:r>
          </a:p>
          <a:p>
            <a:pPr algn="l"/>
            <a:r>
              <a:rPr lang="fr-FR" dirty="0" smtClean="0">
                <a:solidFill>
                  <a:srgbClr val="FFFFFF"/>
                </a:solidFill>
              </a:rPr>
              <a:t>180 000 </a:t>
            </a:r>
            <a:r>
              <a:rPr lang="fr-FR" dirty="0" err="1" smtClean="0">
                <a:solidFill>
                  <a:srgbClr val="FFFFFF"/>
                </a:solidFill>
              </a:rPr>
              <a:t>employees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work</a:t>
            </a:r>
            <a:r>
              <a:rPr lang="fr-FR" dirty="0" smtClean="0">
                <a:solidFill>
                  <a:srgbClr val="FFFFFF"/>
                </a:solidFill>
              </a:rPr>
              <a:t> in 71 towers.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5" name="Image 4" descr="Capture d’écran 2013-02-25 à 18.18.3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38797"/>
            <a:ext cx="4926878" cy="2406150"/>
          </a:xfrm>
          <a:prstGeom prst="rect">
            <a:avLst/>
          </a:prstGeom>
        </p:spPr>
      </p:pic>
      <p:pic>
        <p:nvPicPr>
          <p:cNvPr id="6" name="Image 5" descr="Capture d’écran 2013-02-25 à 18.18.2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70463" y="1785514"/>
            <a:ext cx="4136100" cy="307382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5496" y="188640"/>
            <a:ext cx="23759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lgerian" pitchFamily="82" charset="0"/>
              </a:rPr>
              <a:t> 3   LOCALLY </a:t>
            </a:r>
            <a:endParaRPr lang="fr-FR" sz="2800" dirty="0">
              <a:latin typeface="Algerian" pitchFamily="8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841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40000">
              <a:srgbClr val="00CCCC"/>
            </a:gs>
            <a:gs pos="40000">
              <a:srgbClr val="9999FF"/>
            </a:gs>
            <a:gs pos="68000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4139" y="4414761"/>
            <a:ext cx="2762831" cy="20936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5489" y="694060"/>
            <a:ext cx="1778000" cy="23749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14080" y="694060"/>
            <a:ext cx="1778000" cy="2374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97671" y="641924"/>
            <a:ext cx="1099628" cy="242703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444753" y="3197874"/>
            <a:ext cx="2087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« First » </a:t>
            </a:r>
            <a:r>
              <a:rPr lang="fr-FR" sz="2400" i="1" dirty="0" err="1" smtClean="0"/>
              <a:t>Tower</a:t>
            </a:r>
            <a:endParaRPr lang="fr-FR" sz="2400" i="1" dirty="0" smtClean="0"/>
          </a:p>
          <a:p>
            <a:r>
              <a:rPr lang="fr-FR" dirty="0" smtClean="0"/>
              <a:t>- 231 m </a:t>
            </a:r>
          </a:p>
          <a:p>
            <a:r>
              <a:rPr lang="fr-FR" dirty="0" smtClean="0"/>
              <a:t>- 50 </a:t>
            </a:r>
            <a:r>
              <a:rPr lang="fr-FR" dirty="0" err="1" smtClean="0"/>
              <a:t>floors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563888" y="3205425"/>
            <a:ext cx="1704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Total </a:t>
            </a:r>
            <a:r>
              <a:rPr lang="fr-FR" sz="2400" i="1" dirty="0" err="1" smtClean="0"/>
              <a:t>Tower</a:t>
            </a:r>
            <a:endParaRPr lang="fr-FR" sz="2400" i="1" dirty="0" smtClean="0"/>
          </a:p>
          <a:p>
            <a:r>
              <a:rPr lang="fr-FR" dirty="0" smtClean="0"/>
              <a:t>- 187 m </a:t>
            </a:r>
          </a:p>
          <a:p>
            <a:r>
              <a:rPr lang="fr-FR" dirty="0" smtClean="0"/>
              <a:t>- 48 </a:t>
            </a:r>
            <a:r>
              <a:rPr lang="fr-FR" dirty="0" err="1" smtClean="0"/>
              <a:t>floors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09639" y="3183011"/>
            <a:ext cx="1974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 smtClean="0"/>
              <a:t>Areva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Tower</a:t>
            </a:r>
            <a:endParaRPr lang="fr-FR" sz="2400" i="1" dirty="0" smtClean="0"/>
          </a:p>
          <a:p>
            <a:r>
              <a:rPr lang="fr-FR" dirty="0" smtClean="0"/>
              <a:t>- 184 m </a:t>
            </a:r>
          </a:p>
          <a:p>
            <a:r>
              <a:rPr lang="fr-FR" dirty="0" smtClean="0"/>
              <a:t>- 44 </a:t>
            </a:r>
            <a:r>
              <a:rPr lang="fr-FR" dirty="0" err="1" smtClean="0"/>
              <a:t>floors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28418" y="4351991"/>
            <a:ext cx="2471073" cy="217335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635896" y="4918817"/>
            <a:ext cx="236955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 2018 : </a:t>
            </a:r>
          </a:p>
          <a:p>
            <a:r>
              <a:rPr lang="fr-FR" sz="2400" i="1" dirty="0" smtClean="0"/>
              <a:t>Hermitage </a:t>
            </a:r>
            <a:r>
              <a:rPr lang="fr-FR" sz="2400" i="1" dirty="0" err="1"/>
              <a:t>P</a:t>
            </a:r>
            <a:r>
              <a:rPr lang="fr-FR" sz="2400" i="1" dirty="0" err="1" smtClean="0"/>
              <a:t>laza</a:t>
            </a:r>
            <a:endParaRPr lang="fr-FR" sz="2400" i="1" dirty="0" smtClean="0"/>
          </a:p>
          <a:p>
            <a:r>
              <a:rPr lang="fr-FR" dirty="0" smtClean="0"/>
              <a:t>- 323 m </a:t>
            </a:r>
          </a:p>
          <a:p>
            <a:r>
              <a:rPr lang="fr-FR" dirty="0" smtClean="0"/>
              <a:t>- 93 </a:t>
            </a:r>
            <a:r>
              <a:rPr lang="fr-FR" dirty="0" err="1" smtClean="0"/>
              <a:t>floors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24657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lgerian" pitchFamily="82" charset="0"/>
              </a:rPr>
              <a:t> 3   LOCALLY </a:t>
            </a:r>
            <a:endParaRPr lang="fr-FR" sz="2800" dirty="0">
              <a:latin typeface="Algerian" pitchFamily="82" charset="0"/>
            </a:endParaRPr>
          </a:p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059832" y="446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TOWERS IN PARIS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5399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FFFF00"/>
          </a:fgClr>
          <a:bgClr>
            <a:schemeClr val="tx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A04988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3870" y="3736975"/>
            <a:ext cx="993775" cy="3121025"/>
          </a:xfrm>
          <a:prstGeom prst="rect">
            <a:avLst/>
          </a:prstGeom>
        </p:spPr>
      </p:pic>
      <p:pic>
        <p:nvPicPr>
          <p:cNvPr id="5" name="Image 4" descr="AA05384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4705" y="596007"/>
            <a:ext cx="999403" cy="29770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99745" y="10082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BU00371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29886" y="282116"/>
            <a:ext cx="1254125" cy="3121026"/>
          </a:xfrm>
          <a:prstGeom prst="rect">
            <a:avLst/>
          </a:prstGeom>
        </p:spPr>
      </p:pic>
      <p:pic>
        <p:nvPicPr>
          <p:cNvPr id="9" name="Image 8" descr="BU00130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8615" y="3625850"/>
            <a:ext cx="1504950" cy="3121025"/>
          </a:xfrm>
          <a:prstGeom prst="rect">
            <a:avLst/>
          </a:prstGeom>
        </p:spPr>
      </p:pic>
      <p:pic>
        <p:nvPicPr>
          <p:cNvPr id="10" name="Image 9" descr="FD00267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09479" y="3625850"/>
            <a:ext cx="1698625" cy="31210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24128" y="4576708"/>
            <a:ext cx="1597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FFFF"/>
                </a:solidFill>
              </a:rPr>
              <a:t>1 %  </a:t>
            </a:r>
            <a:r>
              <a:rPr lang="fr-FR" sz="2000" dirty="0" err="1" smtClean="0">
                <a:solidFill>
                  <a:srgbClr val="FFFFFF"/>
                </a:solidFill>
              </a:rPr>
              <a:t>Workers</a:t>
            </a:r>
            <a:endParaRPr lang="fr-FR" sz="2000" dirty="0" smtClean="0">
              <a:solidFill>
                <a:srgbClr val="FFFFFF"/>
              </a:solidFill>
            </a:endParaRPr>
          </a:p>
        </p:txBody>
      </p:sp>
      <p:pic>
        <p:nvPicPr>
          <p:cNvPr id="13" name="Image 12" descr="AA044539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46093" y="282117"/>
            <a:ext cx="1860550" cy="312102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467598" y="692696"/>
            <a:ext cx="1928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FFFF"/>
                </a:solidFill>
              </a:rPr>
              <a:t>11% </a:t>
            </a:r>
            <a:r>
              <a:rPr lang="fr-FR" sz="2000" dirty="0" err="1" smtClean="0">
                <a:solidFill>
                  <a:srgbClr val="FFFFFF"/>
                </a:solidFill>
              </a:rPr>
              <a:t>Technicians</a:t>
            </a:r>
            <a:endParaRPr lang="fr-FR" sz="2000" dirty="0" smtClean="0">
              <a:solidFill>
                <a:srgbClr val="FFFF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88039" y="376208"/>
            <a:ext cx="27706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</a:rPr>
              <a:t>THERE ARE …</a:t>
            </a:r>
            <a:r>
              <a:rPr lang="fr-FR" sz="2000" dirty="0" smtClean="0">
                <a:solidFill>
                  <a:srgbClr val="FFFFFF"/>
                </a:solidFill>
              </a:rPr>
              <a:t/>
            </a:r>
            <a:br>
              <a:rPr lang="fr-FR" sz="2000" dirty="0" smtClean="0">
                <a:solidFill>
                  <a:srgbClr val="FFFFFF"/>
                </a:solidFill>
              </a:rPr>
            </a:br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86114" y="2200201"/>
            <a:ext cx="1913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FFFF"/>
                </a:solidFill>
              </a:rPr>
              <a:t>17 % </a:t>
            </a:r>
            <a:r>
              <a:rPr lang="fr-FR" sz="2000" dirty="0" err="1" smtClean="0">
                <a:solidFill>
                  <a:srgbClr val="FFFFFF"/>
                </a:solidFill>
              </a:rPr>
              <a:t>Employees</a:t>
            </a:r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388039" y="4091484"/>
            <a:ext cx="147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FFFF"/>
                </a:solidFill>
              </a:rPr>
              <a:t>5 % </a:t>
            </a:r>
            <a:r>
              <a:rPr lang="fr-FR" sz="2000" dirty="0" err="1" smtClean="0">
                <a:solidFill>
                  <a:srgbClr val="FFFFFF"/>
                </a:solidFill>
              </a:rPr>
              <a:t>Others</a:t>
            </a:r>
            <a:r>
              <a:rPr lang="fr-FR" sz="2000" dirty="0" smtClean="0">
                <a:solidFill>
                  <a:srgbClr val="FFFFFF"/>
                </a:solidFill>
              </a:rPr>
              <a:t> </a:t>
            </a:r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00035" y="4750346"/>
            <a:ext cx="3023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000" b="1" dirty="0" smtClean="0"/>
              <a:t>40,000 new employees</a:t>
            </a:r>
          </a:p>
          <a:p>
            <a:r>
              <a:rPr lang="fr-FR" sz="2000" b="1" dirty="0" smtClean="0"/>
              <a:t> </a:t>
            </a:r>
            <a:r>
              <a:rPr lang="fr-FR" sz="2000" b="1" dirty="0" err="1" smtClean="0"/>
              <a:t>will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added</a:t>
            </a:r>
            <a:r>
              <a:rPr lang="fr-FR" sz="2000" b="1" dirty="0" smtClean="0"/>
              <a:t> in the future.</a:t>
            </a:r>
            <a:endParaRPr lang="fr-FR" sz="2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358114" y="1476925"/>
            <a:ext cx="174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67 % </a:t>
            </a:r>
            <a:r>
              <a:rPr lang="fr-FR" dirty="0" smtClean="0">
                <a:solidFill>
                  <a:srgbClr val="FFFFFF"/>
                </a:solidFill>
              </a:rPr>
              <a:t>Managers </a:t>
            </a:r>
            <a:endParaRPr lang="fr-FR" dirty="0">
              <a:solidFill>
                <a:srgbClr val="FFFFFF"/>
              </a:solidFill>
            </a:endParaRPr>
          </a:p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0" y="0"/>
            <a:ext cx="23759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lgerian" pitchFamily="82" charset="0"/>
              </a:rPr>
              <a:t> 3   LOCALLY </a:t>
            </a:r>
            <a:endParaRPr lang="fr-FR" sz="2800" dirty="0">
              <a:latin typeface="Algerian" pitchFamily="8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077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0">
              <a:srgbClr val="66008F"/>
            </a:gs>
            <a:gs pos="98000">
              <a:srgbClr val="BA0066"/>
            </a:gs>
            <a:gs pos="100000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3-02-25 à 18.33.4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8873" y="1111740"/>
            <a:ext cx="4190560" cy="392524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647206" y="5589240"/>
            <a:ext cx="453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To </a:t>
            </a:r>
            <a:r>
              <a:rPr lang="fr-FR" dirty="0" err="1" smtClean="0">
                <a:solidFill>
                  <a:srgbClr val="FFFFFF"/>
                </a:solidFill>
                <a:latin typeface="Baskerville Old Face"/>
                <a:cs typeface="Baskerville Old Face"/>
              </a:rPr>
              <a:t>work</a:t>
            </a:r>
            <a:r>
              <a:rPr lang="fr-FR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 in La Défense :</a:t>
            </a:r>
          </a:p>
          <a:p>
            <a:r>
              <a:rPr lang="fr-FR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- 90% of the </a:t>
            </a:r>
            <a:r>
              <a:rPr lang="fr-FR" dirty="0" err="1" smtClean="0">
                <a:solidFill>
                  <a:srgbClr val="FFFFFF"/>
                </a:solidFill>
                <a:latin typeface="Baskerville Old Face"/>
                <a:cs typeface="Baskerville Old Face"/>
              </a:rPr>
              <a:t>employees</a:t>
            </a:r>
            <a:r>
              <a:rPr lang="fr-FR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 go by RER and métro</a:t>
            </a:r>
          </a:p>
          <a:p>
            <a:r>
              <a:rPr lang="fr-FR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- 10% by car</a:t>
            </a:r>
            <a:endParaRPr lang="fr-FR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544" y="5180999"/>
            <a:ext cx="377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Baskerville Old Face"/>
                <a:cs typeface="Baskerville Old Face"/>
              </a:rPr>
              <a:t>F</a:t>
            </a:r>
            <a:r>
              <a:rPr lang="fr-FR" sz="2000" dirty="0" smtClean="0">
                <a:latin typeface="Baskerville Old Face"/>
                <a:cs typeface="Baskerville Old Face"/>
              </a:rPr>
              <a:t>rom Défense to La Ville Du Bois </a:t>
            </a:r>
          </a:p>
          <a:p>
            <a:r>
              <a:rPr lang="fr-FR" sz="2000" dirty="0" smtClean="0">
                <a:latin typeface="Baskerville Old Face"/>
                <a:cs typeface="Baskerville Old Face"/>
              </a:rPr>
              <a:t>- 28,6 miles </a:t>
            </a:r>
          </a:p>
          <a:p>
            <a:r>
              <a:rPr lang="fr-FR" sz="2000" dirty="0" smtClean="0">
                <a:latin typeface="Baskerville Old Face"/>
                <a:cs typeface="Baskerville Old Face"/>
              </a:rPr>
              <a:t>- about 40 minutes by car</a:t>
            </a:r>
            <a:endParaRPr lang="fr-FR" sz="2000" dirty="0">
              <a:latin typeface="Baskerville Old Face"/>
              <a:cs typeface="Baskerville Old Face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15259" y="343735"/>
            <a:ext cx="459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CCFFCC"/>
                </a:solidFill>
              </a:rPr>
              <a:t>Different</a:t>
            </a:r>
            <a:r>
              <a:rPr lang="fr-FR" sz="2800" dirty="0" smtClean="0">
                <a:solidFill>
                  <a:srgbClr val="CCFFCC"/>
                </a:solidFill>
              </a:rPr>
              <a:t> </a:t>
            </a:r>
            <a:r>
              <a:rPr lang="fr-FR" sz="2800" dirty="0" err="1" smtClean="0">
                <a:solidFill>
                  <a:srgbClr val="CCFFCC"/>
                </a:solidFill>
              </a:rPr>
              <a:t>means</a:t>
            </a:r>
            <a:r>
              <a:rPr lang="fr-FR" sz="2800" dirty="0" smtClean="0">
                <a:solidFill>
                  <a:srgbClr val="CCFFCC"/>
                </a:solidFill>
              </a:rPr>
              <a:t> of transport</a:t>
            </a:r>
            <a:endParaRPr lang="fr-FR" sz="2800" dirty="0">
              <a:solidFill>
                <a:srgbClr val="CCFFCC"/>
              </a:solidFill>
            </a:endParaRPr>
          </a:p>
        </p:txBody>
      </p:sp>
      <p:pic>
        <p:nvPicPr>
          <p:cNvPr id="7170" name="Picture 2" descr="http://fpc95.free.fr/etoile%20qui%20bouge%2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4449" y="2020460"/>
            <a:ext cx="1095375" cy="106680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77" y="1123279"/>
            <a:ext cx="3334359" cy="333435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54162" y="4654877"/>
            <a:ext cx="4226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many </a:t>
            </a:r>
            <a:r>
              <a:rPr lang="en-US" dirty="0"/>
              <a:t>public </a:t>
            </a:r>
            <a:r>
              <a:rPr lang="en-US" dirty="0" smtClean="0"/>
              <a:t>transportation:</a:t>
            </a:r>
          </a:p>
          <a:p>
            <a:r>
              <a:rPr lang="en-US" dirty="0" smtClean="0"/>
              <a:t>Train, bus, car, plane, metro, RER, etc… </a:t>
            </a:r>
            <a:endParaRPr lang="en-GB" dirty="0"/>
          </a:p>
        </p:txBody>
      </p:sp>
      <p:sp>
        <p:nvSpPr>
          <p:cNvPr id="9" name="Flèche vers le bas 8"/>
          <p:cNvSpPr/>
          <p:nvPr/>
        </p:nvSpPr>
        <p:spPr>
          <a:xfrm>
            <a:off x="1766537" y="3074361"/>
            <a:ext cx="303287" cy="1898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5496" y="188640"/>
            <a:ext cx="23759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lgerian" pitchFamily="82" charset="0"/>
              </a:rPr>
              <a:t> 3   LOCALLY </a:t>
            </a:r>
            <a:endParaRPr lang="fr-FR" sz="2800" dirty="0">
              <a:latin typeface="Algerian" pitchFamily="8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17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33000">
              <a:srgbClr val="00CCCC"/>
            </a:gs>
            <a:gs pos="52000">
              <a:srgbClr val="9999FF"/>
            </a:gs>
            <a:gs pos="68000">
              <a:srgbClr val="2E6792"/>
            </a:gs>
            <a:gs pos="77000">
              <a:schemeClr val="accent2">
                <a:lumMod val="50000"/>
              </a:schemeClr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9451" y="694437"/>
            <a:ext cx="8802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This contract allows young people to </a:t>
            </a:r>
            <a:r>
              <a:rPr lang="fr-FR" dirty="0" err="1" smtClean="0"/>
              <a:t>perform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same time theoretical training and </a:t>
            </a:r>
          </a:p>
          <a:p>
            <a:r>
              <a:rPr lang="fr-FR" dirty="0" err="1" smtClean="0"/>
              <a:t>concrete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. Young people begin to work in a company in the first year.</a:t>
            </a:r>
            <a:endParaRPr lang="fr-FR" dirty="0"/>
          </a:p>
        </p:txBody>
      </p:sp>
      <p:pic>
        <p:nvPicPr>
          <p:cNvPr id="4" name="Image 3" descr="Capture d’écran 2013-02-25 à 20.09.0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492851"/>
            <a:ext cx="4806462" cy="32322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26829" y="1719385"/>
            <a:ext cx="4070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With 912 young </a:t>
            </a:r>
            <a:r>
              <a:rPr lang="fr-FR" dirty="0" err="1" smtClean="0"/>
              <a:t>professional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r>
              <a:rPr lang="fr-FR" dirty="0" smtClean="0"/>
              <a:t> </a:t>
            </a:r>
          </a:p>
          <a:p>
            <a:r>
              <a:rPr lang="fr-FR" dirty="0" smtClean="0"/>
              <a:t> in 2012, Ile-de-France has trained 53% </a:t>
            </a:r>
          </a:p>
          <a:p>
            <a:r>
              <a:rPr lang="fr-FR" dirty="0" smtClean="0"/>
              <a:t>more young people than last year.</a:t>
            </a:r>
            <a:endParaRPr lang="fr-FR" dirty="0"/>
          </a:p>
        </p:txBody>
      </p:sp>
      <p:pic>
        <p:nvPicPr>
          <p:cNvPr id="7" name="Image 6" descr="Capture d’écran 2013-02-25 à 20.09.3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89240" y="2708920"/>
            <a:ext cx="3775248" cy="39729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3667" y="5085184"/>
            <a:ext cx="3594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CCFFCC"/>
                </a:solidFill>
              </a:rPr>
              <a:t>Professional </a:t>
            </a:r>
            <a:r>
              <a:rPr lang="fr-FR" sz="2800" dirty="0" err="1" smtClean="0">
                <a:solidFill>
                  <a:srgbClr val="CCFFCC"/>
                </a:solidFill>
              </a:rPr>
              <a:t>Contract</a:t>
            </a:r>
            <a:r>
              <a:rPr lang="fr-FR" sz="2800" dirty="0" smtClean="0">
                <a:solidFill>
                  <a:srgbClr val="CCFFCC"/>
                </a:solidFill>
              </a:rPr>
              <a:t> </a:t>
            </a:r>
          </a:p>
          <a:p>
            <a:pPr algn="ctr"/>
            <a:r>
              <a:rPr lang="fr-FR" sz="2800" dirty="0" smtClean="0">
                <a:solidFill>
                  <a:srgbClr val="CCFFCC"/>
                </a:solidFill>
              </a:rPr>
              <a:t>for </a:t>
            </a:r>
            <a:r>
              <a:rPr lang="fr-FR" sz="2800" dirty="0" err="1" smtClean="0">
                <a:solidFill>
                  <a:srgbClr val="CCFFCC"/>
                </a:solidFill>
              </a:rPr>
              <a:t>young</a:t>
            </a:r>
            <a:r>
              <a:rPr lang="fr-FR" sz="2800" dirty="0" smtClean="0">
                <a:solidFill>
                  <a:srgbClr val="CCFFCC"/>
                </a:solidFill>
              </a:rPr>
              <a:t> people</a:t>
            </a:r>
            <a:endParaRPr lang="fr-FR" sz="2800" dirty="0">
              <a:solidFill>
                <a:srgbClr val="CCFF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6453336"/>
            <a:ext cx="3776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Work</a:t>
            </a:r>
            <a:r>
              <a:rPr lang="fr-FR" sz="2000" dirty="0" smtClean="0"/>
              <a:t> </a:t>
            </a:r>
            <a:r>
              <a:rPr lang="fr-FR" sz="2000" dirty="0" err="1" smtClean="0"/>
              <a:t>done</a:t>
            </a:r>
            <a:r>
              <a:rPr lang="fr-FR" sz="2000" dirty="0" smtClean="0"/>
              <a:t> by ELOISE ANDRES 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5496" y="188640"/>
            <a:ext cx="23759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lgerian" pitchFamily="82" charset="0"/>
              </a:rPr>
              <a:t> 3   LOCALLY </a:t>
            </a:r>
            <a:endParaRPr lang="fr-FR" sz="2800" dirty="0">
              <a:latin typeface="Algerian" pitchFamily="8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41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405958" y="-37108"/>
            <a:ext cx="2838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Algerian" pitchFamily="82" charset="0"/>
              </a:rPr>
              <a:t>4 CLASSROOM</a:t>
            </a:r>
          </a:p>
        </p:txBody>
      </p:sp>
      <p:pic>
        <p:nvPicPr>
          <p:cNvPr id="5" name="Picture 7" descr="photo chateau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486" y="1196752"/>
            <a:ext cx="3600450" cy="2703512"/>
          </a:xfrm>
          <a:prstGeom prst="rect">
            <a:avLst/>
          </a:prstGeom>
          <a:noFill/>
        </p:spPr>
      </p:pic>
      <p:pic>
        <p:nvPicPr>
          <p:cNvPr id="6" name="Picture 10" descr="photo chateau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124744"/>
            <a:ext cx="367347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hoto chateau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964831"/>
            <a:ext cx="367347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355976" y="4082296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smtClean="0"/>
              <a:t>ISC School </a:t>
            </a:r>
            <a:r>
              <a:rPr lang="en-US" sz="2400" dirty="0" smtClean="0"/>
              <a:t>includes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 secondary school (10-14)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 high school college (15-18)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1400 students and 100 teachers</a:t>
            </a:r>
            <a:endParaRPr lang="fr-F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3-juin-Decouverte-professionnelle-3H_imagelar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240173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ANd9GcQknPaAReavkxeeTh11jAalhlUgKvDHgQ5EtS04tHiX7Zihz8h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78"/>
          <a:stretch>
            <a:fillRect/>
          </a:stretch>
        </p:blipFill>
        <p:spPr bwMode="auto">
          <a:xfrm>
            <a:off x="5148263" y="1916113"/>
            <a:ext cx="357346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DP3_-_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431958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/>
          <p:cNvSpPr>
            <a:spLocks noChangeArrowheads="1"/>
          </p:cNvSpPr>
          <p:nvPr/>
        </p:nvSpPr>
        <p:spPr bwMode="auto">
          <a:xfrm>
            <a:off x="3851275" y="1125538"/>
            <a:ext cx="2952750" cy="1079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5405958" y="-37108"/>
            <a:ext cx="2838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Algerian" pitchFamily="82" charset="0"/>
              </a:rPr>
              <a:t>4 CLASSROOM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1886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 new </a:t>
            </a:r>
            <a:r>
              <a:rPr lang="fr-FR" b="1" dirty="0" err="1" smtClean="0"/>
              <a:t>subject</a:t>
            </a:r>
            <a:r>
              <a:rPr lang="fr-FR" b="1" dirty="0" smtClean="0"/>
              <a:t> : </a:t>
            </a:r>
          </a:p>
          <a:p>
            <a:r>
              <a:rPr lang="fr-FR" b="1" dirty="0" err="1" smtClean="0"/>
              <a:t>Discovery</a:t>
            </a:r>
            <a:r>
              <a:rPr lang="fr-FR" b="1" dirty="0" smtClean="0"/>
              <a:t> of </a:t>
            </a:r>
            <a:r>
              <a:rPr lang="fr-FR" b="1" dirty="0" err="1" smtClean="0"/>
              <a:t>vocational</a:t>
            </a:r>
            <a:r>
              <a:rPr lang="fr-FR" b="1" dirty="0" smtClean="0"/>
              <a:t> carriers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6962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870201"/>
            <a:ext cx="8748712" cy="27352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/>
              <a:t>Optional subject for students (14 years old)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 course of 3 hours per week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To discover professional, economical and social environment   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To discover the world of business and training possibilities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To develop the interest of the students for the professional world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 </a:t>
            </a:r>
          </a:p>
        </p:txBody>
      </p:sp>
      <p:pic>
        <p:nvPicPr>
          <p:cNvPr id="3075" name="Picture 5" descr="lectureFichierg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5651"/>
            <a:ext cx="31686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ANd9GcTiGn5ADw_ZJlDDZ9Un22MTpoy0EpGW8RTbnn4K0aKtB6SAczt2vJ8lyN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1269751"/>
            <a:ext cx="23256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9" descr="Z"/>
          <p:cNvSpPr>
            <a:spLocks noChangeAspect="1" noChangeArrowheads="1"/>
          </p:cNvSpPr>
          <p:nvPr/>
        </p:nvSpPr>
        <p:spPr bwMode="auto">
          <a:xfrm>
            <a:off x="3810000" y="2709863"/>
            <a:ext cx="152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8" name="AutoShape 11" descr="Z"/>
          <p:cNvSpPr>
            <a:spLocks noChangeAspect="1" noChangeArrowheads="1"/>
          </p:cNvSpPr>
          <p:nvPr/>
        </p:nvSpPr>
        <p:spPr bwMode="auto">
          <a:xfrm>
            <a:off x="3810000" y="2709863"/>
            <a:ext cx="152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9" name="AutoShape 1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080" name="Picture 14" descr="f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5651"/>
            <a:ext cx="2484437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2555776" y="4293096"/>
            <a:ext cx="4584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latin typeface="Algerian" pitchFamily="82" charset="0"/>
              </a:rPr>
              <a:t>DiscoverY</a:t>
            </a:r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 OF </a:t>
            </a:r>
            <a:r>
              <a:rPr lang="fr-FR" dirty="0" err="1" smtClean="0">
                <a:solidFill>
                  <a:schemeClr val="bg1"/>
                </a:solidFill>
                <a:latin typeface="Algerian" pitchFamily="82" charset="0"/>
              </a:rPr>
              <a:t>professional</a:t>
            </a:r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 CARRIERS:</a:t>
            </a:r>
            <a:endParaRPr lang="fr-FR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9374" y="260350"/>
            <a:ext cx="2838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Algerian" pitchFamily="82" charset="0"/>
              </a:rPr>
              <a:t>4 CLASSROOM</a:t>
            </a:r>
          </a:p>
        </p:txBody>
      </p:sp>
    </p:spTree>
    <p:extLst>
      <p:ext uri="{BB962C8B-B14F-4D97-AF65-F5344CB8AC3E}">
        <p14:creationId xmlns="" xmlns:p14="http://schemas.microsoft.com/office/powerpoint/2010/main" val="3776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35000">
              <a:srgbClr val="00CCCC"/>
            </a:gs>
            <a:gs pos="54000">
              <a:srgbClr val="9999FF"/>
            </a:gs>
            <a:gs pos="63000">
              <a:srgbClr val="2E6792"/>
            </a:gs>
            <a:gs pos="89000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telephone-mobile-doro-handleeasy-326igs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50825" y="2603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ANd9GcQmdrZ4NwzVr5nzma82UIZceMYmZR2njPbY2bKog0qsBTy8E7w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39989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11" descr="2Q=="/>
          <p:cNvSpPr>
            <a:spLocks noChangeAspect="1" noChangeArrowheads="1"/>
          </p:cNvSpPr>
          <p:nvPr/>
        </p:nvSpPr>
        <p:spPr bwMode="auto">
          <a:xfrm>
            <a:off x="0" y="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1" name="AutoShape 13" descr="2Q=="/>
          <p:cNvSpPr>
            <a:spLocks noChangeAspect="1" noChangeArrowheads="1"/>
          </p:cNvSpPr>
          <p:nvPr/>
        </p:nvSpPr>
        <p:spPr bwMode="auto">
          <a:xfrm>
            <a:off x="0" y="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2" name="AutoShape 15" descr="2Q=="/>
          <p:cNvSpPr>
            <a:spLocks noChangeAspect="1" noChangeArrowheads="1"/>
          </p:cNvSpPr>
          <p:nvPr/>
        </p:nvSpPr>
        <p:spPr bwMode="auto">
          <a:xfrm>
            <a:off x="0" y="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2000">
              <a:latin typeface="Algerian" pitchFamily="82" charset="0"/>
            </a:endParaRPr>
          </a:p>
        </p:txBody>
      </p:sp>
      <p:pic>
        <p:nvPicPr>
          <p:cNvPr id="4103" name="Picture 17" descr="LD0001094990_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0350"/>
            <a:ext cx="16557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19" descr="2Q=="/>
          <p:cNvSpPr>
            <a:spLocks noChangeAspect="1" noChangeArrowheads="1"/>
          </p:cNvSpPr>
          <p:nvPr/>
        </p:nvSpPr>
        <p:spPr bwMode="auto">
          <a:xfrm>
            <a:off x="0" y="0"/>
            <a:ext cx="20002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105" name="Picture 21" descr="ANd9GcQ2fHI0ZoThUkS7y1-q-a1ClkUApoHzAHfDK_tTP-JmVHF2Epd-C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150938" cy="9366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24" descr="ANd9GcSA52zpXA8Ra3WwlxjUHVy6ae5AYSAy0mSAv8q67tLM7KLPwOm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6" descr="ANd9GcTBW7bUmwIh90WDwWhjWTTG8goHjAm1gUYs9KAcCabpTiMOEPPP1Q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57338"/>
            <a:ext cx="17827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5240621-debout-dos-adolescente-pleine-longueur-fond-blanc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17446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0" descr="Alphabet lettre Q - tag Banque d'images - 484299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15113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AutoShape 32" descr="2Q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111" name="Picture 34" descr="ANd9GcS8TJHeo1wmGd1UiT4-N6WiCP-VsFJLc8SZVnFPuYbB0B_ervYEgA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19431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AutoShape 3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3" name="AutoShape 3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4" name="AutoShape 40" descr="9k="/>
          <p:cNvSpPr>
            <a:spLocks noChangeAspect="1" noChangeArrowheads="1"/>
          </p:cNvSpPr>
          <p:nvPr/>
        </p:nvSpPr>
        <p:spPr bwMode="auto">
          <a:xfrm>
            <a:off x="3906838" y="2565400"/>
            <a:ext cx="11128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5" name="AutoShape 42" descr="9k="/>
          <p:cNvSpPr>
            <a:spLocks noChangeAspect="1" noChangeArrowheads="1"/>
          </p:cNvSpPr>
          <p:nvPr/>
        </p:nvSpPr>
        <p:spPr bwMode="auto">
          <a:xfrm>
            <a:off x="0" y="0"/>
            <a:ext cx="952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116" name="Picture 43" descr="i de quizz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72" y="3343434"/>
            <a:ext cx="13684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AutoShape 45" descr="Z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8" name="AutoShape 47" descr="Z"/>
          <p:cNvSpPr>
            <a:spLocks noChangeAspect="1" noChangeArrowheads="1"/>
          </p:cNvSpPr>
          <p:nvPr/>
        </p:nvSpPr>
        <p:spPr bwMode="auto">
          <a:xfrm>
            <a:off x="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119" name="Picture 49" descr="ANd9GcTA5d0SjHT3yLt6iZ0d1KW8G0HCXTElNoAI9kW2twgUVkbYm1--_A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22320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50" descr="z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852738"/>
            <a:ext cx="19446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AutoShape 54" descr="2Q=="/>
          <p:cNvSpPr>
            <a:spLocks noChangeAspect="1" noChangeArrowheads="1"/>
          </p:cNvSpPr>
          <p:nvPr/>
        </p:nvSpPr>
        <p:spPr bwMode="auto">
          <a:xfrm>
            <a:off x="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122" name="Picture 56" descr="ANd9GcQgCllpaJOPoxEo-xF28u0iD542-0Z7qjAa-hl5TQdPCN2yaoIEXQ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8636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60" descr="Point_d_interrogation-2bf4e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86518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61"/>
          <p:cNvSpPr txBox="1">
            <a:spLocks noChangeArrowheads="1"/>
          </p:cNvSpPr>
          <p:nvPr/>
        </p:nvSpPr>
        <p:spPr bwMode="auto">
          <a:xfrm>
            <a:off x="2843808" y="5661248"/>
            <a:ext cx="3455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>
                <a:solidFill>
                  <a:srgbClr val="FFFF00"/>
                </a:solidFill>
                <a:latin typeface="Algerian" pitchFamily="82" charset="0"/>
              </a:rPr>
              <a:t>GOING FOR GOLD</a:t>
            </a:r>
          </a:p>
        </p:txBody>
      </p:sp>
    </p:spTree>
    <p:extLst>
      <p:ext uri="{BB962C8B-B14F-4D97-AF65-F5344CB8AC3E}">
        <p14:creationId xmlns="" xmlns:p14="http://schemas.microsoft.com/office/powerpoint/2010/main" val="9514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39952" y="908720"/>
            <a:ext cx="400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lgerian" pitchFamily="82" charset="0"/>
              </a:rPr>
              <a:t>1                   EUROPE </a:t>
            </a:r>
            <a:endParaRPr lang="fr-FR" sz="3200" dirty="0">
              <a:latin typeface="Algerian" pitchFamily="82" charset="0"/>
            </a:endParaRPr>
          </a:p>
        </p:txBody>
      </p:sp>
      <p:pic>
        <p:nvPicPr>
          <p:cNvPr id="1026" name="Picture 2" descr="http://www.blog.location-et-vacances.com/wp-content/documents/Drapeau-Union-Europ%C3%A9enn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32656"/>
            <a:ext cx="1532483" cy="112555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139952" y="1916832"/>
            <a:ext cx="4602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lgerian" pitchFamily="82" charset="0"/>
              </a:rPr>
              <a:t>2                  NATIONALY </a:t>
            </a:r>
            <a:endParaRPr lang="fr-FR" sz="3200" dirty="0">
              <a:latin typeface="Algerian" pitchFamily="82" charset="0"/>
            </a:endParaRPr>
          </a:p>
        </p:txBody>
      </p:sp>
      <p:pic>
        <p:nvPicPr>
          <p:cNvPr id="1027" name="Picture 3" descr="K:\tour-eiffel-cocorico-merci-gustave-01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556792"/>
            <a:ext cx="1357298" cy="135729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067944" y="3068960"/>
            <a:ext cx="422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lgerian" pitchFamily="82" charset="0"/>
              </a:rPr>
              <a:t>3                   LOCALLY </a:t>
            </a:r>
            <a:endParaRPr lang="fr-FR" sz="3200" dirty="0">
              <a:latin typeface="Algerian" pitchFamily="82" charset="0"/>
            </a:endParaRPr>
          </a:p>
        </p:txBody>
      </p:sp>
      <p:pic>
        <p:nvPicPr>
          <p:cNvPr id="1028" name="Picture 4" descr="K:\comenius\Photos ISC\DSC085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2924944"/>
            <a:ext cx="1571636" cy="117904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067944" y="4365104"/>
            <a:ext cx="482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lgerian" pitchFamily="82" charset="0"/>
              </a:rPr>
              <a:t>4                   CLASSROOM </a:t>
            </a:r>
            <a:endParaRPr lang="fr-FR" sz="3200" dirty="0">
              <a:latin typeface="Algerian" pitchFamily="82" charset="0"/>
            </a:endParaRPr>
          </a:p>
        </p:txBody>
      </p:sp>
      <p:pic>
        <p:nvPicPr>
          <p:cNvPr id="1030" name="Picture 6" descr="http://educ73.ac-grenoble.fr/nectar/feissons-salins/image/dessin_classe_accueil_081128_2108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4149080"/>
            <a:ext cx="1571636" cy="121016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851920" y="5805264"/>
            <a:ext cx="5097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lgerian" pitchFamily="82" charset="0"/>
              </a:rPr>
              <a:t>  5                   QUIZZ???????</a:t>
            </a:r>
            <a:endParaRPr lang="fr-FR" sz="3200" dirty="0">
              <a:latin typeface="Algerian" pitchFamily="82" charset="0"/>
            </a:endParaRPr>
          </a:p>
        </p:txBody>
      </p:sp>
      <p:pic>
        <p:nvPicPr>
          <p:cNvPr id="1032" name="Picture 8" descr="http://imagesforum.momes.net/mesimages/136114/smiley%20interrogatif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5445224"/>
            <a:ext cx="1290323" cy="1214422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971600" y="692696"/>
            <a:ext cx="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00B0F0"/>
                </a:solidFill>
                <a:latin typeface="Algerian" pitchFamily="82" charset="0"/>
              </a:rPr>
              <a:t>c</a:t>
            </a:r>
            <a:endParaRPr lang="fr-FR" sz="54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71600" y="1484784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00B0F0"/>
                </a:solidFill>
                <a:latin typeface="Algerian" pitchFamily="82" charset="0"/>
              </a:rPr>
              <a:t>o</a:t>
            </a:r>
            <a:endParaRPr lang="fr-FR" sz="48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71600" y="2132856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00B0F0"/>
                </a:solidFill>
                <a:latin typeface="Algerian" pitchFamily="82" charset="0"/>
              </a:rPr>
              <a:t>n</a:t>
            </a:r>
            <a:endParaRPr lang="fr-FR" sz="44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43608" y="4941168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00B0F0"/>
                </a:solidFill>
                <a:latin typeface="Algerian" pitchFamily="82" charset="0"/>
              </a:rPr>
              <a:t>t</a:t>
            </a:r>
            <a:endParaRPr lang="fr-FR" sz="44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043608" y="4149080"/>
            <a:ext cx="52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0B0F0"/>
                </a:solidFill>
                <a:latin typeface="Algerian" pitchFamily="82" charset="0"/>
              </a:rPr>
              <a:t>n</a:t>
            </a:r>
            <a:endParaRPr lang="fr-FR" sz="44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1600" y="2780928"/>
            <a:ext cx="5405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800" dirty="0" smtClean="0">
                <a:solidFill>
                  <a:srgbClr val="00B0F0"/>
                </a:solidFill>
                <a:latin typeface="Algerian" pitchFamily="82" charset="0"/>
              </a:rPr>
              <a:t>t</a:t>
            </a:r>
            <a:endParaRPr lang="fr-FR" sz="48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1600" y="3501008"/>
            <a:ext cx="567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800" dirty="0" smtClean="0">
                <a:solidFill>
                  <a:srgbClr val="00B0F0"/>
                </a:solidFill>
                <a:latin typeface="Algerian" pitchFamily="82" charset="0"/>
                <a:cs typeface="Andalus" pitchFamily="18" charset="-78"/>
              </a:rPr>
              <a:t>e</a:t>
            </a:r>
            <a:endParaRPr lang="fr-FR" sz="4800" dirty="0">
              <a:solidFill>
                <a:srgbClr val="00B0F0"/>
              </a:solidFill>
              <a:latin typeface="Algerian" pitchFamily="82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23838" y="2588628"/>
            <a:ext cx="503237" cy="431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322262" y="3572668"/>
            <a:ext cx="360363" cy="576263"/>
          </a:xfrm>
          <a:custGeom>
            <a:avLst/>
            <a:gdLst>
              <a:gd name="T0" fmla="*/ 2147483647 w 21600"/>
              <a:gd name="T1" fmla="*/ 2147483647 h 21600"/>
              <a:gd name="T2" fmla="*/ 1952456171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Litebulb"/>
          <p:cNvSpPr>
            <a:spLocks noEditPoints="1" noChangeArrowheads="1"/>
          </p:cNvSpPr>
          <p:nvPr/>
        </p:nvSpPr>
        <p:spPr bwMode="auto">
          <a:xfrm>
            <a:off x="273049" y="4766820"/>
            <a:ext cx="458787" cy="6540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6" name="Lock"/>
          <p:cNvSpPr>
            <a:spLocks noEditPoints="1" noChangeArrowheads="1"/>
          </p:cNvSpPr>
          <p:nvPr/>
        </p:nvSpPr>
        <p:spPr bwMode="auto">
          <a:xfrm flipH="1">
            <a:off x="203200" y="5965548"/>
            <a:ext cx="523875" cy="4524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7" name="AutoShape 10" descr="2Q=="/>
          <p:cNvSpPr>
            <a:spLocks noChangeAspect="1" noChangeArrowheads="1"/>
          </p:cNvSpPr>
          <p:nvPr/>
        </p:nvSpPr>
        <p:spPr bwMode="auto">
          <a:xfrm>
            <a:off x="3456742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8" name="AutoShape 12" descr="2Q=="/>
          <p:cNvSpPr>
            <a:spLocks noChangeAspect="1" noChangeArrowheads="1"/>
          </p:cNvSpPr>
          <p:nvPr/>
        </p:nvSpPr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9" name="Picture 14" descr="p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88913"/>
            <a:ext cx="136842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AutoShape 16" descr="Z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1" name="AutoShape 18" descr="Z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32" name="Picture 22" descr="ANd9GcT6FaUXAcfTY4hIeW0BZFIfPX-Qm-UfoXXbIGRuapXHyrwrE8Jv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3860800"/>
            <a:ext cx="12557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6817" y="644287"/>
            <a:ext cx="5925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How much </a:t>
            </a:r>
            <a:r>
              <a:rPr lang="en-US" sz="2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inhabitants in France ???????</a:t>
            </a:r>
            <a:endParaRPr lang="en-GB" sz="24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9260" y="1576715"/>
            <a:ext cx="789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How </a:t>
            </a:r>
            <a:r>
              <a:rPr lang="en-US" sz="2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many hours per week do French people work??</a:t>
            </a:r>
            <a:endParaRPr lang="en-GB" sz="28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2651096"/>
            <a:ext cx="7511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What is the distance between Paris </a:t>
            </a:r>
            <a:r>
              <a:rPr lang="en-US" sz="2000" dirty="0" smtClean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and la </a:t>
            </a:r>
            <a:r>
              <a:rPr lang="en-US" sz="2000" dirty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V</a:t>
            </a:r>
            <a:r>
              <a:rPr lang="en-US" sz="2000" dirty="0" smtClean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ille </a:t>
            </a:r>
            <a:r>
              <a:rPr lang="en-US" sz="2000" dirty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D</a:t>
            </a:r>
            <a:r>
              <a:rPr lang="en-US" sz="2000" dirty="0" smtClean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u </a:t>
            </a:r>
            <a:r>
              <a:rPr lang="en-US" sz="2000" dirty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B</a:t>
            </a:r>
            <a:r>
              <a:rPr lang="en-US" sz="2000" dirty="0" smtClean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ois ????? </a:t>
            </a:r>
            <a:endParaRPr lang="en-GB" sz="2000" dirty="0">
              <a:solidFill>
                <a:srgbClr val="08DE1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652599"/>
            <a:ext cx="829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Which category of people is the most </a:t>
            </a:r>
            <a:r>
              <a:rPr lang="en-US" sz="2000" dirty="0" err="1" smtClean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representated</a:t>
            </a:r>
            <a:r>
              <a:rPr lang="en-US" sz="2000" dirty="0" smtClean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 in La </a:t>
            </a:r>
            <a:r>
              <a:rPr lang="en-US" sz="2000" dirty="0" err="1" smtClean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Défense</a:t>
            </a:r>
            <a:r>
              <a:rPr lang="en-US" sz="2000" dirty="0" smtClean="0">
                <a:solidFill>
                  <a:srgbClr val="08DE1C"/>
                </a:solidFill>
                <a:latin typeface="Aharoni" pitchFamily="2" charset="-79"/>
                <a:cs typeface="Aharoni" pitchFamily="2" charset="-79"/>
              </a:rPr>
              <a:t> ?</a:t>
            </a:r>
            <a:endParaRPr lang="en-GB" sz="2000" dirty="0">
              <a:solidFill>
                <a:srgbClr val="08DE1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27584" y="4959205"/>
            <a:ext cx="817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How long do </a:t>
            </a:r>
            <a:r>
              <a:rPr 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we have </a:t>
            </a: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for “Discovery of vocational carriers” ?????</a:t>
            </a:r>
            <a:endParaRPr lang="en-GB" sz="2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8107" y="6006479"/>
            <a:ext cx="7471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On which website have the students found the </a:t>
            </a:r>
            <a:r>
              <a:rPr lang="en-US" sz="20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informations</a:t>
            </a: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for the PowerPoint Presentation ??</a:t>
            </a:r>
            <a:endParaRPr lang="en-GB" sz="2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Croix 20"/>
          <p:cNvSpPr/>
          <p:nvPr/>
        </p:nvSpPr>
        <p:spPr>
          <a:xfrm>
            <a:off x="251520" y="1628800"/>
            <a:ext cx="360040" cy="36004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ourire 22"/>
          <p:cNvSpPr/>
          <p:nvPr/>
        </p:nvSpPr>
        <p:spPr>
          <a:xfrm>
            <a:off x="251520" y="692696"/>
            <a:ext cx="36004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897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>
                <a:lumMod val="91000"/>
                <a:lumOff val="9000"/>
              </a:srgbClr>
            </a:gs>
            <a:gs pos="72921">
              <a:srgbClr val="108FD9"/>
            </a:gs>
            <a:gs pos="100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819876" y="242094"/>
            <a:ext cx="34321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fr-FR" sz="7200" dirty="0" err="1">
                <a:latin typeface="Brush Script MT" pitchFamily="66" charset="0"/>
              </a:rPr>
              <a:t>Thank</a:t>
            </a:r>
            <a:r>
              <a:rPr lang="fr-FR" sz="7200" dirty="0">
                <a:latin typeface="Brush Script MT" pitchFamily="66" charset="0"/>
              </a:rPr>
              <a:t> </a:t>
            </a:r>
            <a:r>
              <a:rPr lang="fr-FR" sz="7200" dirty="0" err="1">
                <a:latin typeface="Brush Script MT" pitchFamily="66" charset="0"/>
              </a:rPr>
              <a:t>you</a:t>
            </a:r>
            <a:r>
              <a:rPr lang="fr-FR" dirty="0">
                <a:latin typeface="Brush Script MT" pitchFamily="66" charset="0"/>
              </a:rPr>
              <a:t>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239267" y="1628800"/>
            <a:ext cx="7869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="1" i="1" dirty="0">
                <a:solidFill>
                  <a:srgbClr val="FF33CC"/>
                </a:solidFill>
                <a:latin typeface="BatangChe" pitchFamily="49" charset="-127"/>
                <a:ea typeface="BatangChe" pitchFamily="49" charset="-127"/>
              </a:rPr>
              <a:t>MARTINIQUE, NORWAY, UNITED KINGDOM, AUSTRIA</a:t>
            </a:r>
          </a:p>
        </p:txBody>
      </p:sp>
      <p:sp>
        <p:nvSpPr>
          <p:cNvPr id="7173" name="ZoneTexte 6"/>
          <p:cNvSpPr txBox="1">
            <a:spLocks noChangeArrowheads="1"/>
          </p:cNvSpPr>
          <p:nvPr/>
        </p:nvSpPr>
        <p:spPr bwMode="auto">
          <a:xfrm>
            <a:off x="1643063" y="6000750"/>
            <a:ext cx="7215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fr-FR" sz="2000" i="1" dirty="0" err="1">
                <a:latin typeface="+mn-lt"/>
                <a:ea typeface="Dotum" pitchFamily="34" charset="-127"/>
                <a:cs typeface="Estrangelo Edessa" pitchFamily="66" charset="0"/>
              </a:rPr>
              <a:t>Teachers</a:t>
            </a:r>
            <a:r>
              <a:rPr lang="fr-FR" sz="2000" i="1" dirty="0">
                <a:latin typeface="+mn-lt"/>
                <a:ea typeface="Dotum" pitchFamily="34" charset="-127"/>
                <a:cs typeface="Estrangelo Edessa" pitchFamily="66" charset="0"/>
              </a:rPr>
              <a:t> team </a:t>
            </a:r>
            <a:r>
              <a:rPr lang="fr-FR" sz="2000" i="1" dirty="0" smtClean="0">
                <a:latin typeface="+mn-lt"/>
                <a:ea typeface="Dotum" pitchFamily="34" charset="-127"/>
                <a:cs typeface="Estrangelo Edessa" pitchFamily="66" charset="0"/>
              </a:rPr>
              <a:t>: Nicole </a:t>
            </a:r>
            <a:r>
              <a:rPr lang="fr-FR" sz="2000" i="1" dirty="0" err="1">
                <a:latin typeface="+mn-lt"/>
                <a:ea typeface="Dotum" pitchFamily="34" charset="-127"/>
                <a:cs typeface="Estrangelo Edessa" pitchFamily="66" charset="0"/>
              </a:rPr>
              <a:t>Villet</a:t>
            </a:r>
            <a:r>
              <a:rPr lang="fr-FR" sz="2000" i="1" dirty="0">
                <a:latin typeface="+mn-lt"/>
                <a:ea typeface="Dotum" pitchFamily="34" charset="-127"/>
                <a:cs typeface="Estrangelo Edessa" pitchFamily="66" charset="0"/>
              </a:rPr>
              <a:t>, </a:t>
            </a:r>
            <a:r>
              <a:rPr lang="fr-FR" sz="2000" i="1" dirty="0" err="1">
                <a:latin typeface="+mn-lt"/>
                <a:ea typeface="Dotum" pitchFamily="34" charset="-127"/>
                <a:cs typeface="Estrangelo Edessa" pitchFamily="66" charset="0"/>
              </a:rPr>
              <a:t>Agnes</a:t>
            </a:r>
            <a:r>
              <a:rPr lang="fr-FR" sz="2000" i="1" dirty="0">
                <a:latin typeface="+mn-lt"/>
                <a:ea typeface="Dotum" pitchFamily="34" charset="-127"/>
                <a:cs typeface="Estrangelo Edessa" pitchFamily="66" charset="0"/>
              </a:rPr>
              <a:t> </a:t>
            </a:r>
            <a:r>
              <a:rPr lang="fr-FR" sz="2000" i="1" dirty="0" smtClean="0">
                <a:latin typeface="+mn-lt"/>
                <a:ea typeface="Dotum" pitchFamily="34" charset="-127"/>
                <a:cs typeface="Estrangelo Edessa" pitchFamily="66" charset="0"/>
              </a:rPr>
              <a:t>Goupil, Danielle </a:t>
            </a:r>
            <a:r>
              <a:rPr lang="fr-FR" sz="2000" i="1" dirty="0" err="1" smtClean="0">
                <a:latin typeface="+mn-lt"/>
                <a:ea typeface="Dotum" pitchFamily="34" charset="-127"/>
                <a:cs typeface="Estrangelo Edessa" pitchFamily="66" charset="0"/>
              </a:rPr>
              <a:t>Lavollée</a:t>
            </a:r>
            <a:endParaRPr lang="fr-FR" sz="2000" i="1" dirty="0">
              <a:latin typeface="+mn-lt"/>
              <a:ea typeface="Dotum" pitchFamily="34" charset="-127"/>
              <a:cs typeface="Estrangelo Edessa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47" y="2204864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914362" y="3261647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SIRHINE M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690234" y="3262881"/>
            <a:ext cx="125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ELOISE A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757434" y="5250559"/>
            <a:ext cx="182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ALEXANDRE L 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154815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ANd9GcTTfBOMMERTj9vSsvISPv1HMSfDrygAE5QdmFt8ycO6YuH5Crx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446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49071" y="4554221"/>
            <a:ext cx="358775" cy="360362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2268538" y="4797425"/>
            <a:ext cx="358775" cy="360363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3635375" y="1412875"/>
            <a:ext cx="358775" cy="360363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1444625" y="3620557"/>
            <a:ext cx="358775" cy="360362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4277360" y="4687967"/>
            <a:ext cx="358775" cy="453232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8316913" y="188913"/>
            <a:ext cx="504825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6600" b="1" dirty="0"/>
              <a:t>EUROPE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395288" y="404813"/>
            <a:ext cx="360362" cy="360362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1042988" y="333375"/>
            <a:ext cx="702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b="1" dirty="0" smtClean="0">
                <a:solidFill>
                  <a:srgbClr val="FFFF00"/>
                </a:solidFill>
                <a:latin typeface="Algerian" pitchFamily="82" charset="0"/>
              </a:rPr>
              <a:t>COMENIUS EUROPEAN PROJECT - </a:t>
            </a:r>
            <a:r>
              <a:rPr lang="fr-FR" sz="2000" b="1" dirty="0" err="1">
                <a:solidFill>
                  <a:srgbClr val="FFFF00"/>
                </a:solidFill>
                <a:latin typeface="Algerian" pitchFamily="82" charset="0"/>
              </a:rPr>
              <a:t>partner</a:t>
            </a:r>
            <a:r>
              <a:rPr lang="fr-FR" sz="2000" b="1" dirty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Algerian" pitchFamily="82" charset="0"/>
              </a:rPr>
              <a:t>schools</a:t>
            </a:r>
            <a:endParaRPr lang="fr-FR" sz="2000" b="1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3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80528" y="692696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FF33CC"/>
                </a:solidFill>
                <a:latin typeface="Algerian" pitchFamily="82" charset="0"/>
              </a:rPr>
              <a:t>1</a:t>
            </a:r>
            <a:r>
              <a:rPr lang="fr-FR" sz="6000" dirty="0" smtClean="0">
                <a:solidFill>
                  <a:srgbClr val="FF33CC"/>
                </a:solidFill>
                <a:latin typeface="Algerian" pitchFamily="82" charset="0"/>
              </a:rPr>
              <a:t>- </a:t>
            </a:r>
            <a:r>
              <a:rPr lang="fr-FR" sz="4400" dirty="0" err="1" smtClean="0">
                <a:solidFill>
                  <a:srgbClr val="FF33CC"/>
                </a:solidFill>
                <a:latin typeface="Algerian" pitchFamily="82" charset="0"/>
              </a:rPr>
              <a:t>europe</a:t>
            </a:r>
            <a:endParaRPr lang="fr-FR" sz="4400" dirty="0" smtClean="0">
              <a:solidFill>
                <a:srgbClr val="FF33CC"/>
              </a:solidFill>
              <a:latin typeface="Algerian" pitchFamily="82" charset="0"/>
            </a:endParaRPr>
          </a:p>
          <a:p>
            <a:pPr algn="ctr"/>
            <a:r>
              <a:rPr lang="fr-FR" sz="4400" dirty="0" smtClean="0">
                <a:solidFill>
                  <a:srgbClr val="FF33CC"/>
                </a:solidFill>
                <a:latin typeface="Algerian" pitchFamily="82" charset="0"/>
              </a:rPr>
              <a:t> </a:t>
            </a:r>
            <a:r>
              <a:rPr lang="fr-FR" sz="3200" dirty="0" smtClean="0">
                <a:solidFill>
                  <a:srgbClr val="FF33CC"/>
                </a:solidFill>
                <a:latin typeface="Algerian" pitchFamily="82" charset="0"/>
              </a:rPr>
              <a:t>PROJECTS AT OUR SCHOOL</a:t>
            </a:r>
            <a:endParaRPr lang="fr-FR" sz="3200" dirty="0">
              <a:solidFill>
                <a:srgbClr val="FF33CC"/>
              </a:solidFill>
              <a:latin typeface="Algerian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4902259"/>
            <a:ext cx="3041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lgerian" pitchFamily="82" charset="0"/>
              </a:rPr>
              <a:t>Comenius </a:t>
            </a:r>
            <a:r>
              <a:rPr lang="fr-FR" sz="2400" dirty="0" err="1" smtClean="0">
                <a:solidFill>
                  <a:srgbClr val="FF0000"/>
                </a:solidFill>
                <a:latin typeface="Algerian" pitchFamily="82" charset="0"/>
              </a:rPr>
              <a:t>project</a:t>
            </a:r>
            <a:r>
              <a:rPr lang="fr-FR" sz="24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Algerian" pitchFamily="82" charset="0"/>
              </a:rPr>
              <a:t>« </a:t>
            </a:r>
            <a:r>
              <a:rPr lang="fr-FR" sz="2400" i="1" dirty="0" smtClean="0">
                <a:solidFill>
                  <a:srgbClr val="FF0000"/>
                </a:solidFill>
                <a:latin typeface="Algerian" pitchFamily="82" charset="0"/>
              </a:rPr>
              <a:t>GOING FOR GOLD</a:t>
            </a:r>
            <a:endParaRPr lang="fr-FR" sz="24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30" descr="RP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348880"/>
            <a:ext cx="3888432" cy="252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059832" y="5910371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8DE1C"/>
                </a:solidFill>
                <a:latin typeface="Algerian" pitchFamily="82" charset="0"/>
              </a:rPr>
              <a:t> WITH ROMANIA : </a:t>
            </a:r>
          </a:p>
          <a:p>
            <a:pPr algn="ctr"/>
            <a:r>
              <a:rPr lang="fr-FR" sz="2400" i="1" dirty="0" smtClean="0">
                <a:solidFill>
                  <a:srgbClr val="08DE1C"/>
                </a:solidFill>
                <a:latin typeface="Algerian" pitchFamily="82" charset="0"/>
              </a:rPr>
              <a:t>HUMANITY PROJECT</a:t>
            </a:r>
            <a:endParaRPr lang="fr-FR" sz="2400" i="1" dirty="0">
              <a:solidFill>
                <a:srgbClr val="08DE1C"/>
              </a:solidFill>
              <a:latin typeface="Algerian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88024" y="4911551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F0"/>
                </a:solidFill>
                <a:latin typeface="Algerian" pitchFamily="82" charset="0"/>
              </a:rPr>
              <a:t>FRENCH GERMAN </a:t>
            </a:r>
            <a:r>
              <a:rPr lang="fr-FR" sz="2400" dirty="0" err="1" smtClean="0">
                <a:solidFill>
                  <a:srgbClr val="00B0F0"/>
                </a:solidFill>
                <a:latin typeface="Algerian" pitchFamily="82" charset="0"/>
              </a:rPr>
              <a:t>project</a:t>
            </a:r>
            <a:endParaRPr lang="fr-FR" sz="2400" dirty="0">
              <a:solidFill>
                <a:srgbClr val="00B0F0"/>
              </a:solidFill>
              <a:latin typeface="Algerian" pitchFamily="82" charset="0"/>
            </a:endParaRPr>
          </a:p>
        </p:txBody>
      </p:sp>
      <p:pic>
        <p:nvPicPr>
          <p:cNvPr id="7" name="Picture 5" descr="C:\Users\Blandine\Desktop\2011-12-16 001\IMG_44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2736652"/>
            <a:ext cx="4067944" cy="18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0"/>
            <a:ext cx="4907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lain" startAt="2"/>
            </a:pPr>
            <a:r>
              <a:rPr lang="fr-FR" sz="4400" dirty="0" smtClean="0">
                <a:latin typeface="Algerian" pitchFamily="82" charset="0"/>
              </a:rPr>
              <a:t>NATIONALY</a:t>
            </a:r>
          </a:p>
          <a:p>
            <a:pPr marL="742950" indent="-742950"/>
            <a:r>
              <a:rPr lang="fr-FR" sz="4400" dirty="0" smtClean="0">
                <a:latin typeface="Algerian" pitchFamily="82" charset="0"/>
              </a:rPr>
              <a:t> </a:t>
            </a:r>
            <a:endParaRPr lang="fr-FR" sz="4400" dirty="0">
              <a:latin typeface="Algerian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4282" y="1714488"/>
            <a:ext cx="881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811963" algn="l"/>
              </a:tabLst>
            </a:pPr>
            <a:r>
              <a:rPr lang="fr-FR" dirty="0" smtClean="0"/>
              <a:t>Population  in France ………………………………      ……………………………………..         66   million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2720360"/>
            <a:ext cx="856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550025" algn="l"/>
              </a:tabLst>
            </a:pPr>
            <a:r>
              <a:rPr lang="fr-FR" dirty="0" smtClean="0"/>
              <a:t>-  Active people …………………………………..       …..……………………….………          28   million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0034" y="3311494"/>
            <a:ext cx="859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550025" algn="l"/>
              </a:tabLst>
            </a:pPr>
            <a:r>
              <a:rPr lang="fr-FR" dirty="0" smtClean="0"/>
              <a:t>- </a:t>
            </a:r>
            <a:r>
              <a:rPr lang="fr-FR" dirty="0" err="1" smtClean="0"/>
              <a:t>Women</a:t>
            </a:r>
            <a:r>
              <a:rPr lang="fr-FR" dirty="0" smtClean="0"/>
              <a:t> active …………………………………           ..………………………………..    11 660   million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3857628"/>
            <a:ext cx="859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Men active ……………………………………                 ………………………………..  12 724    million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4601686"/>
            <a:ext cx="876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550025" algn="l"/>
              </a:tabLst>
            </a:pPr>
            <a:r>
              <a:rPr lang="fr-FR" dirty="0" smtClean="0"/>
              <a:t>- People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………                             …………………………..       9.6    million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0034" y="5286388"/>
            <a:ext cx="862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550025" algn="l"/>
              </a:tabLst>
            </a:pPr>
            <a:r>
              <a:rPr lang="fr-FR" dirty="0" smtClean="0"/>
              <a:t>- Person </a:t>
            </a:r>
            <a:r>
              <a:rPr lang="fr-FR" dirty="0" err="1" smtClean="0"/>
              <a:t>without</a:t>
            </a:r>
            <a:r>
              <a:rPr lang="fr-FR" dirty="0" smtClean="0"/>
              <a:t>  </a:t>
            </a:r>
            <a:r>
              <a:rPr lang="fr-FR" dirty="0" err="1" smtClean="0"/>
              <a:t>employing</a:t>
            </a:r>
            <a:r>
              <a:rPr lang="fr-FR" dirty="0" smtClean="0"/>
              <a:t>                                        …….………………...          3    million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836712"/>
            <a:ext cx="41248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lgerian" pitchFamily="82" charset="0"/>
              </a:rPr>
              <a:t>Population distribution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82">
                <a:alpha val="71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8596" y="500042"/>
            <a:ext cx="357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Algerian" pitchFamily="82" charset="0"/>
              </a:rPr>
              <a:t>2     NATIONALY    </a:t>
            </a:r>
            <a:endParaRPr lang="fr-FR" sz="32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14414" y="1071546"/>
            <a:ext cx="462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* THE ADVANTAGES OF WORK IN 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France </a:t>
            </a:r>
            <a:endParaRPr lang="fr-FR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6866" name="Picture 2" descr="http://1jour1actu.com/wp-content/uploads/35_heures_par_semaine_ou_plus_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2200275" cy="176212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71736" y="2143116"/>
            <a:ext cx="29690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-Per </a:t>
            </a:r>
            <a:r>
              <a:rPr lang="fr-FR" sz="2400" dirty="0" err="1" smtClean="0">
                <a:solidFill>
                  <a:schemeClr val="bg1"/>
                </a:solidFill>
              </a:rPr>
              <a:t>week</a:t>
            </a:r>
            <a:r>
              <a:rPr lang="fr-FR" sz="2400" dirty="0" smtClean="0">
                <a:solidFill>
                  <a:schemeClr val="bg1"/>
                </a:solidFill>
              </a:rPr>
              <a:t> : 35 </a:t>
            </a:r>
            <a:r>
              <a:rPr lang="fr-FR" sz="2400" dirty="0" err="1" smtClean="0">
                <a:solidFill>
                  <a:schemeClr val="bg1"/>
                </a:solidFill>
              </a:rPr>
              <a:t>hours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FR" sz="2400" dirty="0" err="1" smtClean="0">
                <a:solidFill>
                  <a:schemeClr val="bg1"/>
                </a:solidFill>
              </a:rPr>
              <a:t>Fixed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schedules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Variable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schedules</a:t>
            </a:r>
          </a:p>
          <a:p>
            <a:pPr>
              <a:buFontTx/>
              <a:buChar char="-"/>
            </a:pPr>
            <a:endParaRPr lang="fr-FR" sz="2400" dirty="0" smtClean="0">
              <a:solidFill>
                <a:schemeClr val="bg1"/>
              </a:solidFill>
            </a:endParaRPr>
          </a:p>
        </p:txBody>
      </p:sp>
      <p:pic>
        <p:nvPicPr>
          <p:cNvPr id="36868" name="Picture 4" descr="http://monptitrefugesecret.m.o.pic.centerblog.net/cw1ziot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643314"/>
            <a:ext cx="2571768" cy="263723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786050" y="500063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5 </a:t>
            </a:r>
            <a:r>
              <a:rPr lang="fr-FR" sz="2400" b="1" dirty="0" err="1" smtClean="0">
                <a:solidFill>
                  <a:schemeClr val="bg1"/>
                </a:solidFill>
              </a:rPr>
              <a:t>weeks</a:t>
            </a:r>
            <a:r>
              <a:rPr lang="fr-FR" sz="2400" b="1" dirty="0" smtClean="0">
                <a:solidFill>
                  <a:schemeClr val="bg1"/>
                </a:solidFill>
              </a:rPr>
              <a:t> vacation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6870" name="AutoShape 6" descr="data:image/jpeg;base64,/9j/4AAQSkZJRgABAQAAAQABAAD/2wCEAAkGBhQSEBUUEhQUFBUUFxQUFhgYGBcXFhcYGBcVFhcYGBcXHCYeGBwkGhUaIC8hJCcpLCwsFR8xNTIqNSYrLCkBCQoKDgwOGg8PGiokHyQsLCosLCwpLCwsLCwpLCwqLCwpKSwpLCwsKSwpKiwpKSwpKSwsLCksLCwsLCwpLCwpLP/AABEIALEBHQMBIgACEQEDEQH/xAAcAAABBQEBAQAAAAAAAAAAAAAAAQIEBQYHAwj/xABMEAACAQIDAwcEEAIJAwUAAAABAgMAEQQSIQUxQQYTIlFhcZEygaGxBxQWI0JSVHKCkqKywdHh8DNiFSQ0Q1Nzg5PCF9LxRHSEpMP/xAAbAQABBQEBAAAAAAAAAAAAAAAAAQIDBAUGB//EADURAAICAQIEBQIEBQQDAAAAAAABAgMRBBIFEyExFEFRUpEiYQZCobEjMnGB8TNT4fAVwdH/2gAMAwEAAhEDEQA/AO40UU29ADqKbmozUAOopt6W9AC0U29LegBaKbei9ADqKbei9ADqKbei9ADqKbmozUAOopuajNQA6im3ovQA6ikvSXoAdRTb0XoAdRTb0XoAdRTb0XoAdRTb0XoAdRTb0XoAdRTb0XoAdRRRQAU006kNAHBvdbjLn+tTbz8LtPZS+67GfKpvrfpVTbpHvP40WrqYU17V9K+Dj7NRZuf1P5LX3XYz5VN9b9KX3W4z5VN9b9KqbUtP5NftXwReIt9z+S191uM+UzfWo91uM+UzfWqrW3Gg0nIr9q+BfEW+5/Jae63GfKZvrGlHK3GfKZvrVVClC3pHTUuuF8ArrpPCky2PK7F/KZvrfpTTytxnymb6/wClVbrY2/X1UgFEa6pLKSa/oh07L65OM2015dS091mM+VTfW/Sj3W4z5VN9b9Kro47nXQddDRa6Gnciv2r4GeIt9z+SxPK3GfKpvrfpU3Ze09oTk5cVMqDynZtBpfdbU21qmwezzLIEBBB1JF+io1Y+HpIrc+1VSNIQLBvK+aLM/fc5Vv8AzVy/HuJ16FKqtLe/t2XqdBwjR2ap8yyT2r79yDz+KVFdsZiCGuNWylSQWTdfeuvYRaiHauJW98RORbQl+NuyvTlJJaFjxV4gPnMWv9kDxrMLtVwLcKn4FbPW6RWzSzl+QcUcNLfsWcYz3LGbb+M5zKuJn4fD/ShdrY0n+2TAfON/VVMMQ2bMTrUqPaA3Gt+VMMdIr4MaGobfWT+S0XamNt/a5j5/zrwl21jw1hiJz9PTxtUc7TA3XrzbazX4WPDfTVVF/lXwOnesdJv5Htyoxo34mf636Unurxnymb6/6VCdr152qXkV+1fBV8Tb7n8lj7q8Z8pm+v8ApSe6zGfKZvrfpVaRSWo5NftXwHibfc/ks/dbjPlM31/0o91uM+UzfW/Sqy1FqTk1+1fAvibfc/ktPdZjPlM31/0pPdZjPlM31/0qstSWo5NftXwHibfc/ktPdbjPlM/1v0pV5VY07sTN9f8ASqsU9ZbUcmv2r4E8Tb7n8lum3cef/UzfX0t4VtPY2xmIeSfn5mlAWHLdrhSTLfhxsPCube2TwreexJKTJib8Eg+9NVLXUwjU2kjT4ffKVqi22dLFFAorAOjCmmnUhoA+cj5R7z+NLakY9I959ZpwNddD+VHDW/zMS1FqW9LTyMbRenUlqBRKS9qU1ZbOxghXO0cT5rlM8YZtDlLAvdUW+l8pJKkAWuRDbPau2fsWNPDfLvjHmRebDKCLbtRcX8wJ1pYtmSvokUzd0bn8KtvdpiP7siIdSKij0LUaXlXiW3zzH/UcfdIrO0tGo0+5RWU3lL0NviGs02t2Sl0klhteePUWLkljG3YaXzgL6yK9xyJxnGJV+dJGP+VVx2xIfKZ275JP+6nbPQzTLGVaznpHO2i2uTr2X9FS3X31Qdk8JJZ/71KVVGlskoRbbZp9gbFOHB5zKXc3JU5lCIRYAjQ3exPd2VYRG7O53L0PMmrn61x9AU+eYIHYDyQAoG7oCwFu1jbwpqwZUVCbnQHtt0nPnI+3Xjus1c9XbK6zvJ/p/g9B09EaK1XHsio5SsogjVnVC7lySQPJU6anrcD6NVezuTIlQOMXhlBvvYs2hINwu7dxNO5Yz5p1Tfzaa/Oc5j6MtVbWjtoBJYMSwHRvqFVW0zW3sQbXIFrXPpXBITo0EEpYb6/JyHEnC7VS3Rbx0Ls8kE+X4X0/nR7j0+X4T0/nVFLPIR0ibcM1vRceqhVltoHI7ASPG1bG+z/cX6Gfsp/2pF77jhwxuE8W/Og8iH+DicG3+oR61rOvIw8o2+dYeumDEdq/Z/AUbrfKxfoNcaF3rkaFuQ2K4cy/zZkPrtUXEclcWgu0ElusWYeKk2qugnBYAgAEgXXokcNNbUyLHOACruOOjEeNjT4u9vG5DJw06Wdr+T1xOBljF3jkUdZVsv1vJ9NeANSYttTLfLNKAd/TbXvBNjUdJR1em1W4OePrx/YpWxrz9Gf7gATSUplpuapCDA6i9NJpKAHUlANFAohrf+w8ffcV8yD701c/Nb/2Hf4mJ+ZB96aqOv8A9Bmlw3/XR1CiiiucOqCkNLSNQB84lhc959Zp2YU0YEsxADXuxN93laW769n2SwzXDXAJ06rX3dfnrq4TSijjJ1ZkzyDinA03B7LMhsDZuom1WvuWlLKq2F1Jtv1BsQSNBprenOxIRUN9UVRkHWKTnB1jxtVnjeTZ+AVawANnU68ePbU/k9s2CESyz5c0CCZiyrMqqWyqAgkHvhOguvDQg1BdqVXHd3J6NHzZ7exU4LZM02sUTsDubQKfpNYHzVaryXkmbokEKkagC5yhVAu5NlXMwZgLljmuFI1p8/spxMjKFxFiCtxFApsd+pnb9mrHkhyqjxCypGZIVgQzvmjhYEMSZGJF9bgsfRutWRbr7ZdUsGzToKo/S3kotp7KhwrBJpWaSwYxxhSVB3FmewW/DQk77W1qMu08Kp/gyMOIaX03WO3jXrjuWOz5JHeSGSR2Y5myRjMRYBjZMt7KN3p31L2Hitm4iQrFh3DojygskJtlFxZWTpa6eG+9xFLU2tfU2TLS1J/SkScSMHHhVlmhljaXNzMQkzs66WkOYAIlzvIOliAc1h7ckZUdZJliVQnvanoFiSFYi6xJ/KOPldlV3Kjl9As0kbwNiTCzxmSQ4fep6ZUNh2IGYHjratVs+ILFGMix5gJGQZQFJANjkVQTcjXKPJNc5xzUyhp9jzmX7eZqaKqLsysdPsEsfSjj6ume0Ja3jIynzGvdUu/YLL3XszejL4UyBenI53AiMdyAlj9ZmH0RVfyg2jzGCnlsSwjNgDYl5DYC+/iRp1VyFVbstjWvsvnqzalNRi5HPotsPjcc4iGbPIzXBe4QNYMcsgGigakW89gdNtPlquHEcMNgVRWZ2YrfMM4ygMDbpXzAi97g62qTyExAxGEZmidMkj51E0oVwsUciAnQghnjHHcCONVP/UwbljlYaBenlGUaCytmKi3C5tevSYRwlFLsc3LHdsSH2QWXVUwoJ3nmyWPznM5ZvOa0vJfbuMxjhuahEIIzyc263HFYzzvSbtAKi9zwBz03sjsoQ8zJd1zj33cCzqL9Djkv3EVLwHLeSeMsEsVcIQzk70LDUJceSRa1tPNSyTx2wJHGf5snRRDb9mvGXZyHeqHvUH7wrIbHx7TTCKUzR572aOaVSLWuALAX6QIOo6JvWJ2ptra0U8sYmmYRyyxg3vcI5UHyuNuob6iUJZJG13OtNsCD/Bi88cf5V5ScnIOEMP8AtqPUBXJY+WG1v8SY/Rv+de68ttrjjIe+MH1ipVG3yyRuUH3Oj4jkvAd8KjtUup9BtVbiuRcR8gun2x6bH01lNm8uNpSSojvl5w5VvFEOkTZR0k3FrLfgWvuBryxfLnakcrxuEzI7IwMCXBBtvH4ddSwsui/pbIZ1VPrJIsNobAki/nXrAsfOKrRIPjDxH50z3f4874oW/wBMj/lUedefjaUoscisvOogOWzCwYXJ1uLHr106N21KNZPO2xf3My/QVvMq3/Ymc4OseI/OjnB1jxH51TwwjMLi4vuryENaHMfoZ3ho+pe5x1jxFLmHWPEfnVDzNBg7KXe/QFpovzL0kdY8RW+9h8jncTYg9CD701cfaI9ldQ9glbS4v5mH+9PVLWzbqaL+h06hank7AKKBRWAdAFIaWmmgDk0adO9wOIsNfToasFwcZF24WJtoL9tV39Mbvewy773uRc8NPNrXltfFYhwoiMaeVc2u2u6x1tW2lJowd0VksNobTw+EQsxBkK+9pcFz27tBrvPCsDjttSzyEtIQtyQvBRu4b699obLmZjJK2Zmtc9dtPDuqGdmt+7/lS8uZUsuT6I8IMKGORWa7MoFh8ImwPpq6xbgbMnZT/acVFAv+Th0Lj05b/ONQMLhSrFiAMiuwO7pBbL9pl8K9+Ub5MLs2ECxZZ5jroedmCr9lPA1V1GUkn6lzRPOZfZnhkVRYEWHUe6r3YrCPAY+UEWcwYcNruJLONf5Hv1Gs48P8oFXeO972Xh4+M80+J4gWUrCnYQVN/Op40XJYUfUTSyblKXomVB2w/SAY5CdFYA6Am2p42rR8iJ8vPTuFsii7HQWQ88w+rHJ6KyXNfu4rRIOb2XJr0p7RqBwzyCNrkCxYrLIdOAsdbgO1D+jHqLo1J2ZfkU3J7Be2MRArDVmzS31zDWWQnv1H0q6s2Iy85IbWUG+gsQoLEWP8xI81Y72PsBZpp2B6ChF+l03t9FQPpVrMSnRSM73Zc3aBeR/HLb6VcB+ItS56xVrtBJf+2dNwqv8Agub/ADPJ5w4bm4Vi4mwbiSSc8l2Op+EN/VWc9kPEnm4oRvdmlbuXoL6cxrUvq3HQekn8l+1XOtvbZVtqYgErlw8cUY3alLlx3kuRTfw9F3axWz/L1+SbiXTTuMfM0WwiYdkyPexKzNbcbvIyLY//ABlH0hXOMD0XI6lYfVI/Kul7VIgwSQOpLe8CS/xuaRyCRxDBuHEb71iNkR32izhPeVdmYNppIpIUA7zc+YC9d1VNR/iP1MG2Dl9C9B+01tIVv5ASMfQVUP2gfGn7LkyiY30DYRz/APZT8RVrHymi8owE3sblYzxsT49fXSwbRWWVpUw4HNwgZHyqkjriEyMRA2YBef1Y2Gg10qbUXRlBJIj0+nlGe5sfg8S0eJiLZlAdd9xo14Tw11l3dlHLxObxUx4SCLEDf/eKob7UbHz1JmxEaxPnw/NTvEwSOHpsXvdJQjWdLMEXdm1JsVvls+WcsaQ551ZRJBPhb5c/NShs0V/i3DuM38o66qu6Ls3LzWC1ypbMZ88nPsNKSvnIr15w168lNtYOJJBiihzMjJ0Oc0ysGF13ahavcPtnZcjqq2LMQqgRSXJJAAHea0atVBQSZm26OyU3JMzayalT8MsFNhdbKWLA775mTwIq/wCVZ5wQYwAXxEY5y24Tw2SQeewt2Kaz3KTHQe2w2FdGiVYx0bhQ1zmHS18+43GtdAwcWHeMxIEkW0eNWINm6SBI8QpGp6UciafGzcapq1KW9ev6Fx1OUNj9P1MDIeke/wD8VM2TMiSCSUXiAEcoPFJLqT9FVL6cIWHwq1GzsJhHjQ2gc2tm0u2UlQ3bcKD569tpbPhSEskKkoVxCqFuJBESGQi1ukhlTXi1W7bozj2KtOnlCecoxONwDQYhomOqOBfgRcFWHYVIPnqFftFdLwz4RUkMkaTNEqrC7AFmjYFsNdm0HRYJmOmaJ6bHtzCwQxxyYfO2W5zRxhhctlzaG5tpe+oAO8mnVatywlFtjbtLGGW5JI5v5xShCdBqTutx7q69Hi8DMgJ5i2hysACCOsWqINo4CAnm1UWvqgv3gH8qm8Q302si8PHGd6OVCP0b+quj+wglpcX8zD/enrxxe3sCgbm4Fc21umh1+FfedSa0/sc4qF2mEIjGVYtEjKCxMljrq2t/TVfVTcqn0wTaWMY2rEsm6ooorGNoKaadTTQBx7C7NBLCxte43eepGIiCgD3zXQBFLEnduuKxjYx7nptvPEjieqvSLaEqm4ke9reUa6SMG1nJysroptYNbNgjGOBBI3yqN/YNx76YcET8C99TZkYju6/Cs9HyhmW3TvbTpKradpIuaf7p5/guF42VQt++2+l2TE5lT7lzjokhC3Ei5wRbLE5NspuRLoB3Dj2CkfaquFzmVwtwueLCtlAsLKGvlGnDqFVEu1ZJ2vI18t8osABmyk7uuw8KYVvwBPXlvx/yjfxNZ99Scsy7k1OunGXLhjavsWzbQjuei3V/AwlvVXtLygzKFZpWVbWUx4dlFhYWViQNNNOFUhFydSNdwsON+odfUKaKYtPB98kdnFb49sfBcDakfxT/ALGEok28DmBzsMqpZo4CoTyguQnKBmF7AcAd4qooijzuEG9iF8bD8abZTXGLk89Aq4rqJy29OvTsbTZaBYEyqF51s5siR6b9VjAU9FFF/wCavQOWmJ+IoUd7nMfsqnjXoQM1huVQo85/IL41FhYmMtxkLMPpkKnguXwrye2zmWTn6v8Af/g9Iqhtgke8OICI0rHRQ8pv1KOiPBU8ayOxtoAKHJ6ZYuWOHwzm+a4OZjm/ZN71dcrsTzeDKjQyssQ+atnb1KPPWZiTKoHUB+/Guz/DukTplY/NnK8c4jOi1V14LldtKygtcsdSWggkYk7zd2v6acNsJ8SM9+Eg/BjVLkAVTnjGYM1mkCmy6G+bS99wvrSV0sdPW0Yk+K6mHVpY/oaBNsx21jwp78Kn4Ka9RtiC/wDBwV//AG7r9vILfrWavS0r0sPuNXG7l3ijRYHCYPnWk9rIzMC55uVWCNYklV6JB0OtyRqBvNaDYuNRQYM6q6vIuQgKGCtlBUMLHybkC9j5q56D1i/CveHFsucGzqzZyrjMBfQkHygQVuNbDqqGzRvvFl2njMJdLI4/odKmwwO9E86IfWtQ5tlxsLZQuoN0AicW6njsQDuI4gkd2c2VyjK2APR3ZHJIG4WSTevcevQWrT4LaiSmy9FviHQ2vqR1ju436qoSUomzFxn1iM/o2K2kOHsN3vMR9JW9esEAQ3RIkJsCVjRCRfcSoBIqRaqflNtGaNUjwyBpZSVUkZgvRZrZToWIQ79ABfW4FJGUm8CtEeXDpmYPBhmIJ3wRNfvJXW9Rzs6H/BiNt10BUDU5QpvlUE6KpAFzprVdDteVSGkJniZEkeQRqkkQZUuSiaMFZiGFgQFzDQEVcsNeupXuQJJkDFhYYXEcEAQjpqiBGZVDdEFSLWDNbgC1Zna90dVdWBKBhmFiQXkyt5xrV7yn2qIYSN5I3WuewWOhJJ0HjoDWSxmJZ2uxJyjKtzfKtywUHeQCxrQ0EpKTMviijsWe56q6/s0rMDusPNUGi9bKtOe2fcmZ1A118/5VvPYcYGXFWAHQg+9NXNmNdE9hX+LivmQfenqnrbN1TRo8Oji5HV6KKKwjpQppp1NNAHzni8I8bEMrgknep6+B4174PYk8iF1ikZesLoewdZ7K6uY2BbKwJ4C2gPf10qRyZb6MdARqAd17aHhWwtY0kkjEfD4uTbZyDF4R0NmVwerKQPN114EkWvcX1F9L93XXZmRrtlK9gsLDzilGzwxu/S32BAsOu2YXFPWt+xG+HejOSYDd++ypShbi46tbX48enVtyxw4jxQCqFHNIbAW+E44d1VINMcuZ1MayT09kkhoX929WtAFqcaSl6FSU3LuFWPJqHNiQeC5m84VQPSRVaavOSyWSVxvuEHhf1layeNXcrRzfr0+TY4JRztXFenX4LjEyXja29yVB+eRGvosfNXrpmUDQDpdwUBV+99mo0g6aKNy3fwGRfv8A2ak4VcznvC+GreknwrzHb0SX/c9EeovojLct8RmnhiG5FViP5pCCfshagk7/AD1HxmM57GSSfGd2HcBlUeAFe77j3GvVeG0qnTxgvQ8o4ndztS5fcIj0R5qKE3ePrNKKvrsZ085EopaLUpGN417Qy5ZA2UNbXKdx11Hp0PA2NeRFOEotYjXffs4jz3HhQ0msMlqm4SUl5DZZ2bIoUgA3YlSBYAiwubm99xJ9FSsPjCthckDUa9JdCLqeGhOh03brV7YNICq5pLyO4iWJQM7sQHAUtdLkMvlD42hOW1lNyaDSBIS4cZi4bnGCkmyjO/lWOmmtiTra9Z8Y1Ux5aTfU6mUtVq5LUuSi8LCXZ/1LTZPKMEAStcE2Em7KSRZZfinUDPoDxsaft6V45oXUNZc5AAJJZAxkUDrMLM4A1JgYcaxazmM6ecHiCNxBFtQeI3HW4JB0+xsYsyDDy3aNwDEQXDIw1EecG6sMpyNe4sy30uYLKlW8rsW9Jq1esPpJd0RPb2GkeRoXzLiCix3IyMzXJSFCt7Z5gX32LG9gptJwmKTmA4fOgzhH16SLI6IddSSqr38N4qu2lySkUJEMSXjR2kjZwOejLDKwDqozjK9t40AtawqLyjnWOFYY9AuWNAOBAGth8VbHsLIaYvq6FyUlCLlLsjPY7bpbFCQgFVLKLk2XMChfMB8EHQ2O6/wrUYgqxuoABCkAbgCoIA/f5Vd4HZCcwZXDNHCbFUUOxHQAOW/RW76twyntqbgdj4SRI7S3crZA+hZQLoXtvIUgXB3r21o0bK7Hn0Ma7maihS9XlGPIotW5k5MhUAEKTBTvzsjG+/QLa2/caiS4BgbDAKN+l3Nz15tNNN1aMZp9jMlTKPcyNq6J7C38XFfMg+9PULBYFSt5sGqWPCORjbruG3+atjyEghR5hEixtliLAKym15MuYMd++qmrmtjRoaGlxsUmbKiiisg3Qppp1NNAFAspNwRax8derhRMST1WsfD11TLt9r+SOPXQNuvfyV+1UfioC8uRcibMNVtbd++FOlk42HmqmO32+IPtV5ScpVjAMvNRqSFzO5VQd+/uB07DSrUwk8IHWzM8vb+2kNrXhG+2tpJBew3Vn4cTCZBEZ1WVrARrHNK9zfQiNCAba2uTrwrccsdjiSEYoSIEhia4ysCyZ73GYg8erW/bXKeR+HZ8Zi5bDOC0SHfaTESmMH6vOeJq5ztsehif+PVuok7O3kaMtDcj2yoINiDDilsTuB960NIzICQs0UjAXKjOjgbr5ZUUkajdf8a0e29rHBBcPh7FSHDCykNfNGWkDIecZmDNqQOiBqKxfKBBHPG6BitjYEWPRBNrBmsLZ7XZui6XJNzT3bZFJtdGEuFUNSUM5RONajYcWWCMD4TNKfUPUvhWbhwbyR540Z1IuGG43Hb2EeNbBECCx3Iir4DM1vRXPfiS/wDhQrXm/wBv8lr8M6WUbpzkuywMjPTdjuFk8yAs3pZh9Gm4/E81hJH+EEIHz5LgfePhSwqebUHQtYnvcl29Bbwqo5c4vLFFECOm5kOvBVKr9q9cxoKedqox8k/2Or4jbytNKS74M3sxNT2C3p/SppqJs9xY6rvA3jt7e2pYN+399len1NKJ5PapOwZPiViiaR75UBJtv32AF+JJAHf1VQYHamPxZY4WJBGpGYkJkXqDSykAk77b+ypG34nmXD4dbK085AHAKDZCbaaCS9v5a2GA2JnhBV/a2EjzJDaJpZJCvlvkQgkswJJ1JO6wAJq22vOEdLw/RV7HOay2ZfZ+1ZlkWPGRqpJsrKVyMTfo3QkX10I42uLa1ZXqNykwhjujOkyAlS0Ztqtr3GuSRCVNiTvUgkGn4V2eMOdd6sbaZx5Xjo3cwp9FzeVIp8W0UYYsrXQ9XevNm1Hcf+NBNPwOGM2JghAIEj5C4Fyoa3bwsTu4mrEpLGTHpqc5bULhmQSZpI4nGVxdgwkBOXKY5UBMbrlurZTY+I0U/L3JEBmkxM4vkPRtvuvOZECkg9Vr2Gm8VT4raeDUkDDzuCSqn2wVZrG1yAlh115/0lhvkeJ82LU+tKpySbz1N6i+yuvY5R+3crsNGVTpeUSWYjcWY3NT9lYmzc2TYPbKb6q4tlI32JsBprcJwvWl5EYHC4iSSQYeVVhAvz0iSIzMGIAVV1IC8dOkNDfSh2li8BHiZomjxYaN3HvbR5AQb9AFCwAvpfdalc4v6cDatNbVNX7l1ZqPbpkiWR7Blzh+oMgBYjssMw6wa53traefEOeCEoBe+oPTN/nCw/lROqtdi+UWDELHLigJObc2fD5zcWHRZeOWx+Yw0ykVmX/o0KOhtAj/ADMLf7lRVrDyaWskpxUE+5G2TteK8iStkEiBHbnBGxUHOoUv0Lh7MQbFlLAX3V0LYkrPhYGGTKY1a12DBT5I0FrhQo81R/Y2wWFIeeCGa12i/rDRubBA7hAiAKDmUMb/AAQOFTUAj6MaBFXoqL3sBuHCwAsLcKXnwg25EkKZOuMES86Mb5bncbHxBFBjANxoBoBdhfzZrb+yowxJpRKbW08KPHUrzYeFsPSXHSJcmwGut2171A1q55G49pJJswAssVtGBIOfXpcPyNUSTEcAe+/4Gr/kdLmaTdose4dZemvV12LbEfDTzg9zNVRQKKYThSGlppoA5klr+c+uvQ6frVHh9quQffEJ18pCu86AgtXi+0JL3MuVeFlZ93VpWH1cmX1HoaENrx7xTMVgY5UMcqLIhIJDa+cX3EfiaqoNpvktziEkbypQ662IOoIFLDLJe7Ppr5MregWtr201SaY5wyWeJ2XE+G9rOD7Xsq5EHN2CnMBmUBiL6kHiKq4NhYbAy4c4dWQSYmEvd2YdHnAnl7tXPjUnD7SupJzi24Bgx39WUC3n4V57eg5zCsVc5kKyLoua6m+hvvG+38tWar5OeMkUqklkTlHjHjnKmNHKM4VpA/kFrqAUdbmxsb28kb94yHLLFkmJny3ILZUzBUAD3UAk2s2Y7z5V73JUbleVGGnhzYgvG+WzhFDXOUDMhYFQerMOOoGtco5Z7aEsjsosvkIL3sBa9z8I8WPFpCeNau6T6N9CptSeUS+Q/OzT5VSNokZJJnclTHHnAOVg4OpOi66k6amt9iOUsDsYlLM0kiqSFsqh3sdWsT0AdwO7qrLexdh40gkZ5IxJO4RULKXKRhjmC5gdWLakfAq+i5NZMarKxKFDKwNtHs0a68fLYjuPYaydetJNt3Se5RbivL5Lmn50cctdG+powLsLa6E+cmw9TVi+UseNmxbPBhcTJCAscboQqsqCxYAqbgtm141rJMSsMMkjsEVNMxNgu5F+2x8aity2wqrZZVsoAFrmwAsBe1tABWRwiLg5WpZ8v/pb1r3YjkzGBwu0Bdfa2KUHXpNDbqNyxXSq7aHKnmZGjmVleNijKYEexH8wxQB392tbJOX2F/xB32P4LWE9kaTD4iRcRh3VmZVWZRfNdRlVxca3UAHqyDrrpqbZTliSwZc60lnOSZs/aYxOIjnQi0EWMtaEQ2fmOibCRwxBIN9Nw37633KbBPzD4aAZjGsOHIUZisaxxv5izve/HJ2VxzkRJbGBP8aOeEfOeNsn2go89do25hziYUniuBPEufKWBJAJsShGoDst+F281ly5ct3cj2ZjhdDLY/k7LBgcs5K7jErgg7xmCX06Kc4SDwk03WqR7FsOFm5+PEqHa0MiA575bGJyuW24qtz/ADDXqh7QwQw+HfMjqTlsczW3kEHMSDmUuRa1ubvrcVzfG45kewJVlVbWJUglc2hGo8r10jluluxgRwW3a+p2qfG7LVmHtHEkAkXVZTextcDnM/ioqRHtjZkPNyphcWrrmZfecXdTYjXMuUm3XUDFLhpIkjGKCyKsamRJQHYooDFgcyvc31IvqNab7TivcYma1rBRMhv52i0/WoPEeuQ8LDukv0Ip21sa4/q2LGUZR/atB3EUNtjYm9lxa/749aipU2yDJCeZxbxyA6GX2vKu/UMoiHDiOodteeD5NvktPjlZ7nyMPhcmXSwtJHcntvbhY07xCXmI9JW+8UbTkxHh1wl8ISY5Q0lmYM9yVW5I1G61j1cKr/8Ap3hJGM789zkvvjkTWGZ+k1hbQXO6qHbG322ZhA6BcSxfm2clYSq2LIDHGpTJmUjo5Du671yqTlxjCf4if7MP/Z+NSRk5LcglXDG1o7NiOQ8D3Qc68UTtlXPK3SABcjKwuSeoWv41B2byOws8WdYCFuw1ecggAEkHnFvxB03qaxUXsuyBFX2snRVVuJp0uQN5VCFuT2Uv/VOeQ5UwsRduivvmIdszAILKzm53AXvUibGcuD8jruwsNhoYObw7JZULlVZms0lixJYk6tcak6acKym0OU0SSKqJNKCDrGjSZrkjQqDlYFT0DbQi9qtMNO8cQjZCSEQSSKReRkUBjYt0QWudBXgmIiQ35oK1rBza9jwzZifNWdZqYPo0XYUyXYkvEb8PR+dKYzx/fpph2loCqnW4+DwvUR9rOPgNv42/Iis5zRYUGTcvX+FaDkZbPLbqj9clZEY5yb2Hdcn8vGtbyLlLPLdQOjHbfrrJ17qsaaebEhlsMRNZRRRWsUgppp1NagDmQgt8K4uertFPyxjTMBm4MRw6j1615HZGPG6BSL/FI087a04bExe8wDN80m3XxrFcZ57MvJrHcfzBBAzXHZbjp5qVNiRls5UkkW1bTTsBt5zTDsrH7hCpHzSPQWpcPsrGAm+GNj++ujZL0Ybl6njLsCInVR6CPTVZi+Q2Bc3eIXIOql0Pmym1+8VpV2XiDcGFvq29N68E2fOxN8POttNw17RZjSpTj2TBtPzMrJ7HUL7sTOvYeakH3VNQcT7EcTEf1p9BYAwg+GWYVvU2dOf7mUfOUD8acNlYgf3b92X9alVt33+Bm2Bh8H7GXMyxyR4kM0bBgDDkBA0ZcwlJFxcbuNamJum54DKB16KX/wD0qUdm4k395lt3b/TUTGbAxFnVcPOVe5bIyRk3UKQG3gWHAg9tZ+s01mqaz+3kWtPdGpMwXshbfEoXCRN0Y2zyka5pBeyA8QhLXPxjb4NY7D4BmYLGru19yhma/co/CuwYP2LolAY4KQm3kvK7AdhAYL6xV7hthTQpkhw5iUnVYwiDvIG81pVJUwUIJ4RVk3OWZNHIYeQuLa2ZEjvYe+SKjC/EqCxt5r9ler+x7ixuEDd08fZ8axrr8WzZxc81Nc9bD1cKX+jJTvgfhY7z4mkdtntE2x9Tj0fITGqyukcWZSHW0+HvdTcfDrT4HlRLg2aGWFSrES8zIQuQsQ90cB1KZrnQaEEgqbitw2xpT/cv4CoG0OTPPWWXCO4Uki6AgHjYg3qSN80+sWI4x8mcz5UcpFmuAqRxgu7Kl7XYguSzaySNYDMdTYWAC1h0BkkLtYC5Y9V73sL7/wAhXdW9jiEm39Hkjf0i9r2tuMlTcPyKCG8eCSM8CsSX8bVK7+nSLGbF6nDBICdCD3WPqpxGu/Xvru03JRn8rDI1j8KKI/8AGkTkjb/0UI/0Yz+AqPmv2sdsXqcJZP3+pphcD4R103gegcK73HyOUHN7RgDbrjDp/wCK85OTTM1jg7AcUgiUdlLzn7WJsXqcKGJG7PoRa2YWqG8QvvU9xHqJr6Dj2CQdMJJ3mGO3jUp9kzEWWKQfRt+NOjqJL8rGuqL8z51SBj5Kse4X9VWOztkzgiRYZiQbgrFKbEcQyra47K7uuz8UARzUlrblG/7Qr09pT2/gSn99WbSh6ueOkRFTFeZyLArtFz73Hiyd26RR4vYDxq5wOxNqg7+b/wA2aNr/AEenXQjg8Va/td+4sPz0r1TAYjL/AAHB6rg+m9Qyum/y/oSKEV1yUuBw0qxrzpjaQjpZSQt/MB6qkiN/5e/W1vEVPGzcR/gyDw/Zrx/onEE6wzb99wB4X3VVlGTecEymvU8hGdxC+a59daDkiLPJ3R+t+yqb+i5y2sUh3g3QW8b1d8k8A8bylo8mYR62tcgv29RHjU+ng1Ym0MtknHuaaigUVqFQKKKKAEy0ZaWigBMtGWlooAblotTqKQBtqLU6ilAbaly0tFACWpLU6igBtqLU6igBtqLU6igBMtGWlooATLRalopAEtSZadRQAmWjLS0UANy0tqWilAS1FqWigBtqLU6igBuWgCnUUAFFFFABRRRQAUUUUAFFFFABRRRQAUUUUAFFFFABRRRQAUUUUAFFFFABRRRQAUUUUAFFFFABRRRQAUUUUAFFFFABRRRQAUUUUAFFFFA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872" name="AutoShape 8" descr="data:image/jpeg;base64,/9j/4AAQSkZJRgABAQAAAQABAAD/2wCEAAkGBhQSEBUUEhQUFBUUFxQUFhgYGBcXFhcYGBcVFhcYGBcXHCYeGBwkGhUaIC8hJCcpLCwsFR8xNTIqNSYrLCkBCQoKDgwOGg8PGiokHyQsLCosLCwpLCwsLCwpLCwqLCwpKSwpLCwsKSwpKiwpKSwpKSwsLCksLCwsLCwpLCwpLP/AABEIALEBHQMBIgACEQEDEQH/xAAcAAABBQEBAQAAAAAAAAAAAAAAAQIEBQYHAwj/xABMEAACAQIDAwcEEAIJAwUAAAABAgMAEQQSIQUxQQYTIlFhcZEygaGxBxQWI0JSVHKCkqKywdHh8DNiFSQ0Q1Nzg5PCF9LxRHSEpMP/xAAbAQABBQEBAAAAAAAAAAAAAAAAAQIDBAUGB//EADURAAICAQIEBQIEBQQDAAAAAAABAgMRBBIFEyExFEFRUpEiYQZCobEjMnGB8TNT4fAVwdH/2gAMAwEAAhEDEQA/AO40UU29ADqKbmozUAOopt6W9AC0U29LegBaKbei9ADqKbei9ADqKbei9ADqKbmozUAOopuajNQA6im3ovQA6ikvSXoAdRTb0XoAdRTb0XoAdRTb0XoAdRTb0XoAdRTb0XoAdRTb0XoAdRRRQAU006kNAHBvdbjLn+tTbz8LtPZS+67GfKpvrfpVTbpHvP40WrqYU17V9K+Dj7NRZuf1P5LX3XYz5VN9b9KX3W4z5VN9b9KqbUtP5NftXwReIt9z+S191uM+UzfWo91uM+UzfWqrW3Gg0nIr9q+BfEW+5/Jae63GfKZvrGlHK3GfKZvrVVClC3pHTUuuF8ArrpPCky2PK7F/KZvrfpTTytxnymb6/wClVbrY2/X1UgFEa6pLKSa/oh07L65OM2015dS091mM+VTfW/Sj3W4z5VN9b9Kro47nXQddDRa6Gnciv2r4GeIt9z+SxPK3GfKpvrfpU3Ze09oTk5cVMqDynZtBpfdbU21qmwezzLIEBBB1JF+io1Y+HpIrc+1VSNIQLBvK+aLM/fc5Vv8AzVy/HuJ16FKqtLe/t2XqdBwjR2ap8yyT2r79yDz+KVFdsZiCGuNWylSQWTdfeuvYRaiHauJW98RORbQl+NuyvTlJJaFjxV4gPnMWv9kDxrMLtVwLcKn4FbPW6RWzSzl+QcUcNLfsWcYz3LGbb+M5zKuJn4fD/ShdrY0n+2TAfON/VVMMQ2bMTrUqPaA3Gt+VMMdIr4MaGobfWT+S0XamNt/a5j5/zrwl21jw1hiJz9PTxtUc7TA3XrzbazX4WPDfTVVF/lXwOnesdJv5Htyoxo34mf636Unurxnymb6/6VCdr152qXkV+1fBV8Tb7n8lj7q8Z8pm+v8ApSe6zGfKZvrfpVaRSWo5NftXwHibfc/ks/dbjPlM31/0o91uM+UzfW/Sqy1FqTk1+1fAvibfc/ktPdZjPlM31/0pPdZjPlM31/0qstSWo5NftXwHibfc/ktPdbjPlM/1v0pV5VY07sTN9f8ASqsU9ZbUcmv2r4E8Tb7n8lum3cef/UzfX0t4VtPY2xmIeSfn5mlAWHLdrhSTLfhxsPCube2TwreexJKTJib8Eg+9NVLXUwjU2kjT4ffKVqi22dLFFAorAOjCmmnUhoA+cj5R7z+NLakY9I959ZpwNddD+VHDW/zMS1FqW9LTyMbRenUlqBRKS9qU1ZbOxghXO0cT5rlM8YZtDlLAvdUW+l8pJKkAWuRDbPau2fsWNPDfLvjHmRebDKCLbtRcX8wJ1pYtmSvokUzd0bn8KtvdpiP7siIdSKij0LUaXlXiW3zzH/UcfdIrO0tGo0+5RWU3lL0NviGs02t2Sl0klhteePUWLkljG3YaXzgL6yK9xyJxnGJV+dJGP+VVx2xIfKZ275JP+6nbPQzTLGVaznpHO2i2uTr2X9FS3X31Qdk8JJZ/71KVVGlskoRbbZp9gbFOHB5zKXc3JU5lCIRYAjQ3exPd2VYRG7O53L0PMmrn61x9AU+eYIHYDyQAoG7oCwFu1jbwpqwZUVCbnQHtt0nPnI+3Xjus1c9XbK6zvJ/p/g9B09EaK1XHsio5SsogjVnVC7lySQPJU6anrcD6NVezuTIlQOMXhlBvvYs2hINwu7dxNO5Yz5p1Tfzaa/Oc5j6MtVbWjtoBJYMSwHRvqFVW0zW3sQbXIFrXPpXBITo0EEpYb6/JyHEnC7VS3Rbx0Ls8kE+X4X0/nR7j0+X4T0/nVFLPIR0ibcM1vRceqhVltoHI7ASPG1bG+z/cX6Gfsp/2pF77jhwxuE8W/Og8iH+DicG3+oR61rOvIw8o2+dYeumDEdq/Z/AUbrfKxfoNcaF3rkaFuQ2K4cy/zZkPrtUXEclcWgu0ElusWYeKk2qugnBYAgAEgXXokcNNbUyLHOACruOOjEeNjT4u9vG5DJw06Wdr+T1xOBljF3jkUdZVsv1vJ9NeANSYttTLfLNKAd/TbXvBNjUdJR1em1W4OePrx/YpWxrz9Gf7gATSUplpuapCDA6i9NJpKAHUlANFAohrf+w8ffcV8yD701c/Nb/2Hf4mJ+ZB96aqOv8A9Bmlw3/XR1CiiiucOqCkNLSNQB84lhc959Zp2YU0YEsxADXuxN93laW769n2SwzXDXAJ06rX3dfnrq4TSijjJ1ZkzyDinA03B7LMhsDZuom1WvuWlLKq2F1Jtv1BsQSNBprenOxIRUN9UVRkHWKTnB1jxtVnjeTZ+AVawANnU68ePbU/k9s2CESyz5c0CCZiyrMqqWyqAgkHvhOguvDQg1BdqVXHd3J6NHzZ7exU4LZM02sUTsDubQKfpNYHzVaryXkmbokEKkagC5yhVAu5NlXMwZgLljmuFI1p8/spxMjKFxFiCtxFApsd+pnb9mrHkhyqjxCypGZIVgQzvmjhYEMSZGJF9bgsfRutWRbr7ZdUsGzToKo/S3kotp7KhwrBJpWaSwYxxhSVB3FmewW/DQk77W1qMu08Kp/gyMOIaX03WO3jXrjuWOz5JHeSGSR2Y5myRjMRYBjZMt7KN3p31L2Hitm4iQrFh3DojygskJtlFxZWTpa6eG+9xFLU2tfU2TLS1J/SkScSMHHhVlmhljaXNzMQkzs66WkOYAIlzvIOliAc1h7ckZUdZJliVQnvanoFiSFYi6xJ/KOPldlV3Kjl9As0kbwNiTCzxmSQ4fep6ZUNh2IGYHjratVs+ILFGMix5gJGQZQFJANjkVQTcjXKPJNc5xzUyhp9jzmX7eZqaKqLsysdPsEsfSjj6ume0Ja3jIynzGvdUu/YLL3XszejL4UyBenI53AiMdyAlj9ZmH0RVfyg2jzGCnlsSwjNgDYl5DYC+/iRp1VyFVbstjWvsvnqzalNRi5HPotsPjcc4iGbPIzXBe4QNYMcsgGigakW89gdNtPlquHEcMNgVRWZ2YrfMM4ygMDbpXzAi97g62qTyExAxGEZmidMkj51E0oVwsUciAnQghnjHHcCONVP/UwbljlYaBenlGUaCytmKi3C5tevSYRwlFLsc3LHdsSH2QWXVUwoJ3nmyWPznM5ZvOa0vJfbuMxjhuahEIIzyc263HFYzzvSbtAKi9zwBz03sjsoQ8zJd1zj33cCzqL9Djkv3EVLwHLeSeMsEsVcIQzk70LDUJceSRa1tPNSyTx2wJHGf5snRRDb9mvGXZyHeqHvUH7wrIbHx7TTCKUzR572aOaVSLWuALAX6QIOo6JvWJ2ptra0U8sYmmYRyyxg3vcI5UHyuNuob6iUJZJG13OtNsCD/Bi88cf5V5ScnIOEMP8AtqPUBXJY+WG1v8SY/Rv+de68ttrjjIe+MH1ipVG3yyRuUH3Oj4jkvAd8KjtUup9BtVbiuRcR8gun2x6bH01lNm8uNpSSojvl5w5VvFEOkTZR0k3FrLfgWvuBryxfLnakcrxuEzI7IwMCXBBtvH4ddSwsui/pbIZ1VPrJIsNobAki/nXrAsfOKrRIPjDxH50z3f4874oW/wBMj/lUedefjaUoscisvOogOWzCwYXJ1uLHr106N21KNZPO2xf3My/QVvMq3/Ymc4OseI/OjnB1jxH51TwwjMLi4vuryENaHMfoZ3ho+pe5x1jxFLmHWPEfnVDzNBg7KXe/QFpovzL0kdY8RW+9h8jncTYg9CD701cfaI9ldQ9glbS4v5mH+9PVLWzbqaL+h06hank7AKKBRWAdAFIaWmmgDk0adO9wOIsNfToasFwcZF24WJtoL9tV39Mbvewy773uRc8NPNrXltfFYhwoiMaeVc2u2u6x1tW2lJowd0VksNobTw+EQsxBkK+9pcFz27tBrvPCsDjttSzyEtIQtyQvBRu4b699obLmZjJK2Zmtc9dtPDuqGdmt+7/lS8uZUsuT6I8IMKGORWa7MoFh8ImwPpq6xbgbMnZT/acVFAv+Th0Lj05b/ONQMLhSrFiAMiuwO7pBbL9pl8K9+Ub5MLs2ECxZZ5jroedmCr9lPA1V1GUkn6lzRPOZfZnhkVRYEWHUe6r3YrCPAY+UEWcwYcNruJLONf5Hv1Gs48P8oFXeO972Xh4+M80+J4gWUrCnYQVN/Op40XJYUfUTSyblKXomVB2w/SAY5CdFYA6Am2p42rR8iJ8vPTuFsii7HQWQ88w+rHJ6KyXNfu4rRIOb2XJr0p7RqBwzyCNrkCxYrLIdOAsdbgO1D+jHqLo1J2ZfkU3J7Be2MRArDVmzS31zDWWQnv1H0q6s2Iy85IbWUG+gsQoLEWP8xI81Y72PsBZpp2B6ChF+l03t9FQPpVrMSnRSM73Zc3aBeR/HLb6VcB+ItS56xVrtBJf+2dNwqv8Agub/ADPJ5w4bm4Vi4mwbiSSc8l2Op+EN/VWc9kPEnm4oRvdmlbuXoL6cxrUvq3HQekn8l+1XOtvbZVtqYgErlw8cUY3alLlx3kuRTfw9F3axWz/L1+SbiXTTuMfM0WwiYdkyPexKzNbcbvIyLY//ABlH0hXOMD0XI6lYfVI/Kul7VIgwSQOpLe8CS/xuaRyCRxDBuHEb71iNkR32izhPeVdmYNppIpIUA7zc+YC9d1VNR/iP1MG2Dl9C9B+01tIVv5ASMfQVUP2gfGn7LkyiY30DYRz/APZT8RVrHymi8owE3sblYzxsT49fXSwbRWWVpUw4HNwgZHyqkjriEyMRA2YBef1Y2Gg10qbUXRlBJIj0+nlGe5sfg8S0eJiLZlAdd9xo14Tw11l3dlHLxObxUx4SCLEDf/eKob7UbHz1JmxEaxPnw/NTvEwSOHpsXvdJQjWdLMEXdm1JsVvls+WcsaQ551ZRJBPhb5c/NShs0V/i3DuM38o66qu6Ls3LzWC1ypbMZ88nPsNKSvnIr15w168lNtYOJJBiihzMjJ0Oc0ysGF13ahavcPtnZcjqq2LMQqgRSXJJAAHea0atVBQSZm26OyU3JMzayalT8MsFNhdbKWLA775mTwIq/wCVZ5wQYwAXxEY5y24Tw2SQeewt2Kaz3KTHQe2w2FdGiVYx0bhQ1zmHS18+43GtdAwcWHeMxIEkW0eNWINm6SBI8QpGp6UciafGzcapq1KW9ev6Fx1OUNj9P1MDIeke/wD8VM2TMiSCSUXiAEcoPFJLqT9FVL6cIWHwq1GzsJhHjQ2gc2tm0u2UlQ3bcKD569tpbPhSEskKkoVxCqFuJBESGQi1ukhlTXi1W7bozj2KtOnlCecoxONwDQYhomOqOBfgRcFWHYVIPnqFftFdLwz4RUkMkaTNEqrC7AFmjYFsNdm0HRYJmOmaJ6bHtzCwQxxyYfO2W5zRxhhctlzaG5tpe+oAO8mnVatywlFtjbtLGGW5JI5v5xShCdBqTutx7q69Hi8DMgJ5i2hysACCOsWqINo4CAnm1UWvqgv3gH8qm8Q302si8PHGd6OVCP0b+quj+wglpcX8zD/enrxxe3sCgbm4Fc21umh1+FfedSa0/sc4qF2mEIjGVYtEjKCxMljrq2t/TVfVTcqn0wTaWMY2rEsm6ooorGNoKaadTTQBx7C7NBLCxte43eepGIiCgD3zXQBFLEnduuKxjYx7nptvPEjieqvSLaEqm4ke9reUa6SMG1nJysroptYNbNgjGOBBI3yqN/YNx76YcET8C99TZkYju6/Cs9HyhmW3TvbTpKradpIuaf7p5/guF42VQt++2+l2TE5lT7lzjokhC3Ei5wRbLE5NspuRLoB3Dj2CkfaquFzmVwtwueLCtlAsLKGvlGnDqFVEu1ZJ2vI18t8osABmyk7uuw8KYVvwBPXlvx/yjfxNZ99Scsy7k1OunGXLhjavsWzbQjuei3V/AwlvVXtLygzKFZpWVbWUx4dlFhYWViQNNNOFUhFydSNdwsON+odfUKaKYtPB98kdnFb49sfBcDakfxT/ALGEok28DmBzsMqpZo4CoTyguQnKBmF7AcAd4qooijzuEG9iF8bD8abZTXGLk89Aq4rqJy29OvTsbTZaBYEyqF51s5siR6b9VjAU9FFF/wCavQOWmJ+IoUd7nMfsqnjXoQM1huVQo85/IL41FhYmMtxkLMPpkKnguXwrye2zmWTn6v8Af/g9Iqhtgke8OICI0rHRQ8pv1KOiPBU8ayOxtoAKHJ6ZYuWOHwzm+a4OZjm/ZN71dcrsTzeDKjQyssQ+atnb1KPPWZiTKoHUB+/Guz/DukTplY/NnK8c4jOi1V14LldtKygtcsdSWggkYk7zd2v6acNsJ8SM9+Eg/BjVLkAVTnjGYM1mkCmy6G+bS99wvrSV0sdPW0Yk+K6mHVpY/oaBNsx21jwp78Kn4Ka9RtiC/wDBwV//AG7r9vILfrWavS0r0sPuNXG7l3ijRYHCYPnWk9rIzMC55uVWCNYklV6JB0OtyRqBvNaDYuNRQYM6q6vIuQgKGCtlBUMLHybkC9j5q56D1i/CveHFsucGzqzZyrjMBfQkHygQVuNbDqqGzRvvFl2njMJdLI4/odKmwwO9E86IfWtQ5tlxsLZQuoN0AicW6njsQDuI4gkd2c2VyjK2APR3ZHJIG4WSTevcevQWrT4LaiSmy9FviHQ2vqR1ju436qoSUomzFxn1iM/o2K2kOHsN3vMR9JW9esEAQ3RIkJsCVjRCRfcSoBIqRaqflNtGaNUjwyBpZSVUkZgvRZrZToWIQ79ABfW4FJGUm8CtEeXDpmYPBhmIJ3wRNfvJXW9Rzs6H/BiNt10BUDU5QpvlUE6KpAFzprVdDteVSGkJniZEkeQRqkkQZUuSiaMFZiGFgQFzDQEVcsNeupXuQJJkDFhYYXEcEAQjpqiBGZVDdEFSLWDNbgC1Zna90dVdWBKBhmFiQXkyt5xrV7yn2qIYSN5I3WuewWOhJJ0HjoDWSxmJZ2uxJyjKtzfKtywUHeQCxrQ0EpKTMviijsWe56q6/s0rMDusPNUGi9bKtOe2fcmZ1A118/5VvPYcYGXFWAHQg+9NXNmNdE9hX+LivmQfenqnrbN1TRo8Oji5HV6KKKwjpQppp1NNAHzni8I8bEMrgknep6+B4174PYk8iF1ikZesLoewdZ7K6uY2BbKwJ4C2gPf10qRyZb6MdARqAd17aHhWwtY0kkjEfD4uTbZyDF4R0NmVwerKQPN114EkWvcX1F9L93XXZmRrtlK9gsLDzilGzwxu/S32BAsOu2YXFPWt+xG+HejOSYDd++ypShbi46tbX48enVtyxw4jxQCqFHNIbAW+E44d1VINMcuZ1MayT09kkhoX929WtAFqcaSl6FSU3LuFWPJqHNiQeC5m84VQPSRVaavOSyWSVxvuEHhf1layeNXcrRzfr0+TY4JRztXFenX4LjEyXja29yVB+eRGvosfNXrpmUDQDpdwUBV+99mo0g6aKNy3fwGRfv8A2ak4VcznvC+GreknwrzHb0SX/c9EeovojLct8RmnhiG5FViP5pCCfshagk7/AD1HxmM57GSSfGd2HcBlUeAFe77j3GvVeG0qnTxgvQ8o4ndztS5fcIj0R5qKE3ePrNKKvrsZ085EopaLUpGN417Qy5ZA2UNbXKdx11Hp0PA2NeRFOEotYjXffs4jz3HhQ0msMlqm4SUl5DZZ2bIoUgA3YlSBYAiwubm99xJ9FSsPjCthckDUa9JdCLqeGhOh03brV7YNICq5pLyO4iWJQM7sQHAUtdLkMvlD42hOW1lNyaDSBIS4cZi4bnGCkmyjO/lWOmmtiTra9Z8Y1Ux5aTfU6mUtVq5LUuSi8LCXZ/1LTZPKMEAStcE2Em7KSRZZfinUDPoDxsaft6V45oXUNZc5AAJJZAxkUDrMLM4A1JgYcaxazmM6ecHiCNxBFtQeI3HW4JB0+xsYsyDDy3aNwDEQXDIw1EecG6sMpyNe4sy30uYLKlW8rsW9Jq1esPpJd0RPb2GkeRoXzLiCix3IyMzXJSFCt7Z5gX32LG9gptJwmKTmA4fOgzhH16SLI6IddSSqr38N4qu2lySkUJEMSXjR2kjZwOejLDKwDqozjK9t40AtawqLyjnWOFYY9AuWNAOBAGth8VbHsLIaYvq6FyUlCLlLsjPY7bpbFCQgFVLKLk2XMChfMB8EHQ2O6/wrUYgqxuoABCkAbgCoIA/f5Vd4HZCcwZXDNHCbFUUOxHQAOW/RW76twyntqbgdj4SRI7S3crZA+hZQLoXtvIUgXB3r21o0bK7Hn0Ma7maihS9XlGPIotW5k5MhUAEKTBTvzsjG+/QLa2/caiS4BgbDAKN+l3Nz15tNNN1aMZp9jMlTKPcyNq6J7C38XFfMg+9PULBYFSt5sGqWPCORjbruG3+atjyEghR5hEixtliLAKym15MuYMd++qmrmtjRoaGlxsUmbKiiisg3Qppp1NNAFAspNwRax8derhRMST1WsfD11TLt9r+SOPXQNuvfyV+1UfioC8uRcibMNVtbd++FOlk42HmqmO32+IPtV5ScpVjAMvNRqSFzO5VQd+/uB07DSrUwk8IHWzM8vb+2kNrXhG+2tpJBew3Vn4cTCZBEZ1WVrARrHNK9zfQiNCAba2uTrwrccsdjiSEYoSIEhia4ysCyZ73GYg8erW/bXKeR+HZ8Zi5bDOC0SHfaTESmMH6vOeJq5ztsehif+PVuok7O3kaMtDcj2yoINiDDilsTuB960NIzICQs0UjAXKjOjgbr5ZUUkajdf8a0e29rHBBcPh7FSHDCykNfNGWkDIecZmDNqQOiBqKxfKBBHPG6BitjYEWPRBNrBmsLZ7XZui6XJNzT3bZFJtdGEuFUNSUM5RONajYcWWCMD4TNKfUPUvhWbhwbyR540Z1IuGG43Hb2EeNbBECCx3Iir4DM1vRXPfiS/wDhQrXm/wBv8lr8M6WUbpzkuywMjPTdjuFk8yAs3pZh9Gm4/E81hJH+EEIHz5LgfePhSwqebUHQtYnvcl29Bbwqo5c4vLFFECOm5kOvBVKr9q9cxoKedqox8k/2Or4jbytNKS74M3sxNT2C3p/SppqJs9xY6rvA3jt7e2pYN+399len1NKJ5PapOwZPiViiaR75UBJtv32AF+JJAHf1VQYHamPxZY4WJBGpGYkJkXqDSykAk77b+ypG34nmXD4dbK085AHAKDZCbaaCS9v5a2GA2JnhBV/a2EjzJDaJpZJCvlvkQgkswJJ1JO6wAJq22vOEdLw/RV7HOay2ZfZ+1ZlkWPGRqpJsrKVyMTfo3QkX10I42uLa1ZXqNykwhjujOkyAlS0Ztqtr3GuSRCVNiTvUgkGn4V2eMOdd6sbaZx5Xjo3cwp9FzeVIp8W0UYYsrXQ9XevNm1Hcf+NBNPwOGM2JghAIEj5C4Fyoa3bwsTu4mrEpLGTHpqc5bULhmQSZpI4nGVxdgwkBOXKY5UBMbrlurZTY+I0U/L3JEBmkxM4vkPRtvuvOZECkg9Vr2Gm8VT4raeDUkDDzuCSqn2wVZrG1yAlh115/0lhvkeJ82LU+tKpySbz1N6i+yuvY5R+3crsNGVTpeUSWYjcWY3NT9lYmzc2TYPbKb6q4tlI32JsBprcJwvWl5EYHC4iSSQYeVVhAvz0iSIzMGIAVV1IC8dOkNDfSh2li8BHiZomjxYaN3HvbR5AQb9AFCwAvpfdalc4v6cDatNbVNX7l1ZqPbpkiWR7Blzh+oMgBYjssMw6wa53traefEOeCEoBe+oPTN/nCw/lROqtdi+UWDELHLigJObc2fD5zcWHRZeOWx+Yw0ykVmX/o0KOhtAj/ADMLf7lRVrDyaWskpxUE+5G2TteK8iStkEiBHbnBGxUHOoUv0Lh7MQbFlLAX3V0LYkrPhYGGTKY1a12DBT5I0FrhQo81R/Y2wWFIeeCGa12i/rDRubBA7hAiAKDmUMb/AAQOFTUAj6MaBFXoqL3sBuHCwAsLcKXnwg25EkKZOuMES86Mb5bncbHxBFBjANxoBoBdhfzZrb+yowxJpRKbW08KPHUrzYeFsPSXHSJcmwGut2171A1q55G49pJJswAssVtGBIOfXpcPyNUSTEcAe+/4Gr/kdLmaTdose4dZemvV12LbEfDTzg9zNVRQKKYThSGlppoA5klr+c+uvQ6frVHh9quQffEJ18pCu86AgtXi+0JL3MuVeFlZ93VpWH1cmX1HoaENrx7xTMVgY5UMcqLIhIJDa+cX3EfiaqoNpvktziEkbypQ662IOoIFLDLJe7Ppr5MregWtr201SaY5wyWeJ2XE+G9rOD7Xsq5EHN2CnMBmUBiL6kHiKq4NhYbAy4c4dWQSYmEvd2YdHnAnl7tXPjUnD7SupJzi24Bgx39WUC3n4V57eg5zCsVc5kKyLoua6m+hvvG+38tWar5OeMkUqklkTlHjHjnKmNHKM4VpA/kFrqAUdbmxsb28kb94yHLLFkmJny3ILZUzBUAD3UAk2s2Y7z5V73JUbleVGGnhzYgvG+WzhFDXOUDMhYFQerMOOoGtco5Z7aEsjsosvkIL3sBa9z8I8WPFpCeNau6T6N9CptSeUS+Q/OzT5VSNokZJJnclTHHnAOVg4OpOi66k6amt9iOUsDsYlLM0kiqSFsqh3sdWsT0AdwO7qrLexdh40gkZ5IxJO4RULKXKRhjmC5gdWLakfAq+i5NZMarKxKFDKwNtHs0a68fLYjuPYaydetJNt3Se5RbivL5Lmn50cctdG+powLsLa6E+cmw9TVi+UseNmxbPBhcTJCAscboQqsqCxYAqbgtm141rJMSsMMkjsEVNMxNgu5F+2x8aity2wqrZZVsoAFrmwAsBe1tABWRwiLg5WpZ8v/pb1r3YjkzGBwu0Bdfa2KUHXpNDbqNyxXSq7aHKnmZGjmVleNijKYEexH8wxQB392tbJOX2F/xB32P4LWE9kaTD4iRcRh3VmZVWZRfNdRlVxca3UAHqyDrrpqbZTliSwZc60lnOSZs/aYxOIjnQi0EWMtaEQ2fmOibCRwxBIN9Nw37633KbBPzD4aAZjGsOHIUZisaxxv5izve/HJ2VxzkRJbGBP8aOeEfOeNsn2go89do25hziYUniuBPEufKWBJAJsShGoDst+F281ly5ct3cj2ZjhdDLY/k7LBgcs5K7jErgg7xmCX06Kc4SDwk03WqR7FsOFm5+PEqHa0MiA575bGJyuW24qtz/ADDXqh7QwQw+HfMjqTlsczW3kEHMSDmUuRa1ubvrcVzfG45kewJVlVbWJUglc2hGo8r10jluluxgRwW3a+p2qfG7LVmHtHEkAkXVZTextcDnM/ioqRHtjZkPNyphcWrrmZfecXdTYjXMuUm3XUDFLhpIkjGKCyKsamRJQHYooDFgcyvc31IvqNab7TivcYma1rBRMhv52i0/WoPEeuQ8LDukv0Ip21sa4/q2LGUZR/atB3EUNtjYm9lxa/749aipU2yDJCeZxbxyA6GX2vKu/UMoiHDiOodteeD5NvktPjlZ7nyMPhcmXSwtJHcntvbhY07xCXmI9JW+8UbTkxHh1wl8ISY5Q0lmYM9yVW5I1G61j1cKr/8Ap3hJGM789zkvvjkTWGZ+k1hbQXO6qHbG322ZhA6BcSxfm2clYSq2LIDHGpTJmUjo5Du671yqTlxjCf4if7MP/Z+NSRk5LcglXDG1o7NiOQ8D3Qc68UTtlXPK3SABcjKwuSeoWv41B2byOws8WdYCFuw1ecggAEkHnFvxB03qaxUXsuyBFX2snRVVuJp0uQN5VCFuT2Uv/VOeQ5UwsRduivvmIdszAILKzm53AXvUibGcuD8jruwsNhoYObw7JZULlVZms0lixJYk6tcak6acKym0OU0SSKqJNKCDrGjSZrkjQqDlYFT0DbQi9qtMNO8cQjZCSEQSSKReRkUBjYt0QWudBXgmIiQ35oK1rBza9jwzZifNWdZqYPo0XYUyXYkvEb8PR+dKYzx/fpph2loCqnW4+DwvUR9rOPgNv42/Iis5zRYUGTcvX+FaDkZbPLbqj9clZEY5yb2Hdcn8vGtbyLlLPLdQOjHbfrrJ17qsaaebEhlsMRNZRRRWsUgppp1NagDmQgt8K4uertFPyxjTMBm4MRw6j1615HZGPG6BSL/FI087a04bExe8wDN80m3XxrFcZ57MvJrHcfzBBAzXHZbjp5qVNiRls5UkkW1bTTsBt5zTDsrH7hCpHzSPQWpcPsrGAm+GNj++ujZL0Ybl6njLsCInVR6CPTVZi+Q2Bc3eIXIOql0Pmym1+8VpV2XiDcGFvq29N68E2fOxN8POttNw17RZjSpTj2TBtPzMrJ7HUL7sTOvYeakH3VNQcT7EcTEf1p9BYAwg+GWYVvU2dOf7mUfOUD8acNlYgf3b92X9alVt33+Bm2Bh8H7GXMyxyR4kM0bBgDDkBA0ZcwlJFxcbuNamJum54DKB16KX/wD0qUdm4k395lt3b/TUTGbAxFnVcPOVe5bIyRk3UKQG3gWHAg9tZ+s01mqaz+3kWtPdGpMwXshbfEoXCRN0Y2zyka5pBeyA8QhLXPxjb4NY7D4BmYLGru19yhma/co/CuwYP2LolAY4KQm3kvK7AdhAYL6xV7hthTQpkhw5iUnVYwiDvIG81pVJUwUIJ4RVk3OWZNHIYeQuLa2ZEjvYe+SKjC/EqCxt5r9ler+x7ixuEDd08fZ8axrr8WzZxc81Nc9bD1cKX+jJTvgfhY7z4mkdtntE2x9Tj0fITGqyukcWZSHW0+HvdTcfDrT4HlRLg2aGWFSrES8zIQuQsQ90cB1KZrnQaEEgqbitw2xpT/cv4CoG0OTPPWWXCO4Uki6AgHjYg3qSN80+sWI4x8mcz5UcpFmuAqRxgu7Kl7XYguSzaySNYDMdTYWAC1h0BkkLtYC5Y9V73sL7/wAhXdW9jiEm39Hkjf0i9r2tuMlTcPyKCG8eCSM8CsSX8bVK7+nSLGbF6nDBICdCD3WPqpxGu/Xvru03JRn8rDI1j8KKI/8AGkTkjb/0UI/0Yz+AqPmv2sdsXqcJZP3+pphcD4R103gegcK73HyOUHN7RgDbrjDp/wCK85OTTM1jg7AcUgiUdlLzn7WJsXqcKGJG7PoRa2YWqG8QvvU9xHqJr6Dj2CQdMJJ3mGO3jUp9kzEWWKQfRt+NOjqJL8rGuqL8z51SBj5Kse4X9VWOztkzgiRYZiQbgrFKbEcQyra47K7uuz8UARzUlrblG/7Qr09pT2/gSn99WbSh6ueOkRFTFeZyLArtFz73Hiyd26RR4vYDxq5wOxNqg7+b/wA2aNr/AEenXQjg8Va/td+4sPz0r1TAYjL/AAHB6rg+m9Qyum/y/oSKEV1yUuBw0qxrzpjaQjpZSQt/MB6qkiN/5e/W1vEVPGzcR/gyDw/Zrx/onEE6wzb99wB4X3VVlGTecEymvU8hGdxC+a59daDkiLPJ3R+t+yqb+i5y2sUh3g3QW8b1d8k8A8bylo8mYR62tcgv29RHjU+ng1Ym0MtknHuaaigUVqFQKKKKAEy0ZaWigBMtGWlooAblotTqKQBtqLU6ilAbaly0tFACWpLU6igBtqLU6igBtqLU6igBMtGWlooATLRalopAEtSZadRQAmWjLS0UANy0tqWilAS1FqWigBtqLU6igBuWgCnUUAFFFFABRRRQAUUUUAFFFFABRRRQAUUUUAFFFFABRRRQAUUUUAFFFFABRRRQAUUUUAFFFFABRRRQAUUUUAFFFFABRRRQAUUUUAFFFFA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874" name="AutoShape 10" descr="data:image/jpeg;base64,/9j/4AAQSkZJRgABAQAAAQABAAD/2wCEAAkGBhQSEBUUEhQUFBUUFxQUFhgYGBcXFhcYGBcVFhcYGBcXHCYeGBwkGhUaIC8hJCcpLCwsFR8xNTIqNSYrLCkBCQoKDgwOGg8PGiokHyQsLCosLCwpLCwsLCwpLCwqLCwpKSwpLCwsKSwpKiwpKSwpKSwsLCksLCwsLCwpLCwpLP/AABEIALEBHQMBIgACEQEDEQH/xAAcAAABBQEBAQAAAAAAAAAAAAAAAQIEBQYHAwj/xABMEAACAQIDAwcEEAIJAwUAAAABAgMAEQQSIQUxQQYTIlFhcZEygaGxBxQWI0JSVHKCkqKywdHh8DNiFSQ0Q1Nzg5PCF9LxRHSEpMP/xAAbAQABBQEBAAAAAAAAAAAAAAAAAQIDBAUGB//EADURAAICAQIEBQIEBQQDAAAAAAABAgMRBBIFEyExFEFRUpEiYQZCobEjMnGB8TNT4fAVwdH/2gAMAwEAAhEDEQA/AO40UU29ADqKbmozUAOopt6W9AC0U29LegBaKbei9ADqKbei9ADqKbei9ADqKbmozUAOopuajNQA6im3ovQA6ikvSXoAdRTb0XoAdRTb0XoAdRTb0XoAdRTb0XoAdRTb0XoAdRTb0XoAdRRRQAU006kNAHBvdbjLn+tTbz8LtPZS+67GfKpvrfpVTbpHvP40WrqYU17V9K+Dj7NRZuf1P5LX3XYz5VN9b9KX3W4z5VN9b9KqbUtP5NftXwReIt9z+S191uM+UzfWo91uM+UzfWqrW3Gg0nIr9q+BfEW+5/Jae63GfKZvrGlHK3GfKZvrVVClC3pHTUuuF8ArrpPCky2PK7F/KZvrfpTTytxnymb6/wClVbrY2/X1UgFEa6pLKSa/oh07L65OM2015dS091mM+VTfW/Sj3W4z5VN9b9Kro47nXQddDRa6Gnciv2r4GeIt9z+SxPK3GfKpvrfpU3Ze09oTk5cVMqDynZtBpfdbU21qmwezzLIEBBB1JF+io1Y+HpIrc+1VSNIQLBvK+aLM/fc5Vv8AzVy/HuJ16FKqtLe/t2XqdBwjR2ap8yyT2r79yDz+KVFdsZiCGuNWylSQWTdfeuvYRaiHauJW98RORbQl+NuyvTlJJaFjxV4gPnMWv9kDxrMLtVwLcKn4FbPW6RWzSzl+QcUcNLfsWcYz3LGbb+M5zKuJn4fD/ShdrY0n+2TAfON/VVMMQ2bMTrUqPaA3Gt+VMMdIr4MaGobfWT+S0XamNt/a5j5/zrwl21jw1hiJz9PTxtUc7TA3XrzbazX4WPDfTVVF/lXwOnesdJv5Htyoxo34mf636Unurxnymb6/6VCdr152qXkV+1fBV8Tb7n8lj7q8Z8pm+v8ApSe6zGfKZvrfpVaRSWo5NftXwHibfc/ks/dbjPlM31/0o91uM+UzfW/Sqy1FqTk1+1fAvibfc/ktPdZjPlM31/0pPdZjPlM31/0qstSWo5NftXwHibfc/ktPdbjPlM/1v0pV5VY07sTN9f8ASqsU9ZbUcmv2r4E8Tb7n8lum3cef/UzfX0t4VtPY2xmIeSfn5mlAWHLdrhSTLfhxsPCube2TwreexJKTJib8Eg+9NVLXUwjU2kjT4ffKVqi22dLFFAorAOjCmmnUhoA+cj5R7z+NLakY9I959ZpwNddD+VHDW/zMS1FqW9LTyMbRenUlqBRKS9qU1ZbOxghXO0cT5rlM8YZtDlLAvdUW+l8pJKkAWuRDbPau2fsWNPDfLvjHmRebDKCLbtRcX8wJ1pYtmSvokUzd0bn8KtvdpiP7siIdSKij0LUaXlXiW3zzH/UcfdIrO0tGo0+5RWU3lL0NviGs02t2Sl0klhteePUWLkljG3YaXzgL6yK9xyJxnGJV+dJGP+VVx2xIfKZ275JP+6nbPQzTLGVaznpHO2i2uTr2X9FS3X31Qdk8JJZ/71KVVGlskoRbbZp9gbFOHB5zKXc3JU5lCIRYAjQ3exPd2VYRG7O53L0PMmrn61x9AU+eYIHYDyQAoG7oCwFu1jbwpqwZUVCbnQHtt0nPnI+3Xjus1c9XbK6zvJ/p/g9B09EaK1XHsio5SsogjVnVC7lySQPJU6anrcD6NVezuTIlQOMXhlBvvYs2hINwu7dxNO5Yz5p1Tfzaa/Oc5j6MtVbWjtoBJYMSwHRvqFVW0zW3sQbXIFrXPpXBITo0EEpYb6/JyHEnC7VS3Rbx0Ls8kE+X4X0/nR7j0+X4T0/nVFLPIR0ibcM1vRceqhVltoHI7ASPG1bG+z/cX6Gfsp/2pF77jhwxuE8W/Og8iH+DicG3+oR61rOvIw8o2+dYeumDEdq/Z/AUbrfKxfoNcaF3rkaFuQ2K4cy/zZkPrtUXEclcWgu0ElusWYeKk2qugnBYAgAEgXXokcNNbUyLHOACruOOjEeNjT4u9vG5DJw06Wdr+T1xOBljF3jkUdZVsv1vJ9NeANSYttTLfLNKAd/TbXvBNjUdJR1em1W4OePrx/YpWxrz9Gf7gATSUplpuapCDA6i9NJpKAHUlANFAohrf+w8ffcV8yD701c/Nb/2Hf4mJ+ZB96aqOv8A9Bmlw3/XR1CiiiucOqCkNLSNQB84lhc959Zp2YU0YEsxADXuxN93laW769n2SwzXDXAJ06rX3dfnrq4TSijjJ1ZkzyDinA03B7LMhsDZuom1WvuWlLKq2F1Jtv1BsQSNBprenOxIRUN9UVRkHWKTnB1jxtVnjeTZ+AVawANnU68ePbU/k9s2CESyz5c0CCZiyrMqqWyqAgkHvhOguvDQg1BdqVXHd3J6NHzZ7exU4LZM02sUTsDubQKfpNYHzVaryXkmbokEKkagC5yhVAu5NlXMwZgLljmuFI1p8/spxMjKFxFiCtxFApsd+pnb9mrHkhyqjxCypGZIVgQzvmjhYEMSZGJF9bgsfRutWRbr7ZdUsGzToKo/S3kotp7KhwrBJpWaSwYxxhSVB3FmewW/DQk77W1qMu08Kp/gyMOIaX03WO3jXrjuWOz5JHeSGSR2Y5myRjMRYBjZMt7KN3p31L2Hitm4iQrFh3DojygskJtlFxZWTpa6eG+9xFLU2tfU2TLS1J/SkScSMHHhVlmhljaXNzMQkzs66WkOYAIlzvIOliAc1h7ckZUdZJliVQnvanoFiSFYi6xJ/KOPldlV3Kjl9As0kbwNiTCzxmSQ4fep6ZUNh2IGYHjratVs+ILFGMix5gJGQZQFJANjkVQTcjXKPJNc5xzUyhp9jzmX7eZqaKqLsysdPsEsfSjj6ume0Ja3jIynzGvdUu/YLL3XszejL4UyBenI53AiMdyAlj9ZmH0RVfyg2jzGCnlsSwjNgDYl5DYC+/iRp1VyFVbstjWvsvnqzalNRi5HPotsPjcc4iGbPIzXBe4QNYMcsgGigakW89gdNtPlquHEcMNgVRWZ2YrfMM4ygMDbpXzAi97g62qTyExAxGEZmidMkj51E0oVwsUciAnQghnjHHcCONVP/UwbljlYaBenlGUaCytmKi3C5tevSYRwlFLsc3LHdsSH2QWXVUwoJ3nmyWPznM5ZvOa0vJfbuMxjhuahEIIzyc263HFYzzvSbtAKi9zwBz03sjsoQ8zJd1zj33cCzqL9Djkv3EVLwHLeSeMsEsVcIQzk70LDUJceSRa1tPNSyTx2wJHGf5snRRDb9mvGXZyHeqHvUH7wrIbHx7TTCKUzR572aOaVSLWuALAX6QIOo6JvWJ2ptra0U8sYmmYRyyxg3vcI5UHyuNuob6iUJZJG13OtNsCD/Bi88cf5V5ScnIOEMP8AtqPUBXJY+WG1v8SY/Rv+de68ttrjjIe+MH1ipVG3yyRuUH3Oj4jkvAd8KjtUup9BtVbiuRcR8gun2x6bH01lNm8uNpSSojvl5w5VvFEOkTZR0k3FrLfgWvuBryxfLnakcrxuEzI7IwMCXBBtvH4ddSwsui/pbIZ1VPrJIsNobAki/nXrAsfOKrRIPjDxH50z3f4874oW/wBMj/lUedefjaUoscisvOogOWzCwYXJ1uLHr106N21KNZPO2xf3My/QVvMq3/Ymc4OseI/OjnB1jxH51TwwjMLi4vuryENaHMfoZ3ho+pe5x1jxFLmHWPEfnVDzNBg7KXe/QFpovzL0kdY8RW+9h8jncTYg9CD701cfaI9ldQ9glbS4v5mH+9PVLWzbqaL+h06hank7AKKBRWAdAFIaWmmgDk0adO9wOIsNfToasFwcZF24WJtoL9tV39Mbvewy773uRc8NPNrXltfFYhwoiMaeVc2u2u6x1tW2lJowd0VksNobTw+EQsxBkK+9pcFz27tBrvPCsDjttSzyEtIQtyQvBRu4b699obLmZjJK2Zmtc9dtPDuqGdmt+7/lS8uZUsuT6I8IMKGORWa7MoFh8ImwPpq6xbgbMnZT/acVFAv+Th0Lj05b/ONQMLhSrFiAMiuwO7pBbL9pl8K9+Ub5MLs2ECxZZ5jroedmCr9lPA1V1GUkn6lzRPOZfZnhkVRYEWHUe6r3YrCPAY+UEWcwYcNruJLONf5Hv1Gs48P8oFXeO972Xh4+M80+J4gWUrCnYQVN/Op40XJYUfUTSyblKXomVB2w/SAY5CdFYA6Am2p42rR8iJ8vPTuFsii7HQWQ88w+rHJ6KyXNfu4rRIOb2XJr0p7RqBwzyCNrkCxYrLIdOAsdbgO1D+jHqLo1J2ZfkU3J7Be2MRArDVmzS31zDWWQnv1H0q6s2Iy85IbWUG+gsQoLEWP8xI81Y72PsBZpp2B6ChF+l03t9FQPpVrMSnRSM73Zc3aBeR/HLb6VcB+ItS56xVrtBJf+2dNwqv8Agub/ADPJ5w4bm4Vi4mwbiSSc8l2Op+EN/VWc9kPEnm4oRvdmlbuXoL6cxrUvq3HQekn8l+1XOtvbZVtqYgErlw8cUY3alLlx3kuRTfw9F3axWz/L1+SbiXTTuMfM0WwiYdkyPexKzNbcbvIyLY//ABlH0hXOMD0XI6lYfVI/Kul7VIgwSQOpLe8CS/xuaRyCRxDBuHEb71iNkR32izhPeVdmYNppIpIUA7zc+YC9d1VNR/iP1MG2Dl9C9B+01tIVv5ASMfQVUP2gfGn7LkyiY30DYRz/APZT8RVrHymi8owE3sblYzxsT49fXSwbRWWVpUw4HNwgZHyqkjriEyMRA2YBef1Y2Gg10qbUXRlBJIj0+nlGe5sfg8S0eJiLZlAdd9xo14Tw11l3dlHLxObxUx4SCLEDf/eKob7UbHz1JmxEaxPnw/NTvEwSOHpsXvdJQjWdLMEXdm1JsVvls+WcsaQ551ZRJBPhb5c/NShs0V/i3DuM38o66qu6Ls3LzWC1ypbMZ88nPsNKSvnIr15w168lNtYOJJBiihzMjJ0Oc0ysGF13ahavcPtnZcjqq2LMQqgRSXJJAAHea0atVBQSZm26OyU3JMzayalT8MsFNhdbKWLA775mTwIq/wCVZ5wQYwAXxEY5y24Tw2SQeewt2Kaz3KTHQe2w2FdGiVYx0bhQ1zmHS18+43GtdAwcWHeMxIEkW0eNWINm6SBI8QpGp6UciafGzcapq1KW9ev6Fx1OUNj9P1MDIeke/wD8VM2TMiSCSUXiAEcoPFJLqT9FVL6cIWHwq1GzsJhHjQ2gc2tm0u2UlQ3bcKD569tpbPhSEskKkoVxCqFuJBESGQi1ukhlTXi1W7bozj2KtOnlCecoxONwDQYhomOqOBfgRcFWHYVIPnqFftFdLwz4RUkMkaTNEqrC7AFmjYFsNdm0HRYJmOmaJ6bHtzCwQxxyYfO2W5zRxhhctlzaG5tpe+oAO8mnVatywlFtjbtLGGW5JI5v5xShCdBqTutx7q69Hi8DMgJ5i2hysACCOsWqINo4CAnm1UWvqgv3gH8qm8Q302si8PHGd6OVCP0b+quj+wglpcX8zD/enrxxe3sCgbm4Fc21umh1+FfedSa0/sc4qF2mEIjGVYtEjKCxMljrq2t/TVfVTcqn0wTaWMY2rEsm6ooorGNoKaadTTQBx7C7NBLCxte43eepGIiCgD3zXQBFLEnduuKxjYx7nptvPEjieqvSLaEqm4ke9reUa6SMG1nJysroptYNbNgjGOBBI3yqN/YNx76YcET8C99TZkYju6/Cs9HyhmW3TvbTpKradpIuaf7p5/guF42VQt++2+l2TE5lT7lzjokhC3Ei5wRbLE5NspuRLoB3Dj2CkfaquFzmVwtwueLCtlAsLKGvlGnDqFVEu1ZJ2vI18t8osABmyk7uuw8KYVvwBPXlvx/yjfxNZ99Scsy7k1OunGXLhjavsWzbQjuei3V/AwlvVXtLygzKFZpWVbWUx4dlFhYWViQNNNOFUhFydSNdwsON+odfUKaKYtPB98kdnFb49sfBcDakfxT/ALGEok28DmBzsMqpZo4CoTyguQnKBmF7AcAd4qooijzuEG9iF8bD8abZTXGLk89Aq4rqJy29OvTsbTZaBYEyqF51s5siR6b9VjAU9FFF/wCavQOWmJ+IoUd7nMfsqnjXoQM1huVQo85/IL41FhYmMtxkLMPpkKnguXwrye2zmWTn6v8Af/g9Iqhtgke8OICI0rHRQ8pv1KOiPBU8ayOxtoAKHJ6ZYuWOHwzm+a4OZjm/ZN71dcrsTzeDKjQyssQ+atnb1KPPWZiTKoHUB+/Guz/DukTplY/NnK8c4jOi1V14LldtKygtcsdSWggkYk7zd2v6acNsJ8SM9+Eg/BjVLkAVTnjGYM1mkCmy6G+bS99wvrSV0sdPW0Yk+K6mHVpY/oaBNsx21jwp78Kn4Ka9RtiC/wDBwV//AG7r9vILfrWavS0r0sPuNXG7l3ijRYHCYPnWk9rIzMC55uVWCNYklV6JB0OtyRqBvNaDYuNRQYM6q6vIuQgKGCtlBUMLHybkC9j5q56D1i/CveHFsucGzqzZyrjMBfQkHygQVuNbDqqGzRvvFl2njMJdLI4/odKmwwO9E86IfWtQ5tlxsLZQuoN0AicW6njsQDuI4gkd2c2VyjK2APR3ZHJIG4WSTevcevQWrT4LaiSmy9FviHQ2vqR1ju436qoSUomzFxn1iM/o2K2kOHsN3vMR9JW9esEAQ3RIkJsCVjRCRfcSoBIqRaqflNtGaNUjwyBpZSVUkZgvRZrZToWIQ79ABfW4FJGUm8CtEeXDpmYPBhmIJ3wRNfvJXW9Rzs6H/BiNt10BUDU5QpvlUE6KpAFzprVdDteVSGkJniZEkeQRqkkQZUuSiaMFZiGFgQFzDQEVcsNeupXuQJJkDFhYYXEcEAQjpqiBGZVDdEFSLWDNbgC1Zna90dVdWBKBhmFiQXkyt5xrV7yn2qIYSN5I3WuewWOhJJ0HjoDWSxmJZ2uxJyjKtzfKtywUHeQCxrQ0EpKTMviijsWe56q6/s0rMDusPNUGi9bKtOe2fcmZ1A118/5VvPYcYGXFWAHQg+9NXNmNdE9hX+LivmQfenqnrbN1TRo8Oji5HV6KKKwjpQppp1NNAHzni8I8bEMrgknep6+B4174PYk8iF1ikZesLoewdZ7K6uY2BbKwJ4C2gPf10qRyZb6MdARqAd17aHhWwtY0kkjEfD4uTbZyDF4R0NmVwerKQPN114EkWvcX1F9L93XXZmRrtlK9gsLDzilGzwxu/S32BAsOu2YXFPWt+xG+HejOSYDd++ypShbi46tbX48enVtyxw4jxQCqFHNIbAW+E44d1VINMcuZ1MayT09kkhoX929WtAFqcaSl6FSU3LuFWPJqHNiQeC5m84VQPSRVaavOSyWSVxvuEHhf1layeNXcrRzfr0+TY4JRztXFenX4LjEyXja29yVB+eRGvosfNXrpmUDQDpdwUBV+99mo0g6aKNy3fwGRfv8A2ak4VcznvC+GreknwrzHb0SX/c9EeovojLct8RmnhiG5FViP5pCCfshagk7/AD1HxmM57GSSfGd2HcBlUeAFe77j3GvVeG0qnTxgvQ8o4ndztS5fcIj0R5qKE3ePrNKKvrsZ085EopaLUpGN417Qy5ZA2UNbXKdx11Hp0PA2NeRFOEotYjXffs4jz3HhQ0msMlqm4SUl5DZZ2bIoUgA3YlSBYAiwubm99xJ9FSsPjCthckDUa9JdCLqeGhOh03brV7YNICq5pLyO4iWJQM7sQHAUtdLkMvlD42hOW1lNyaDSBIS4cZi4bnGCkmyjO/lWOmmtiTra9Z8Y1Ux5aTfU6mUtVq5LUuSi8LCXZ/1LTZPKMEAStcE2Em7KSRZZfinUDPoDxsaft6V45oXUNZc5AAJJZAxkUDrMLM4A1JgYcaxazmM6ecHiCNxBFtQeI3HW4JB0+xsYsyDDy3aNwDEQXDIw1EecG6sMpyNe4sy30uYLKlW8rsW9Jq1esPpJd0RPb2GkeRoXzLiCix3IyMzXJSFCt7Z5gX32LG9gptJwmKTmA4fOgzhH16SLI6IddSSqr38N4qu2lySkUJEMSXjR2kjZwOejLDKwDqozjK9t40AtawqLyjnWOFYY9AuWNAOBAGth8VbHsLIaYvq6FyUlCLlLsjPY7bpbFCQgFVLKLk2XMChfMB8EHQ2O6/wrUYgqxuoABCkAbgCoIA/f5Vd4HZCcwZXDNHCbFUUOxHQAOW/RW76twyntqbgdj4SRI7S3crZA+hZQLoXtvIUgXB3r21o0bK7Hn0Ma7maihS9XlGPIotW5k5MhUAEKTBTvzsjG+/QLa2/caiS4BgbDAKN+l3Nz15tNNN1aMZp9jMlTKPcyNq6J7C38XFfMg+9PULBYFSt5sGqWPCORjbruG3+atjyEghR5hEixtliLAKym15MuYMd++qmrmtjRoaGlxsUmbKiiisg3Qppp1NNAFAspNwRax8derhRMST1WsfD11TLt9r+SOPXQNuvfyV+1UfioC8uRcibMNVtbd++FOlk42HmqmO32+IPtV5ScpVjAMvNRqSFzO5VQd+/uB07DSrUwk8IHWzM8vb+2kNrXhG+2tpJBew3Vn4cTCZBEZ1WVrARrHNK9zfQiNCAba2uTrwrccsdjiSEYoSIEhia4ysCyZ73GYg8erW/bXKeR+HZ8Zi5bDOC0SHfaTESmMH6vOeJq5ztsehif+PVuok7O3kaMtDcj2yoINiDDilsTuB960NIzICQs0UjAXKjOjgbr5ZUUkajdf8a0e29rHBBcPh7FSHDCykNfNGWkDIecZmDNqQOiBqKxfKBBHPG6BitjYEWPRBNrBmsLZ7XZui6XJNzT3bZFJtdGEuFUNSUM5RONajYcWWCMD4TNKfUPUvhWbhwbyR540Z1IuGG43Hb2EeNbBECCx3Iir4DM1vRXPfiS/wDhQrXm/wBv8lr8M6WUbpzkuywMjPTdjuFk8yAs3pZh9Gm4/E81hJH+EEIHz5LgfePhSwqebUHQtYnvcl29Bbwqo5c4vLFFECOm5kOvBVKr9q9cxoKedqox8k/2Or4jbytNKS74M3sxNT2C3p/SppqJs9xY6rvA3jt7e2pYN+399len1NKJ5PapOwZPiViiaR75UBJtv32AF+JJAHf1VQYHamPxZY4WJBGpGYkJkXqDSykAk77b+ypG34nmXD4dbK085AHAKDZCbaaCS9v5a2GA2JnhBV/a2EjzJDaJpZJCvlvkQgkswJJ1JO6wAJq22vOEdLw/RV7HOay2ZfZ+1ZlkWPGRqpJsrKVyMTfo3QkX10I42uLa1ZXqNykwhjujOkyAlS0Ztqtr3GuSRCVNiTvUgkGn4V2eMOdd6sbaZx5Xjo3cwp9FzeVIp8W0UYYsrXQ9XevNm1Hcf+NBNPwOGM2JghAIEj5C4Fyoa3bwsTu4mrEpLGTHpqc5bULhmQSZpI4nGVxdgwkBOXKY5UBMbrlurZTY+I0U/L3JEBmkxM4vkPRtvuvOZECkg9Vr2Gm8VT4raeDUkDDzuCSqn2wVZrG1yAlh115/0lhvkeJ82LU+tKpySbz1N6i+yuvY5R+3crsNGVTpeUSWYjcWY3NT9lYmzc2TYPbKb6q4tlI32JsBprcJwvWl5EYHC4iSSQYeVVhAvz0iSIzMGIAVV1IC8dOkNDfSh2li8BHiZomjxYaN3HvbR5AQb9AFCwAvpfdalc4v6cDatNbVNX7l1ZqPbpkiWR7Blzh+oMgBYjssMw6wa53traefEOeCEoBe+oPTN/nCw/lROqtdi+UWDELHLigJObc2fD5zcWHRZeOWx+Yw0ykVmX/o0KOhtAj/ADMLf7lRVrDyaWskpxUE+5G2TteK8iStkEiBHbnBGxUHOoUv0Lh7MQbFlLAX3V0LYkrPhYGGTKY1a12DBT5I0FrhQo81R/Y2wWFIeeCGa12i/rDRubBA7hAiAKDmUMb/AAQOFTUAj6MaBFXoqL3sBuHCwAsLcKXnwg25EkKZOuMES86Mb5bncbHxBFBjANxoBoBdhfzZrb+yowxJpRKbW08KPHUrzYeFsPSXHSJcmwGut2171A1q55G49pJJswAssVtGBIOfXpcPyNUSTEcAe+/4Gr/kdLmaTdose4dZemvV12LbEfDTzg9zNVRQKKYThSGlppoA5klr+c+uvQ6frVHh9quQffEJ18pCu86AgtXi+0JL3MuVeFlZ93VpWH1cmX1HoaENrx7xTMVgY5UMcqLIhIJDa+cX3EfiaqoNpvktziEkbypQ662IOoIFLDLJe7Ppr5MregWtr201SaY5wyWeJ2XE+G9rOD7Xsq5EHN2CnMBmUBiL6kHiKq4NhYbAy4c4dWQSYmEvd2YdHnAnl7tXPjUnD7SupJzi24Bgx39WUC3n4V57eg5zCsVc5kKyLoua6m+hvvG+38tWar5OeMkUqklkTlHjHjnKmNHKM4VpA/kFrqAUdbmxsb28kb94yHLLFkmJny3ILZUzBUAD3UAk2s2Y7z5V73JUbleVGGnhzYgvG+WzhFDXOUDMhYFQerMOOoGtco5Z7aEsjsosvkIL3sBa9z8I8WPFpCeNau6T6N9CptSeUS+Q/OzT5VSNokZJJnclTHHnAOVg4OpOi66k6amt9iOUsDsYlLM0kiqSFsqh3sdWsT0AdwO7qrLexdh40gkZ5IxJO4RULKXKRhjmC5gdWLakfAq+i5NZMarKxKFDKwNtHs0a68fLYjuPYaydetJNt3Se5RbivL5Lmn50cctdG+powLsLa6E+cmw9TVi+UseNmxbPBhcTJCAscboQqsqCxYAqbgtm141rJMSsMMkjsEVNMxNgu5F+2x8aity2wqrZZVsoAFrmwAsBe1tABWRwiLg5WpZ8v/pb1r3YjkzGBwu0Bdfa2KUHXpNDbqNyxXSq7aHKnmZGjmVleNijKYEexH8wxQB392tbJOX2F/xB32P4LWE9kaTD4iRcRh3VmZVWZRfNdRlVxca3UAHqyDrrpqbZTliSwZc60lnOSZs/aYxOIjnQi0EWMtaEQ2fmOibCRwxBIN9Nw37633KbBPzD4aAZjGsOHIUZisaxxv5izve/HJ2VxzkRJbGBP8aOeEfOeNsn2go89do25hziYUniuBPEufKWBJAJsShGoDst+F281ly5ct3cj2ZjhdDLY/k7LBgcs5K7jErgg7xmCX06Kc4SDwk03WqR7FsOFm5+PEqHa0MiA575bGJyuW24qtz/ADDXqh7QwQw+HfMjqTlsczW3kEHMSDmUuRa1ubvrcVzfG45kewJVlVbWJUglc2hGo8r10jluluxgRwW3a+p2qfG7LVmHtHEkAkXVZTextcDnM/ioqRHtjZkPNyphcWrrmZfecXdTYjXMuUm3XUDFLhpIkjGKCyKsamRJQHYooDFgcyvc31IvqNab7TivcYma1rBRMhv52i0/WoPEeuQ8LDukv0Ip21sa4/q2LGUZR/atB3EUNtjYm9lxa/749aipU2yDJCeZxbxyA6GX2vKu/UMoiHDiOodteeD5NvktPjlZ7nyMPhcmXSwtJHcntvbhY07xCXmI9JW+8UbTkxHh1wl8ISY5Q0lmYM9yVW5I1G61j1cKr/8Ap3hJGM789zkvvjkTWGZ+k1hbQXO6qHbG322ZhA6BcSxfm2clYSq2LIDHGpTJmUjo5Du671yqTlxjCf4if7MP/Z+NSRk5LcglXDG1o7NiOQ8D3Qc68UTtlXPK3SABcjKwuSeoWv41B2byOws8WdYCFuw1ecggAEkHnFvxB03qaxUXsuyBFX2snRVVuJp0uQN5VCFuT2Uv/VOeQ5UwsRduivvmIdszAILKzm53AXvUibGcuD8jruwsNhoYObw7JZULlVZms0lixJYk6tcak6acKym0OU0SSKqJNKCDrGjSZrkjQqDlYFT0DbQi9qtMNO8cQjZCSEQSSKReRkUBjYt0QWudBXgmIiQ35oK1rBza9jwzZifNWdZqYPo0XYUyXYkvEb8PR+dKYzx/fpph2loCqnW4+DwvUR9rOPgNv42/Iis5zRYUGTcvX+FaDkZbPLbqj9clZEY5yb2Hdcn8vGtbyLlLPLdQOjHbfrrJ17qsaaebEhlsMRNZRRRWsUgppp1NagDmQgt8K4uertFPyxjTMBm4MRw6j1615HZGPG6BSL/FI087a04bExe8wDN80m3XxrFcZ57MvJrHcfzBBAzXHZbjp5qVNiRls5UkkW1bTTsBt5zTDsrH7hCpHzSPQWpcPsrGAm+GNj++ujZL0Ybl6njLsCInVR6CPTVZi+Q2Bc3eIXIOql0Pmym1+8VpV2XiDcGFvq29N68E2fOxN8POttNw17RZjSpTj2TBtPzMrJ7HUL7sTOvYeakH3VNQcT7EcTEf1p9BYAwg+GWYVvU2dOf7mUfOUD8acNlYgf3b92X9alVt33+Bm2Bh8H7GXMyxyR4kM0bBgDDkBA0ZcwlJFxcbuNamJum54DKB16KX/wD0qUdm4k395lt3b/TUTGbAxFnVcPOVe5bIyRk3UKQG3gWHAg9tZ+s01mqaz+3kWtPdGpMwXshbfEoXCRN0Y2zyka5pBeyA8QhLXPxjb4NY7D4BmYLGru19yhma/co/CuwYP2LolAY4KQm3kvK7AdhAYL6xV7hthTQpkhw5iUnVYwiDvIG81pVJUwUIJ4RVk3OWZNHIYeQuLa2ZEjvYe+SKjC/EqCxt5r9ler+x7ixuEDd08fZ8axrr8WzZxc81Nc9bD1cKX+jJTvgfhY7z4mkdtntE2x9Tj0fITGqyukcWZSHW0+HvdTcfDrT4HlRLg2aGWFSrES8zIQuQsQ90cB1KZrnQaEEgqbitw2xpT/cv4CoG0OTPPWWXCO4Uki6AgHjYg3qSN80+sWI4x8mcz5UcpFmuAqRxgu7Kl7XYguSzaySNYDMdTYWAC1h0BkkLtYC5Y9V73sL7/wAhXdW9jiEm39Hkjf0i9r2tuMlTcPyKCG8eCSM8CsSX8bVK7+nSLGbF6nDBICdCD3WPqpxGu/Xvru03JRn8rDI1j8KKI/8AGkTkjb/0UI/0Yz+AqPmv2sdsXqcJZP3+pphcD4R103gegcK73HyOUHN7RgDbrjDp/wCK85OTTM1jg7AcUgiUdlLzn7WJsXqcKGJG7PoRa2YWqG8QvvU9xHqJr6Dj2CQdMJJ3mGO3jUp9kzEWWKQfRt+NOjqJL8rGuqL8z51SBj5Kse4X9VWOztkzgiRYZiQbgrFKbEcQyra47K7uuz8UARzUlrblG/7Qr09pT2/gSn99WbSh6ueOkRFTFeZyLArtFz73Hiyd26RR4vYDxq5wOxNqg7+b/wA2aNr/AEenXQjg8Va/td+4sPz0r1TAYjL/AAHB6rg+m9Qyum/y/oSKEV1yUuBw0qxrzpjaQjpZSQt/MB6qkiN/5e/W1vEVPGzcR/gyDw/Zrx/onEE6wzb99wB4X3VVlGTecEymvU8hGdxC+a59daDkiLPJ3R+t+yqb+i5y2sUh3g3QW8b1d8k8A8bylo8mYR62tcgv29RHjU+ng1Ym0MtknHuaaigUVqFQKKKKAEy0ZaWigBMtGWlooAblotTqKQBtqLU6ilAbaly0tFACWpLU6igBtqLU6igBtqLU6igBMtGWlooATLRalopAEtSZadRQAmWjLS0UANy0tqWilAS1FqWigBtqLU6igBuWgCnUUAFFFFABRRRQAUUUUAFFFFABRRRQAUUUUAFFFFABRRRQAUUUUAFFFFABRRRQAUUUUAFFFFABRRRQAUUUUAFFFFABRRRQAUUUUAFFFFA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876" name="AutoShape 12" descr="data:image/jpeg;base64,/9j/4AAQSkZJRgABAQAAAQABAAD/2wCEAAkGBhQSEBUUEhQUFBUUFxQUFhgYGBcXFhcYGBcVFhcYGBcXHCYeGBwkGhUaIC8hJCcpLCwsFR8xNTIqNSYrLCkBCQoKDgwOGg8PGiokHyQsLCosLCwpLCwsLCwpLCwqLCwpKSwpLCwsKSwpKiwpKSwpKSwsLCksLCwsLCwpLCwpLP/AABEIALEBHQMBIgACEQEDEQH/xAAcAAABBQEBAQAAAAAAAAAAAAAAAQIEBQYHAwj/xABMEAACAQIDAwcEEAIJAwUAAAABAgMAEQQSIQUxQQYTIlFhcZEygaGxBxQWI0JSVHKCkqKywdHh8DNiFSQ0Q1Nzg5PCF9LxRHSEpMP/xAAbAQABBQEBAAAAAAAAAAAAAAAAAQIDBAUGB//EADURAAICAQIEBQIEBQQDAAAAAAABAgMRBBIFEyExFEFRUpEiYQZCobEjMnGB8TNT4fAVwdH/2gAMAwEAAhEDEQA/AO40UU29ADqKbmozUAOopt6W9AC0U29LegBaKbei9ADqKbei9ADqKbei9ADqKbmozUAOopuajNQA6im3ovQA6ikvSXoAdRTb0XoAdRTb0XoAdRTb0XoAdRTb0XoAdRTb0XoAdRTb0XoAdRRRQAU006kNAHBvdbjLn+tTbz8LtPZS+67GfKpvrfpVTbpHvP40WrqYU17V9K+Dj7NRZuf1P5LX3XYz5VN9b9KX3W4z5VN9b9KqbUtP5NftXwReIt9z+S191uM+UzfWo91uM+UzfWqrW3Gg0nIr9q+BfEW+5/Jae63GfKZvrGlHK3GfKZvrVVClC3pHTUuuF8ArrpPCky2PK7F/KZvrfpTTytxnymb6/wClVbrY2/X1UgFEa6pLKSa/oh07L65OM2015dS091mM+VTfW/Sj3W4z5VN9b9Kro47nXQddDRa6Gnciv2r4GeIt9z+SxPK3GfKpvrfpU3Ze09oTk5cVMqDynZtBpfdbU21qmwezzLIEBBB1JF+io1Y+HpIrc+1VSNIQLBvK+aLM/fc5Vv8AzVy/HuJ16FKqtLe/t2XqdBwjR2ap8yyT2r79yDz+KVFdsZiCGuNWylSQWTdfeuvYRaiHauJW98RORbQl+NuyvTlJJaFjxV4gPnMWv9kDxrMLtVwLcKn4FbPW6RWzSzl+QcUcNLfsWcYz3LGbb+M5zKuJn4fD/ShdrY0n+2TAfON/VVMMQ2bMTrUqPaA3Gt+VMMdIr4MaGobfWT+S0XamNt/a5j5/zrwl21jw1hiJz9PTxtUc7TA3XrzbazX4WPDfTVVF/lXwOnesdJv5Htyoxo34mf636Unurxnymb6/6VCdr152qXkV+1fBV8Tb7n8lj7q8Z8pm+v8ApSe6zGfKZvrfpVaRSWo5NftXwHibfc/ks/dbjPlM31/0o91uM+UzfW/Sqy1FqTk1+1fAvibfc/ktPdZjPlM31/0pPdZjPlM31/0qstSWo5NftXwHibfc/ktPdbjPlM/1v0pV5VY07sTN9f8ASqsU9ZbUcmv2r4E8Tb7n8lum3cef/UzfX0t4VtPY2xmIeSfn5mlAWHLdrhSTLfhxsPCube2TwreexJKTJib8Eg+9NVLXUwjU2kjT4ffKVqi22dLFFAorAOjCmmnUhoA+cj5R7z+NLakY9I959ZpwNddD+VHDW/zMS1FqW9LTyMbRenUlqBRKS9qU1ZbOxghXO0cT5rlM8YZtDlLAvdUW+l8pJKkAWuRDbPau2fsWNPDfLvjHmRebDKCLbtRcX8wJ1pYtmSvokUzd0bn8KtvdpiP7siIdSKij0LUaXlXiW3zzH/UcfdIrO0tGo0+5RWU3lL0NviGs02t2Sl0klhteePUWLkljG3YaXzgL6yK9xyJxnGJV+dJGP+VVx2xIfKZ275JP+6nbPQzTLGVaznpHO2i2uTr2X9FS3X31Qdk8JJZ/71KVVGlskoRbbZp9gbFOHB5zKXc3JU5lCIRYAjQ3exPd2VYRG7O53L0PMmrn61x9AU+eYIHYDyQAoG7oCwFu1jbwpqwZUVCbnQHtt0nPnI+3Xjus1c9XbK6zvJ/p/g9B09EaK1XHsio5SsogjVnVC7lySQPJU6anrcD6NVezuTIlQOMXhlBvvYs2hINwu7dxNO5Yz5p1Tfzaa/Oc5j6MtVbWjtoBJYMSwHRvqFVW0zW3sQbXIFrXPpXBITo0EEpYb6/JyHEnC7VS3Rbx0Ls8kE+X4X0/nR7j0+X4T0/nVFLPIR0ibcM1vRceqhVltoHI7ASPG1bG+z/cX6Gfsp/2pF77jhwxuE8W/Og8iH+DicG3+oR61rOvIw8o2+dYeumDEdq/Z/AUbrfKxfoNcaF3rkaFuQ2K4cy/zZkPrtUXEclcWgu0ElusWYeKk2qugnBYAgAEgXXokcNNbUyLHOACruOOjEeNjT4u9vG5DJw06Wdr+T1xOBljF3jkUdZVsv1vJ9NeANSYttTLfLNKAd/TbXvBNjUdJR1em1W4OePrx/YpWxrz9Gf7gATSUplpuapCDA6i9NJpKAHUlANFAohrf+w8ffcV8yD701c/Nb/2Hf4mJ+ZB96aqOv8A9Bmlw3/XR1CiiiucOqCkNLSNQB84lhc959Zp2YU0YEsxADXuxN93laW769n2SwzXDXAJ06rX3dfnrq4TSijjJ1ZkzyDinA03B7LMhsDZuom1WvuWlLKq2F1Jtv1BsQSNBprenOxIRUN9UVRkHWKTnB1jxtVnjeTZ+AVawANnU68ePbU/k9s2CESyz5c0CCZiyrMqqWyqAgkHvhOguvDQg1BdqVXHd3J6NHzZ7exU4LZM02sUTsDubQKfpNYHzVaryXkmbokEKkagC5yhVAu5NlXMwZgLljmuFI1p8/spxMjKFxFiCtxFApsd+pnb9mrHkhyqjxCypGZIVgQzvmjhYEMSZGJF9bgsfRutWRbr7ZdUsGzToKo/S3kotp7KhwrBJpWaSwYxxhSVB3FmewW/DQk77W1qMu08Kp/gyMOIaX03WO3jXrjuWOz5JHeSGSR2Y5myRjMRYBjZMt7KN3p31L2Hitm4iQrFh3DojygskJtlFxZWTpa6eG+9xFLU2tfU2TLS1J/SkScSMHHhVlmhljaXNzMQkzs66WkOYAIlzvIOliAc1h7ckZUdZJliVQnvanoFiSFYi6xJ/KOPldlV3Kjl9As0kbwNiTCzxmSQ4fep6ZUNh2IGYHjratVs+ILFGMix5gJGQZQFJANjkVQTcjXKPJNc5xzUyhp9jzmX7eZqaKqLsysdPsEsfSjj6ume0Ja3jIynzGvdUu/YLL3XszejL4UyBenI53AiMdyAlj9ZmH0RVfyg2jzGCnlsSwjNgDYl5DYC+/iRp1VyFVbstjWvsvnqzalNRi5HPotsPjcc4iGbPIzXBe4QNYMcsgGigakW89gdNtPlquHEcMNgVRWZ2YrfMM4ygMDbpXzAi97g62qTyExAxGEZmidMkj51E0oVwsUciAnQghnjHHcCONVP/UwbljlYaBenlGUaCytmKi3C5tevSYRwlFLsc3LHdsSH2QWXVUwoJ3nmyWPznM5ZvOa0vJfbuMxjhuahEIIzyc263HFYzzvSbtAKi9zwBz03sjsoQ8zJd1zj33cCzqL9Djkv3EVLwHLeSeMsEsVcIQzk70LDUJceSRa1tPNSyTx2wJHGf5snRRDb9mvGXZyHeqHvUH7wrIbHx7TTCKUzR572aOaVSLWuALAX6QIOo6JvWJ2ptra0U8sYmmYRyyxg3vcI5UHyuNuob6iUJZJG13OtNsCD/Bi88cf5V5ScnIOEMP8AtqPUBXJY+WG1v8SY/Rv+de68ttrjjIe+MH1ipVG3yyRuUH3Oj4jkvAd8KjtUup9BtVbiuRcR8gun2x6bH01lNm8uNpSSojvl5w5VvFEOkTZR0k3FrLfgWvuBryxfLnakcrxuEzI7IwMCXBBtvH4ddSwsui/pbIZ1VPrJIsNobAki/nXrAsfOKrRIPjDxH50z3f4874oW/wBMj/lUedefjaUoscisvOogOWzCwYXJ1uLHr106N21KNZPO2xf3My/QVvMq3/Ymc4OseI/OjnB1jxH51TwwjMLi4vuryENaHMfoZ3ho+pe5x1jxFLmHWPEfnVDzNBg7KXe/QFpovzL0kdY8RW+9h8jncTYg9CD701cfaI9ldQ9glbS4v5mH+9PVLWzbqaL+h06hank7AKKBRWAdAFIaWmmgDk0adO9wOIsNfToasFwcZF24WJtoL9tV39Mbvewy773uRc8NPNrXltfFYhwoiMaeVc2u2u6x1tW2lJowd0VksNobTw+EQsxBkK+9pcFz27tBrvPCsDjttSzyEtIQtyQvBRu4b699obLmZjJK2Zmtc9dtPDuqGdmt+7/lS8uZUsuT6I8IMKGORWa7MoFh8ImwPpq6xbgbMnZT/acVFAv+Th0Lj05b/ONQMLhSrFiAMiuwO7pBbL9pl8K9+Ub5MLs2ECxZZ5jroedmCr9lPA1V1GUkn6lzRPOZfZnhkVRYEWHUe6r3YrCPAY+UEWcwYcNruJLONf5Hv1Gs48P8oFXeO972Xh4+M80+J4gWUrCnYQVN/Op40XJYUfUTSyblKXomVB2w/SAY5CdFYA6Am2p42rR8iJ8vPTuFsii7HQWQ88w+rHJ6KyXNfu4rRIOb2XJr0p7RqBwzyCNrkCxYrLIdOAsdbgO1D+jHqLo1J2ZfkU3J7Be2MRArDVmzS31zDWWQnv1H0q6s2Iy85IbWUG+gsQoLEWP8xI81Y72PsBZpp2B6ChF+l03t9FQPpVrMSnRSM73Zc3aBeR/HLb6VcB+ItS56xVrtBJf+2dNwqv8Agub/ADPJ5w4bm4Vi4mwbiSSc8l2Op+EN/VWc9kPEnm4oRvdmlbuXoL6cxrUvq3HQekn8l+1XOtvbZVtqYgErlw8cUY3alLlx3kuRTfw9F3axWz/L1+SbiXTTuMfM0WwiYdkyPexKzNbcbvIyLY//ABlH0hXOMD0XI6lYfVI/Kul7VIgwSQOpLe8CS/xuaRyCRxDBuHEb71iNkR32izhPeVdmYNppIpIUA7zc+YC9d1VNR/iP1MG2Dl9C9B+01tIVv5ASMfQVUP2gfGn7LkyiY30DYRz/APZT8RVrHymi8owE3sblYzxsT49fXSwbRWWVpUw4HNwgZHyqkjriEyMRA2YBef1Y2Gg10qbUXRlBJIj0+nlGe5sfg8S0eJiLZlAdd9xo14Tw11l3dlHLxObxUx4SCLEDf/eKob7UbHz1JmxEaxPnw/NTvEwSOHpsXvdJQjWdLMEXdm1JsVvls+WcsaQ551ZRJBPhb5c/NShs0V/i3DuM38o66qu6Ls3LzWC1ypbMZ88nPsNKSvnIr15w168lNtYOJJBiihzMjJ0Oc0ysGF13ahavcPtnZcjqq2LMQqgRSXJJAAHea0atVBQSZm26OyU3JMzayalT8MsFNhdbKWLA775mTwIq/wCVZ5wQYwAXxEY5y24Tw2SQeewt2Kaz3KTHQe2w2FdGiVYx0bhQ1zmHS18+43GtdAwcWHeMxIEkW0eNWINm6SBI8QpGp6UciafGzcapq1KW9ev6Fx1OUNj9P1MDIeke/wD8VM2TMiSCSUXiAEcoPFJLqT9FVL6cIWHwq1GzsJhHjQ2gc2tm0u2UlQ3bcKD569tpbPhSEskKkoVxCqFuJBESGQi1ukhlTXi1W7bozj2KtOnlCecoxONwDQYhomOqOBfgRcFWHYVIPnqFftFdLwz4RUkMkaTNEqrC7AFmjYFsNdm0HRYJmOmaJ6bHtzCwQxxyYfO2W5zRxhhctlzaG5tpe+oAO8mnVatywlFtjbtLGGW5JI5v5xShCdBqTutx7q69Hi8DMgJ5i2hysACCOsWqINo4CAnm1UWvqgv3gH8qm8Q302si8PHGd6OVCP0b+quj+wglpcX8zD/enrxxe3sCgbm4Fc21umh1+FfedSa0/sc4qF2mEIjGVYtEjKCxMljrq2t/TVfVTcqn0wTaWMY2rEsm6ooorGNoKaadTTQBx7C7NBLCxte43eepGIiCgD3zXQBFLEnduuKxjYx7nptvPEjieqvSLaEqm4ke9reUa6SMG1nJysroptYNbNgjGOBBI3yqN/YNx76YcET8C99TZkYju6/Cs9HyhmW3TvbTpKradpIuaf7p5/guF42VQt++2+l2TE5lT7lzjokhC3Ei5wRbLE5NspuRLoB3Dj2CkfaquFzmVwtwueLCtlAsLKGvlGnDqFVEu1ZJ2vI18t8osABmyk7uuw8KYVvwBPXlvx/yjfxNZ99Scsy7k1OunGXLhjavsWzbQjuei3V/AwlvVXtLygzKFZpWVbWUx4dlFhYWViQNNNOFUhFydSNdwsON+odfUKaKYtPB98kdnFb49sfBcDakfxT/ALGEok28DmBzsMqpZo4CoTyguQnKBmF7AcAd4qooijzuEG9iF8bD8abZTXGLk89Aq4rqJy29OvTsbTZaBYEyqF51s5siR6b9VjAU9FFF/wCavQOWmJ+IoUd7nMfsqnjXoQM1huVQo85/IL41FhYmMtxkLMPpkKnguXwrye2zmWTn6v8Af/g9Iqhtgke8OICI0rHRQ8pv1KOiPBU8ayOxtoAKHJ6ZYuWOHwzm+a4OZjm/ZN71dcrsTzeDKjQyssQ+atnb1KPPWZiTKoHUB+/Guz/DukTplY/NnK8c4jOi1V14LldtKygtcsdSWggkYk7zd2v6acNsJ8SM9+Eg/BjVLkAVTnjGYM1mkCmy6G+bS99wvrSV0sdPW0Yk+K6mHVpY/oaBNsx21jwp78Kn4Ka9RtiC/wDBwV//AG7r9vILfrWavS0r0sPuNXG7l3ijRYHCYPnWk9rIzMC55uVWCNYklV6JB0OtyRqBvNaDYuNRQYM6q6vIuQgKGCtlBUMLHybkC9j5q56D1i/CveHFsucGzqzZyrjMBfQkHygQVuNbDqqGzRvvFl2njMJdLI4/odKmwwO9E86IfWtQ5tlxsLZQuoN0AicW6njsQDuI4gkd2c2VyjK2APR3ZHJIG4WSTevcevQWrT4LaiSmy9FviHQ2vqR1ju436qoSUomzFxn1iM/o2K2kOHsN3vMR9JW9esEAQ3RIkJsCVjRCRfcSoBIqRaqflNtGaNUjwyBpZSVUkZgvRZrZToWIQ79ABfW4FJGUm8CtEeXDpmYPBhmIJ3wRNfvJXW9Rzs6H/BiNt10BUDU5QpvlUE6KpAFzprVdDteVSGkJniZEkeQRqkkQZUuSiaMFZiGFgQFzDQEVcsNeupXuQJJkDFhYYXEcEAQjpqiBGZVDdEFSLWDNbgC1Zna90dVdWBKBhmFiQXkyt5xrV7yn2qIYSN5I3WuewWOhJJ0HjoDWSxmJZ2uxJyjKtzfKtywUHeQCxrQ0EpKTMviijsWe56q6/s0rMDusPNUGi9bKtOe2fcmZ1A118/5VvPYcYGXFWAHQg+9NXNmNdE9hX+LivmQfenqnrbN1TRo8Oji5HV6KKKwjpQppp1NNAHzni8I8bEMrgknep6+B4174PYk8iF1ikZesLoewdZ7K6uY2BbKwJ4C2gPf10qRyZb6MdARqAd17aHhWwtY0kkjEfD4uTbZyDF4R0NmVwerKQPN114EkWvcX1F9L93XXZmRrtlK9gsLDzilGzwxu/S32BAsOu2YXFPWt+xG+HejOSYDd++ypShbi46tbX48enVtyxw4jxQCqFHNIbAW+E44d1VINMcuZ1MayT09kkhoX929WtAFqcaSl6FSU3LuFWPJqHNiQeC5m84VQPSRVaavOSyWSVxvuEHhf1layeNXcrRzfr0+TY4JRztXFenX4LjEyXja29yVB+eRGvosfNXrpmUDQDpdwUBV+99mo0g6aKNy3fwGRfv8A2ak4VcznvC+GreknwrzHb0SX/c9EeovojLct8RmnhiG5FViP5pCCfshagk7/AD1HxmM57GSSfGd2HcBlUeAFe77j3GvVeG0qnTxgvQ8o4ndztS5fcIj0R5qKE3ePrNKKvrsZ085EopaLUpGN417Qy5ZA2UNbXKdx11Hp0PA2NeRFOEotYjXffs4jz3HhQ0msMlqm4SUl5DZZ2bIoUgA3YlSBYAiwubm99xJ9FSsPjCthckDUa9JdCLqeGhOh03brV7YNICq5pLyO4iWJQM7sQHAUtdLkMvlD42hOW1lNyaDSBIS4cZi4bnGCkmyjO/lWOmmtiTra9Z8Y1Ux5aTfU6mUtVq5LUuSi8LCXZ/1LTZPKMEAStcE2Em7KSRZZfinUDPoDxsaft6V45oXUNZc5AAJJZAxkUDrMLM4A1JgYcaxazmM6ecHiCNxBFtQeI3HW4JB0+xsYsyDDy3aNwDEQXDIw1EecG6sMpyNe4sy30uYLKlW8rsW9Jq1esPpJd0RPb2GkeRoXzLiCix3IyMzXJSFCt7Z5gX32LG9gptJwmKTmA4fOgzhH16SLI6IddSSqr38N4qu2lySkUJEMSXjR2kjZwOejLDKwDqozjK9t40AtawqLyjnWOFYY9AuWNAOBAGth8VbHsLIaYvq6FyUlCLlLsjPY7bpbFCQgFVLKLk2XMChfMB8EHQ2O6/wrUYgqxuoABCkAbgCoIA/f5Vd4HZCcwZXDNHCbFUUOxHQAOW/RW76twyntqbgdj4SRI7S3crZA+hZQLoXtvIUgXB3r21o0bK7Hn0Ma7maihS9XlGPIotW5k5MhUAEKTBTvzsjG+/QLa2/caiS4BgbDAKN+l3Nz15tNNN1aMZp9jMlTKPcyNq6J7C38XFfMg+9PULBYFSt5sGqWPCORjbruG3+atjyEghR5hEixtliLAKym15MuYMd++qmrmtjRoaGlxsUmbKiiisg3Qppp1NNAFAspNwRax8derhRMST1WsfD11TLt9r+SOPXQNuvfyV+1UfioC8uRcibMNVtbd++FOlk42HmqmO32+IPtV5ScpVjAMvNRqSFzO5VQd+/uB07DSrUwk8IHWzM8vb+2kNrXhG+2tpJBew3Vn4cTCZBEZ1WVrARrHNK9zfQiNCAba2uTrwrccsdjiSEYoSIEhia4ysCyZ73GYg8erW/bXKeR+HZ8Zi5bDOC0SHfaTESmMH6vOeJq5ztsehif+PVuok7O3kaMtDcj2yoINiDDilsTuB960NIzICQs0UjAXKjOjgbr5ZUUkajdf8a0e29rHBBcPh7FSHDCykNfNGWkDIecZmDNqQOiBqKxfKBBHPG6BitjYEWPRBNrBmsLZ7XZui6XJNzT3bZFJtdGEuFUNSUM5RONajYcWWCMD4TNKfUPUvhWbhwbyR540Z1IuGG43Hb2EeNbBECCx3Iir4DM1vRXPfiS/wDhQrXm/wBv8lr8M6WUbpzkuywMjPTdjuFk8yAs3pZh9Gm4/E81hJH+EEIHz5LgfePhSwqebUHQtYnvcl29Bbwqo5c4vLFFECOm5kOvBVKr9q9cxoKedqox8k/2Or4jbytNKS74M3sxNT2C3p/SppqJs9xY6rvA3jt7e2pYN+399len1NKJ5PapOwZPiViiaR75UBJtv32AF+JJAHf1VQYHamPxZY4WJBGpGYkJkXqDSykAk77b+ypG34nmXD4dbK085AHAKDZCbaaCS9v5a2GA2JnhBV/a2EjzJDaJpZJCvlvkQgkswJJ1JO6wAJq22vOEdLw/RV7HOay2ZfZ+1ZlkWPGRqpJsrKVyMTfo3QkX10I42uLa1ZXqNykwhjujOkyAlS0Ztqtr3GuSRCVNiTvUgkGn4V2eMOdd6sbaZx5Xjo3cwp9FzeVIp8W0UYYsrXQ9XevNm1Hcf+NBNPwOGM2JghAIEj5C4Fyoa3bwsTu4mrEpLGTHpqc5bULhmQSZpI4nGVxdgwkBOXKY5UBMbrlurZTY+I0U/L3JEBmkxM4vkPRtvuvOZECkg9Vr2Gm8VT4raeDUkDDzuCSqn2wVZrG1yAlh115/0lhvkeJ82LU+tKpySbz1N6i+yuvY5R+3crsNGVTpeUSWYjcWY3NT9lYmzc2TYPbKb6q4tlI32JsBprcJwvWl5EYHC4iSSQYeVVhAvz0iSIzMGIAVV1IC8dOkNDfSh2li8BHiZomjxYaN3HvbR5AQb9AFCwAvpfdalc4v6cDatNbVNX7l1ZqPbpkiWR7Blzh+oMgBYjssMw6wa53traefEOeCEoBe+oPTN/nCw/lROqtdi+UWDELHLigJObc2fD5zcWHRZeOWx+Yw0ykVmX/o0KOhtAj/ADMLf7lRVrDyaWskpxUE+5G2TteK8iStkEiBHbnBGxUHOoUv0Lh7MQbFlLAX3V0LYkrPhYGGTKY1a12DBT5I0FrhQo81R/Y2wWFIeeCGa12i/rDRubBA7hAiAKDmUMb/AAQOFTUAj6MaBFXoqL3sBuHCwAsLcKXnwg25EkKZOuMES86Mb5bncbHxBFBjANxoBoBdhfzZrb+yowxJpRKbW08KPHUrzYeFsPSXHSJcmwGut2171A1q55G49pJJswAssVtGBIOfXpcPyNUSTEcAe+/4Gr/kdLmaTdose4dZemvV12LbEfDTzg9zNVRQKKYThSGlppoA5klr+c+uvQ6frVHh9quQffEJ18pCu86AgtXi+0JL3MuVeFlZ93VpWH1cmX1HoaENrx7xTMVgY5UMcqLIhIJDa+cX3EfiaqoNpvktziEkbypQ662IOoIFLDLJe7Ppr5MregWtr201SaY5wyWeJ2XE+G9rOD7Xsq5EHN2CnMBmUBiL6kHiKq4NhYbAy4c4dWQSYmEvd2YdHnAnl7tXPjUnD7SupJzi24Bgx39WUC3n4V57eg5zCsVc5kKyLoua6m+hvvG+38tWar5OeMkUqklkTlHjHjnKmNHKM4VpA/kFrqAUdbmxsb28kb94yHLLFkmJny3ILZUzBUAD3UAk2s2Y7z5V73JUbleVGGnhzYgvG+WzhFDXOUDMhYFQerMOOoGtco5Z7aEsjsosvkIL3sBa9z8I8WPFpCeNau6T6N9CptSeUS+Q/OzT5VSNokZJJnclTHHnAOVg4OpOi66k6amt9iOUsDsYlLM0kiqSFsqh3sdWsT0AdwO7qrLexdh40gkZ5IxJO4RULKXKRhjmC5gdWLakfAq+i5NZMarKxKFDKwNtHs0a68fLYjuPYaydetJNt3Se5RbivL5Lmn50cctdG+powLsLa6E+cmw9TVi+UseNmxbPBhcTJCAscboQqsqCxYAqbgtm141rJMSsMMkjsEVNMxNgu5F+2x8aity2wqrZZVsoAFrmwAsBe1tABWRwiLg5WpZ8v/pb1r3YjkzGBwu0Bdfa2KUHXpNDbqNyxXSq7aHKnmZGjmVleNijKYEexH8wxQB392tbJOX2F/xB32P4LWE9kaTD4iRcRh3VmZVWZRfNdRlVxca3UAHqyDrrpqbZTliSwZc60lnOSZs/aYxOIjnQi0EWMtaEQ2fmOibCRwxBIN9Nw37633KbBPzD4aAZjGsOHIUZisaxxv5izve/HJ2VxzkRJbGBP8aOeEfOeNsn2go89do25hziYUniuBPEufKWBJAJsShGoDst+F281ly5ct3cj2ZjhdDLY/k7LBgcs5K7jErgg7xmCX06Kc4SDwk03WqR7FsOFm5+PEqHa0MiA575bGJyuW24qtz/ADDXqh7QwQw+HfMjqTlsczW3kEHMSDmUuRa1ubvrcVzfG45kewJVlVbWJUglc2hGo8r10jluluxgRwW3a+p2qfG7LVmHtHEkAkXVZTextcDnM/ioqRHtjZkPNyphcWrrmZfecXdTYjXMuUm3XUDFLhpIkjGKCyKsamRJQHYooDFgcyvc31IvqNab7TivcYma1rBRMhv52i0/WoPEeuQ8LDukv0Ip21sa4/q2LGUZR/atB3EUNtjYm9lxa/749aipU2yDJCeZxbxyA6GX2vKu/UMoiHDiOodteeD5NvktPjlZ7nyMPhcmXSwtJHcntvbhY07xCXmI9JW+8UbTkxHh1wl8ISY5Q0lmYM9yVW5I1G61j1cKr/8Ap3hJGM789zkvvjkTWGZ+k1hbQXO6qHbG322ZhA6BcSxfm2clYSq2LIDHGpTJmUjo5Du671yqTlxjCf4if7MP/Z+NSRk5LcglXDG1o7NiOQ8D3Qc68UTtlXPK3SABcjKwuSeoWv41B2byOws8WdYCFuw1ecggAEkHnFvxB03qaxUXsuyBFX2snRVVuJp0uQN5VCFuT2Uv/VOeQ5UwsRduivvmIdszAILKzm53AXvUibGcuD8jruwsNhoYObw7JZULlVZms0lixJYk6tcak6acKym0OU0SSKqJNKCDrGjSZrkjQqDlYFT0DbQi9qtMNO8cQjZCSEQSSKReRkUBjYt0QWudBXgmIiQ35oK1rBza9jwzZifNWdZqYPo0XYUyXYkvEb8PR+dKYzx/fpph2loCqnW4+DwvUR9rOPgNv42/Iis5zRYUGTcvX+FaDkZbPLbqj9clZEY5yb2Hdcn8vGtbyLlLPLdQOjHbfrrJ17qsaaebEhlsMRNZRRRWsUgppp1NagDmQgt8K4uertFPyxjTMBm4MRw6j1615HZGPG6BSL/FI087a04bExe8wDN80m3XxrFcZ57MvJrHcfzBBAzXHZbjp5qVNiRls5UkkW1bTTsBt5zTDsrH7hCpHzSPQWpcPsrGAm+GNj++ujZL0Ybl6njLsCInVR6CPTVZi+Q2Bc3eIXIOql0Pmym1+8VpV2XiDcGFvq29N68E2fOxN8POttNw17RZjSpTj2TBtPzMrJ7HUL7sTOvYeakH3VNQcT7EcTEf1p9BYAwg+GWYVvU2dOf7mUfOUD8acNlYgf3b92X9alVt33+Bm2Bh8H7GXMyxyR4kM0bBgDDkBA0ZcwlJFxcbuNamJum54DKB16KX/wD0qUdm4k395lt3b/TUTGbAxFnVcPOVe5bIyRk3UKQG3gWHAg9tZ+s01mqaz+3kWtPdGpMwXshbfEoXCRN0Y2zyka5pBeyA8QhLXPxjb4NY7D4BmYLGru19yhma/co/CuwYP2LolAY4KQm3kvK7AdhAYL6xV7hthTQpkhw5iUnVYwiDvIG81pVJUwUIJ4RVk3OWZNHIYeQuLa2ZEjvYe+SKjC/EqCxt5r9ler+x7ixuEDd08fZ8axrr8WzZxc81Nc9bD1cKX+jJTvgfhY7z4mkdtntE2x9Tj0fITGqyukcWZSHW0+HvdTcfDrT4HlRLg2aGWFSrES8zIQuQsQ90cB1KZrnQaEEgqbitw2xpT/cv4CoG0OTPPWWXCO4Uki6AgHjYg3qSN80+sWI4x8mcz5UcpFmuAqRxgu7Kl7XYguSzaySNYDMdTYWAC1h0BkkLtYC5Y9V73sL7/wAhXdW9jiEm39Hkjf0i9r2tuMlTcPyKCG8eCSM8CsSX8bVK7+nSLGbF6nDBICdCD3WPqpxGu/Xvru03JRn8rDI1j8KKI/8AGkTkjb/0UI/0Yz+AqPmv2sdsXqcJZP3+pphcD4R103gegcK73HyOUHN7RgDbrjDp/wCK85OTTM1jg7AcUgiUdlLzn7WJsXqcKGJG7PoRa2YWqG8QvvU9xHqJr6Dj2CQdMJJ3mGO3jUp9kzEWWKQfRt+NOjqJL8rGuqL8z51SBj5Kse4X9VWOztkzgiRYZiQbgrFKbEcQyra47K7uuz8UARzUlrblG/7Qr09pT2/gSn99WbSh6ueOkRFTFeZyLArtFz73Hiyd26RR4vYDxq5wOxNqg7+b/wA2aNr/AEenXQjg8Va/td+4sPz0r1TAYjL/AAHB6rg+m9Qyum/y/oSKEV1yUuBw0qxrzpjaQjpZSQt/MB6qkiN/5e/W1vEVPGzcR/gyDw/Zrx/onEE6wzb99wB4X3VVlGTecEymvU8hGdxC+a59daDkiLPJ3R+t+yqb+i5y2sUh3g3QW8b1d8k8A8bylo8mYR62tcgv29RHjU+ng1Ym0MtknHuaaigUVqFQKKKKAEy0ZaWigBMtGWlooAblotTqKQBtqLU6ilAbaly0tFACWpLU6igBtqLU6igBtqLU6igBMtGWlooATLRalopAEtSZadRQAmWjLS0UANy0tqWilAS1FqWigBtqLU6igBuWgCnUUAFFFFABRRRQAUUUUAFFFFABRRRQAUUUUAFFFFABRRRQAUUUUAFFFFABRRRQAUUUUAFFFFABRRRQAUUUUAFFFFABRRRQAUUUUAFFFFA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878" name="Picture 14" descr="http://4.bp.blogspot.com/_TGS61dlat8U/Spue2QFleWI/AAAAAAAABc4/lbmw1Znw5LY/s400/Has+VW+03+Surf+bu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7565" y="4961929"/>
            <a:ext cx="2071702" cy="1289635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5292080" y="6488668"/>
            <a:ext cx="283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</a:t>
            </a:r>
            <a:r>
              <a:rPr lang="fr-FR" dirty="0" smtClean="0">
                <a:solidFill>
                  <a:schemeClr val="bg1"/>
                </a:solidFill>
              </a:rPr>
              <a:t>nformation </a:t>
            </a:r>
            <a:r>
              <a:rPr lang="fr-FR" dirty="0">
                <a:solidFill>
                  <a:schemeClr val="bg1"/>
                </a:solidFill>
              </a:rPr>
              <a:t>source :</a:t>
            </a:r>
            <a:r>
              <a:rPr lang="fr-FR" dirty="0" smtClean="0">
                <a:solidFill>
                  <a:schemeClr val="bg1"/>
                </a:solidFill>
              </a:rPr>
              <a:t>INSEE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>
                <a:alpha val="71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332656"/>
            <a:ext cx="31550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Algerian" pitchFamily="82" charset="0"/>
              </a:rPr>
              <a:t>2     NATIONALY    </a:t>
            </a:r>
          </a:p>
          <a:p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	</a:t>
            </a:r>
            <a:r>
              <a:rPr lang="fr-FR" dirty="0" err="1" smtClean="0">
                <a:solidFill>
                  <a:schemeClr val="bg1"/>
                </a:solidFill>
                <a:latin typeface="Algerian" pitchFamily="82" charset="0"/>
              </a:rPr>
              <a:t>Some</a:t>
            </a:r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 avantages</a:t>
            </a:r>
            <a:endParaRPr lang="fr-FR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232248" cy="15518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43808" y="1340768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Ticket for the restaurant :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partially paid by the employer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Flèche gauche 4"/>
          <p:cNvSpPr/>
          <p:nvPr/>
        </p:nvSpPr>
        <p:spPr>
          <a:xfrm>
            <a:off x="2558626" y="1844824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7890" name="Picture 2" descr="http://ec.comps.canstockphoto.com/can-stock-photo_csp71324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1142984"/>
            <a:ext cx="2229090" cy="1565936"/>
          </a:xfrm>
          <a:prstGeom prst="rect">
            <a:avLst/>
          </a:prstGeom>
          <a:noFill/>
        </p:spPr>
      </p:pic>
      <p:sp>
        <p:nvSpPr>
          <p:cNvPr id="37892" name="AutoShape 4" descr="data:image/jpeg;base64,/9j/4AAQSkZJRgABAQAAAQABAAD/2wCEAAkGBhQSERQUExQWFRUWGRsZGRcXGBocGxwbGxwdHRkYIB8fGyYeHBsjGiAcIS8gIycpLC4sGh4xNTAqNSYrLCoBCQoKDgwOGg8PGjQkHyQsLCw0NSwqKSksLywsLCwsKSwsLCwsKS4sLCwsLCkqLCwsKSwsLCwsLCksLCwsLCksLP/AABEIAO4A1AMBIgACEQEDEQH/xAAcAAACAgMBAQAAAAAAAAAAAAAABgUHAwQIAgH/xABLEAACAQIEAwUEBQgHBwMFAAABAgMEEQAFEiEGMUEHEyJRYRQycYEjQlKRoTNicoKSorHBFSRTY5Oy0Qg0Q3ODwvBUw/EWs9Ph4//EABsBAAIDAQEBAAAAAAAAAAAAAAAEAQIDBQYH/8QALxEAAgIBAwMCBAUFAQAAAAAAAAECAxEEEiExQVETIgVhkfBxgaGx0TIzQsHhFP/aAAwDAQACEQMRAD8AvHBgwYADBgwYADBgwYADBgwYADBgwYADBiE40y6onoZ4qSXuZ2XwODY7EErcbrqAK6hyvfFH8K9omdQSPTtaoeEgPT1H5Ww97S1wzG3UluhsetZSUVmTwiUm+EdDVFSkYu7KguBdiALnkLnrjIrAi43GKH4z46pM3plpqrvsuqUYOneqzRFrFbMQNQU394qLc99xhL4Tllhl7iLMHpZg3g0vrp5b+7up07+oIPx2xErIxjufT6kqLbwdH8dcONX0E1MkhiaQCzb2uCDpa2+lrWPoevLFB8LVmawTy0iVrwVMRt7POS0bAfZ1alHh32G4sQSOTtSdo2cUVhWUqVkYteWDZ/UkAWNh+Yvxxp8W59l2dRLNTTezZlBvEJbRs9jtDqJ0MSfd8WxPQE4z9RXQbpkv3+pbbsl70SNP2qZpTbVuXiZb/lKYnl528X46f9Z/Ju3HLZ7K8j078isykWP6Quo+ZGFzgvikVsF2AWaM6ZU8m6NbmA1vkbjpiSzHI4J/y0McnqygkfA8x8jjir4vOqThfDlePv8A2O/+OMlugyx6DM4p1DwypKp+sjBh94ONrFEz9l0Ct3lLLNSuBsY3Jt951fvY2Ketz6i/JVMdbGBYJMPEfUk2Yn/qHnh+r4nprP8ALH48f8/UXnpbI9s/gXdgxV+T9uUQcRZjTyUUh2DEFozy3vYMPuI9cWTQ18cyLJE6yI24ZCGB+Yx0U01lCzWDPgwYMSAYMGDAAYMGDAAYMGDAAYMGDAAYMGDAAYMGDAAY8TTKilmIVVFyxNgAOZJPIY94jeI8iStpZaaUsElXSSpsR1BHwIHPAB6p+IqaQXSohYHqsqEfgcJ/aJwHHmAWopZUjrYt45FYeO3JGI/A9OXLFQZtwCmU1GjMYmlppDaOqiLAD0ZQdjbcrz2Ni2GZOyzL5FDR69LC4ZZLgg8iCQcIanW10PbZF4fy4/c3qolYsxZsZBncdcGpa2FRUxXEkUije3Nlv+IHLmNsaGcdkFNJcwO8DeXvp9xOr975Y2KLsnpopFkSapVkIYEOg5fCO+HXHmrdSqbN2lk0n27HThU5xxauRU4Vhr6dhBUhZorHROrbrbkrBrMQeQ2JHqOUpnPCVLVfloVLfbHhf9obn4HEvgwpK+Tn6kfa/lwbKtKO18r5ibw72emhqhLBOTEwKvG43IttuLAkNboOvnhywYMVuundLdN5ZMIRgsRDBgwYyLmCtoI5kKSosin6rAEf/OFE8K1WXuZ8pmZN7vTObo4HQX2JNrb2O5sww64MM6fV26d5g/y7GVlULF7kbHAnatDXN3Ey+zVg2ML3GojqhNr7b6TuPUC+HvFPcT8HxVg1H6OZfcmX3lI3F/MA9OnS2M3BXahLTSihzjwPyiqj7jjkNTcv19vzgDufW6PXw1Kx0l4/g5F2nlU/kW3gx8Bx9x0BcMGDBgAMGDBgAMGDCVxJ2wZdRSGKSUvIuzLEurSfInZb+l7jAA64MQ3CvF9NmMJlpn1KDpYEEMp52IPp15YmcABgxC8R8Z0lAt6qdIydwvNz8FF2I9bWwiz9uwkB9iy+qqQDbVpKqfP3Q5+8YALUx8ZrC52GKQ4o7Ts2nVKeKiNE1Qe7WQuWfzbSdK6NubWJAuRY2IwP2OwyeKepqJZTbU5Zdz+spP3k4vCDn0MrLY1cSJLto45y6ppZqIS654ykiMq6o+8B3TUNtWgsD0BNibgjChwxns1IolZAKWSxaJLkxAgXlX0JuzIOV/jjzxB2SezoZYpDJHH4nXSBLpHvaSPCSBvYgcsZKLKZ6SMeFqqmYBo5YRqIVt7MnO3Xa/X5c74goqKrs7+e/wCD8hG21x9TT84fP4FmQTq6q6EMrAFWG4IPIjHvCZwA8qtLEIpFpvfjLoU0sT44wG3Kn3hYWG/nhzx42+r0puOcno6bPUgp4xkMGIzO87FOEVUMs0p0xQr7zt13+qo5ljsBjFJTZoq95opJOZ7hWkD28hIfCW+KgevnrTorro7orj6EytjF4JjBjRybOEqY+8S4sSrows6OPeRh0YY2551RWdyFVQSxPIAbknC0oSjLa1yXTTWUe8QcnFiM5jpo5KuQGxEIuim31pCQi/eceaDKXzO0sxaOiO8cIJVph0eQjcRnmEHPYnphzpKRIkCRoqIuwVQAB8hjtaf4YsZu+n8i8rm/6RUjpczksdFLTg9HZ5XHoQulfuY/PGQ5JmQ5VFIfQwyD/wBzDbgx0FpKF0gjLdLyJUtTmEIvNRrMoBJalk1Nt+Y4Vm+AJxrVMlHmkbQMfGOaMCk0Z+0FYXBF+e46G+H7EVnvDEFWB3q2dfclQ6ZEPmrjcfDl6YxnoKs7q/a14J3y6PlfMVuz/i6fLKlMsrm1QPtSznp0EZP2eljupsN1IIubHP8Axzl8qUzwVtpEHip6sC3jA2jlHJGIuuobG/ni1+zDiBq3K6aaTeTSUc+bRsU1cubABvnjraayco4sXK+j+aOfbBRl7eg04MGDDRiGDBgwAYqqMsjBTpYqQD5EjY/I45v4JzqGjjkjeBnrBK6uFGp2C2uxZrBVBuOfMX646VOOZ8ppDBWV8D3MiTtdj7zAk2JP7362MrrHXByRjfY64OSRu8G9ocWVVte8tPMEqdLIgC6tYJNudreNtwTy5YkqvtmzOulWnoadIDJexPjcAc3JYBVUDzU+mFni5LCGQKWKuVsu5OsHb7wPvxaHAXCXsUGqSxqJbNK3l5Rj81fxNzjKF+6CkW0kpahJ447mjw/2YQxsZqw+2VLbvJLdlv6K17+V2vy2tyw6KthYbDyGPuFbiTtGpqRjGNU8w5xxWOn9NidK/Dc78sZZcmdX21rwJXGAmr6yUpC8sNOe5QhbjUu8pHW+o6duijEMaWpj2CVqW+wKgD93bGbIOL6uKBVR4yGLOS0ZJLOxZiSHHU+WJEcfVv2oP8Fv/wAuPUU1WQrjFQT+n8nl77VOyUnL9/4I2POKxAQJqseesO3/AN1G2xNdm2fgM9E7XKeOInnpPvJyABU7geR8hjEO0StHSmP/AE5B/wC9jVz3i6aoRPoY1licSRyK7Aqw57aTdWFwQTvfCfxL4fLWUOGzD6rHn6m2i1SotUs8d/vCLMwYjOHM+WrgWVdm910vujj3l/08wRiRkkCgkmwAJJ8gOZx8vnCUJOElho9nGSksroR3DMPe19XO2/c6KeP08IkkPxJZR8Fw3YrrgnOHimMlQNEWZHvYCRYKy3VY2PIM8QRh52IxYha3Prtj19dfpwjHwl/39RBS3ZYm8S0poqj21ATDLpWqUclPJKgD091rdN+mMWdx+0z01IN45SZZbcjFFY6fg7lR8L4dZoVdWVgGVgQyncEHYg+lsI3CnDklJmciNqeEU+mnkIJ0x97qMRb7Sk2G+6hfljLSxndG7uv18fQnc0tvZ/f6j2Bj7gwYZAMGDBgAMGDBgA1szy5J4ZIZBdJFKn4Ec/iOeIDsIrSlPVUD2ElJOwOxF1cmx3/OVvlp+bRhIyeX2Xigrc6a2nvbprUf/wAj+0cb0vnAvqI8ZLfwYMGGhMMGDBgAMUP2m5f7NnySgEJVxC56a18JH3Kn7WL4xVn+0DlV6OCrUXelmBvc+5JYH098R/j86WR3RcSlkd8XHyLPDmXe05jGrC8dKvfNysZD4Yh53Hib5YtHCV2VwBqaWp61MrMDbfRH9Gg+8Mfnh1wgo7Uojmjq9KmKEXtL4taBVpYGKzSi7uOccfK48mY3APSxPlisooQosBt+J9T5nG1mWZGpqZ6gm4kkIT/lp4UH3C/zxgwx0WDkau52WNdkOvZ7kNJPRL3kETyxs8bkqL3DEqT+oVwy/wD0VRf+mi+7/wDeKpoq+aBnaCZotdtQAUg6eRswIvbDPwpnObVN2jeJ4Re0k8ekMR0XRYkX21WsN+drY6dV6klHuLSUpZkpfuNkvA1Ewt3AH6LOv8GGNZuzmj6JIvwml/m5x4g40Men2yHuka2mpibvadr2sdYF0BvsWFue+2GhWBAINwdwRyI88MqXhmL3R6iVPwo2Xsaqj7yW9u+gYgl4x1SygmReYBJuLgeR957mi1dPDDTvc1kgiuLXVPemJB5FYwQRz3w54Wo8qijzmGRUVWkp5iSOrK0fi8tWkkX6442v+H12WLUd11+fg63w/Wz/ALD6Pp8hnrskhmgNPJGrRaQug9ANha24I6EbjEbl/BcccqSNNUTmMkxLNLqWMm4uosLmxtdrnDBgwtlna2oMGDHiWUKpZiAqgkk8gBuSfS2IJPeDGCgrkmjSWNtSOoZWsRcHkbEAj54z4ADBgwYADBhH7Yc4kp8vPdEqZZFjLLsQpDMd+l7W+eITsJzeR4qiFmLJEUZLknTr1AqPIeEG3qcX2e3cU3+7aWnhD46kMOaZPOBsJzGxva2tkA/AsflhryzOlmaoXSV9nlMbEkb2VW1egs34Yq/jzj2mrII3p9Zalqo3IYadSWbxrv7uoAb2IuLjfFq09xS1pxOicGPitcA+eDDgifcGDBgAMJvbDOqZNWF11Aqqgbe80ihW+TEH5YcsV528yWyaUeckQ/fB/lgAOCKXu8upFtY9yhI9WGo/icbXEdaYaOplHNIZGHxCEj8cbOXx6Yox5Io+5RiJ49a2W1n/ACX/ABFsIdZHS6RKTo0tGg8lH8MZse62hlpnEc66SQNDj3HHoejeanfGGSN2Kxx/lJGCJ+kxtf4Dn8sbbXnB5eUJKWGTnCHDHt0paQH2aM2b+8cfUH5o6n5Ys+CMMAFBSJDZVAZDdGItbb6PYW6MPTnq0OVJTwxUkY8IQgkqbMosJLstgrsWvz6kgbYlVWwsOQx1qq1BYMZyz06HmSFWUqQCpFipGxHlbyxH5Dk3sqPGHLRay0SkbxqbfR36qGvbyBtiTwY1wZ5eMBhe4iYR1eXTm9lnMJPpOhUX9NYX8MMOInivLGqKSWNCRJbXGRsRIhDp+8APnilkd0GjWieyyMvmM2DEfkGbrVU0M68pEDW8j9Zfk1x8sSGPPnr1yGFDiqtSprabKi+lZ7vOQSGMaAsIgQOblTfcWA9cN5OOcKvih1zQZiLkd/rFh/w1OkJ84gBjWpJy5Mrc7Xj7RdfAMmmlNO3v0sslOwsR7jHQd+YMZU364ZMLOcVCUtTHmEZBo61Y1mYcke30E56BWU6GPTwnDNiLI4kFUt0QwYMGMzUi+JOHo62neCW4VrEEc1Ybhh/5540+DeDYsuhaONi5dtTu1rnoBYcgB/E4YMGJy8YI2rORTo4rV+Y0zGwqI0mTzsydzIfWzKD8xiqKrs8qaSirZqlQmju1SzA6ryqC231bedjvy2xbvGUbRdzXICWpSe8A5tA9hKPitg4/RPnjx2gVKPlFS6sGR4gysORuQVI+O2NYyaxgxnBPOe2SwOHKwTUdNKOUkMbj9ZAcGI/s8v8A0VQ3/wDTxfdoFvwwYbEhhwYMGAAxTfafnD5rVLlNJbRGweqmtcKV+qP0b7jmWsLizYde1DjE5dQs8e88p7qEczrb61vzRc+psOuF/gDhP2GmAfeol8cz8yWO4W/Mhb29SWPXGdk9qNaob2MyLYAeQtjVzbLVqIJYXuFlQoSOYuLXHqOeNvBhIfK/MDH+oZiiSF1PdSjZZgvXzSYCxIHxBwv0/Dpy6timmZpKVNWmS12jZhpBkt9UAnxAfG2LC43yY1FHIEuJovpYWFriRN1tfz3X54S+Ee0JKgLDVaUlYCzfUk1ch5Kx3Gk8+nlh2qeee6ObqKY9PI7UEiyM8qlWVrKrI5YFVF7291W1s425gLc9BuYUDlk1CS9GO8gJJkpSeV+bQk+6b76DseltsMGTZ5FVR64muAbMpFmRhzVlO6sP/jHShYpHEuplW/kb+DBgxqLhgwYMAEDkE3slbJSNtHUFp6fy1c54h8D4wPJj5YbsLfEWTe0xWVu7lRhJDIOaSL7p+B5EeRONnhbiMVUbB17uoiOmeE80fzHmjc1YbEfDHI1dO2W5dGej+H6j1IbH1RK1qExuF5lWA+Njb8ccyyx6qcegv8xz/njqDFN9ofZ/LC809NGZIZbsyJctGze8QvMoTvty36DCsTrQnGO5S6NNGx2O8dRtGcrrSGikusJf3fF70JPkTuvqSOow6QzyZXIKeqYtSsbU9U31fKCY9GHJXOxH4c2kYuDgPtjjaL2PNR3kZGgTMusFbe7KNy3lqAJ5X6thyUVJYZyoTcXlFtA4MV9lMlUjscsjeSgUeCOsYoWP2YGYawnKxl2xMnjtUDd/SVcLqL2MJdSfJXj1KfK5thNwaeEPRsTWXwbWacWLHMaeCKSpnUBmjj0gID7ut2IVb9Bz9May8XTR29py+pj/ADodM6j4lLN+7/rjY4Iy546UPMPp6gmabYg6n3C77jStlt0tiaqqpIkLyOqIu5ZiAB8SdsHC4BZazkX5OOIyLJTVkpO2kUzi/wAS4VQPicIGdpUCnTKgumSrqAYoNQdoINWoK7LtbX4hzsqtc7DDFmXaY9TMKTKojPO97SNsgA5sAbXAHU2HL3sOPZ92bChZqmpk9orpfflO4W/NUvv6X22AAAG2N64d2L22LomOGW0KwwxxILLGioo9FAA/AYMbODG4sGDBgwAU5xPOK3iJUf8AIZbF3hvbT3hAct59U/wvvbaLOoZREUcfTJ3kYOzMgtdrHe24+/FbQlvaOJtV9dpLeen6bTbr7un8MMpZVrMoK20PTzILcvycTKB8gfuwrZyxyp4j9+cDiW/HH3Czx0/dJTVOwWnqY3cnpG94nPy1g/I4ZsY44N0+cFI53xvNLVz2rJIFWRkSNWCgKh0gm67kkEn44iKOhMSuI2V0kUBkmUMjAEldxYqQTcFTcYb+0Phiope9qqVg1OzF5oWVXCsxGtgGBuhO5tYi5PLkoU0yPD7TCoQIQtRCtyq35TIOaqeo+PlfD9aTWYnOtTziQz8L8XSxI4mDSQx+/wA2lgB5MessNvrjcb3HK7JV5OsxWqpJRHMQCJU3SQfZkA2del+Y+WEKmzE000dSv1DaQD60TbOPW3vD1GHuXh9o71OWslpLO0BP0Mv5yEfk3I6jY2FxjWMW1mPUVnYoPbPozdybinXJ7PUp3FSL2QnwSAfWibkwt05jfyOJ/CpHU0+YI0MqFZIz44n8MsbdGU8/g67G+PEOazUBCVJaem5Cp5yR+QlA95f7wfPnjaF3aQrdpf8AKA3YMeIpQyhlIZSLgg3BB5EHqMe8MiAYhM9yFndammcQ1UYsrn3HXmYpB1Q+fMcxibwu8XVzMFo4T9PUgrcAnu4v+JKbcvDcDzJ2xSaTjhmlTlGScXhnvhXtNpazwM6wzA2KMw0sfNGOzA9BsfTDfil8+7FDctSSgj+zl2PyYCx+YHxxB19PX0kVgKynZAD4HkMVhzsUYqB1tjlT0rR6GrWxki86/hylnN5qeGQ+bRqT95F8eaLhikhOqKmhRvNY1B++18VJkvE8kqIDnphcgXWWnawPUawCpF+ptjTznjGtpZ+7fMhUxn69K6cum5jsD1t+PXGfpS8m/rQ8F9Yhs44yo6W/fVEakfVB1P8AsrdvwxQ9RmEk5IeprJomF9w5O53UgyaCB+bzvtiPjydEddfeSiS3crCu8pJItc3KkGwI0sbnliVR5ZV6nwiy867b9R7uhp2kY7B5Adz+ai7n5kfDCjm2ZyyzhquRpeXgYg903myJdIwSbWJ1Drhx4Y7HK2cfTFcvgbnHH4pnG+zNcnkeTNb8wY1OJOElyes7htT5fWrou53VwLG5G17m99tm/NxvCuKeDGdkpdRarUkjZKiAlJ4SGRhz26evw67jrjorgTi9Myoo6hPCx8MiX9yRfeHwOzD0YY59WBoZHgk3aI7N9pD7jfdsfUHE92U8QewZp3DG0FbsL8llHufeTp/XXyxZrHBQ6FwYMGIAMGDBgAqXtU4SlppZc2pHRSY9NTFIfDItgtxvzICjSCLkAjcm6RlPHaCky3vgyPTTqAxVtLw6XjYq1iNSqQCNvdNvLDJ2t542YVyZZExEMP0lS4PUC+nysoI8/E248OKx4hrGq5StOhMUMbd2qg+CGMXeQ+WoC9/IKOuB1prLLRm49Doiqp46mB0azxSoVJB2KsLXBHp1wucG8RKGagmlR56fwqwYHvYwPA3P3wtgy87i+K34X4bgra+lppJJYoammDgQsAO8VTrG4ZQCUc8udsMfaxwDQ0MNFDRxlKmacBZC7litgCTvb3zHawFt7czjD0eMZN3fznA39oWbJDQTqx8cyNDGm12eQFRb4XufhiuaKhWKeBSAVmjNPL+d4LqT5nwkX9cYczyIPQVVWut3Sa8Lu7OwiicISCxOx8T/AHeWM+aSgxwyj6ssLg/F1/kcZc1Ww/E52subth45RD0sBCPC+5jZom2tcKbA/NbYycM5jPSU3ewzFfp3iaJhqiISNW1W2KsWO5Ujljez2HRXzjo6xyfgUP8AlxB+xzOJ0jIZFk1mPYG7xkFlbzIPI+Qx0lKFU/f0yF/MMj7m00lQkck9FPDMoDRVNMVlK3F9wCHK72KEHr8cb/DHE5qNUM8bRzqDdXQoJEG2tVYXt5r0viV4V4hiqoE0sBIiKJIzsyNaxBBANr3sbWOPnFWSGeIPHtUQnvIX6hhzQ/mOPCRy5eWNJV71uTFKr/Tlta4IbX/RcmoE+wSN4l3Ps7tyZf7pjsV6E3HOxkhx5Sn3O+l9I4JWv8Dosfvx6p5Y6+juR4J4yGHkTsw+KtcfEYzcG1zS0URf31Bjf1aNihPztf54imTftL6quK9+DUkzmsmH0FN7OtrmWqIuB1IiUkk2+0RhUzLM6JKZkirO9qaiWISVBYh7Bwxa+wSNVBso2G3PFoYw1RRVLSaQii5L2sAOZJOwGNnHPcUjYk+n3+pjos2hm3iljk/QdW/gcbWEasSjqrtDlstQL37+KNYgSOquWRm5cxt8ca+U8SGmqY4TJM0UjiMwVQIqIWYkIyt/xYi3hvc28O/nVWxzjJd6eW3dh/mhyr8gp5/ysEUh82RSfkbXGK7z3hjLUkYU0kiTJzWFHqFF/tCx0/tDDvxZUv3ccERKy1MghVhzRSCZHHqqA2PmRhgynKYqaJYoUCIosAOvqT1J6k4X1NyhxjLHNDp5WLduaRzzVZtKrFGUReFyHdWGrSpIsGsRqIAF77kY8U9azRUviEOiR2ScnUBMCHAawGgXIN7H8Djo+tokmRo5FDowIIYXuDjnStyY01XUZe52drRMft84G5fWB0HoNZ8sLV2bjo2VbMMvLs67VfamFJWgQ1g5cgkwtsy9NR52Fwea+QYe0bhMZjl80Fh3gGuI+Ui7r02vup9GOOaaKmkNIJJgzU6SGMSoD3lNINxfkdDX929ib2IYb212ddrDRmOkzNwdQ+grL3SQcgHbz6ajY/asdzoZFee0majgqj+Vpj3E1+ZQ+6TfckHSfiWxq55Ee71qSHjIdSOYI6/z+WG3OMnEOc5jR2tFVxmVN+rjUSPKzs46e6PTCxRHXCA3MqVb4jwn8RjSfKUiF4Ok+Es8FZRU9QLfSxqxANwGtZ1+TAj5YMV/2EZ8FysxSG3dTyItvIhX/wAzNgxmSWtiC424mXL6GapbcotkH2nbZF+Grn6A4ncUv2tZj7bmdNl4N4qcd/PytqI2B+CEf4vpiUsvAFfVUrU1ETISaiuJllY+8I73IPq5Nv1z5Ys7sc4AAy+aonUGSujZQCB4YGFgPg/vW8gnlipM0neuqnZArgEFYtelniQ2VF5EkjU5A33uL46A4E7T6SuCwj+r1CjSaaTY3UbhDtrAsdhYi24GLTeXhdCEUhwpWtTzZZKRpNPVvTyXPIOykj7nk+44Zu1HPu8zedwToy+n0rtcd9Jsvz1SL/hHC5xvQ9zVZtCGIMc8dUg8tTWPSw/LL+yPLGnRU71fcrI30mYVZkle9rRRkhmN9gAWlby8A8tqEjZ2cuKrKpadr7d5F62cXB+RY/diuV4icU708gO1gh5MpVh4T6C3xFvud6fPlgzHM/YAskDsGWRiVhjP1nYn6oYtYD3rDT0xo5llcksEtQo8MzIr1EiASTanVR3acooutz4msMVlBSxkpKCl1JLjGK1bG32oWB/Ve4/zHGhkQtUT+qxn/MP9MSXGv+9U/wDy5P4riMyX/eZf+Wn+ZsRr/wCmX5f6F9T/AGH99yUqcvDMJFZo5V92VDZh6fnL6HbE1lPHjRER14CjYLUoDoO9hrH/AAzy393nytjQx8ZQRYi4PQ45Wn1dlPTleDjxsxw+UTnC7hZayFWBVJ+8S3LRMocW8xq17/Hyxn4M8Ptkd9kqpLfBwr/xY4SaHL3ppnall7nUFJSwdTYtzU8gL7WbqfnsZJxIaKsmNQZJvaEVyY1UAMpKk6SwAGnSNrnHX02phZYlHq+x0Z3Qsr2p8lpYr+r4ipqyvENS5SkibSoKkRzzKbHW3LQp5KdmPM9MSGa9otN7PMYpGEojcoHjkXxW8O5XTzt1wlUtAqwLEQCNIB9fM/fvh65Nrb0M9PiuW+SyXoq2FhsByAwsdomVLJRvNpXvaYd9GxG4MZDEediBYjHns1zRpqFVdtTwO8DE8zoPhJ/UK4ZKyDXG6Hkysv3gjHE5hL8D0/E4fiVtxLxT3dZQTJCZG7mRlRzoAMipyfSyswW4IUm38ZGi7WFH+9UskC399GEqgebWAYD4A4qynzGtqo4qWESztFp0oIgTGV8IswFwLbHVtbEtXz1dKre10M0emwZ9J7vfb3rabE7bE46E4wseWciqdtMVGPQvenqFkRXRgysAVYG4IPIg+WKu7WOEmqK2kaPSrTK0RdiQA0fjU7b3K6gNugxLdjeaGSllj2tFKdABvpRwGC39G1fw6YlO0kBKRKjf+rTwzeHnbWEYfAqxwlH2zwdSXvryInA+beyZhoqgGhrb01WjqNImB2YjTYq1wb8iJHPTG92gdljZesktOrT5ex1SQ3vJAf7RG3NgPrb7Cz6hvjW7R8pVpk2H9aTQG2sJo94T5+IMyX8j6Ytfsp4t/pDL0aQ3mi+imB5llGzHb6y2J9dQ6YbESg8jmkFZRStMZYFHcxyNsUWzEQvv4WUsbKSdraSVtjahFpKhfszyj96/88TfHfD8cWdSU9CsYR4RJPC35LV4m0kD3LjuyLW0lri3LC1lB+iL2I1M77nUbX28XXYDfri+fbgjuRNNn9RA0qQswUyMdr8+X8AMGLa7F+EVqaCSaVB46iQqWAN10oL/ALQYfLBihJcWY1ywRSSyGyRozsfIKLn8BjmT+k3NLV1shtNXysqm99KXJe3kANQH6K4t3t2zoxZb3KX7yqkWIAc7e8332C/rYpji6ImWCih8RiSOFR5yyWv6bjT+0caQ4TkQ/A29mPZNDmNBLUVGuNpJLU7oRdVj21AciC11IP2Nrc8RHGHCdTRMozBGljBtHmEF9a2Ph7zzPLZ9+eljbFt1XHWXZLSxUzTB3gjVO6is0hKjctayqSd/ERzwhcUdqNfVIwCxZdSsCNU3ildd72Ugk3XoqfrYzJEeSapkqTeRawz07QiXVv3YACu9xqVlIW+sXNrXN74163Lw0ypVHuxBFHGqReJ5feN0uLC51Es2y364k+BIohJUCJmcAIAzKFJHi1G1zYE9PhjVzxxUVUqxTrHIqqignSJCCSyh+Sm5AsbAnri2OMlNz3YPVUFZFWbRDEu6QK1lB+0x5ySW5sfW2PWW5+7vDRxyGSFpYzZgboEcMQrHmthyPKwthh7OMmyd5e5zFJUrAR4aiQrEzX2CldPPbwve99i2JPiSig/+oEhp40ijpILlI0CrrYEkmwFzZ13/ADfjggsySLPoRXGMgNZEOqwsT+s4A/gfuwoV+ayQVJkjBKgKr7HSb3YKT0Nrkdefrhn4gl1V8v8Adxxp8zd/4MMSfZ8sMorY30OXcBo2sbqqgXt5ar7+mJuSlJpldqlHDNLJs7jqU1IbEe8p5j/UeuJHC7xV2ey0be0URZkG5Ubug/70/HzvucZeHuKUqAFayy+XRvVf9McW/SuHuj0ORqNI6/dHp+xMNfWOdtLdBa91tc8787dOfpiEz5gtRCSivqSRbNq6aTtpZTq52tf4HE1M1mj5bkjcm+6k2HmduvS+I3Psq9okpo9QUvIUBZdQGpT067jFdJLbdF/fcyo5sS85/wBkRm7L3LDuHhuCAzSSAX8rSxkn5MMSdOFdFYXswUixI5chz/D78aVbwRmNBeSnkZlBue4ZgfiU2uPQXxh4OyrMKmNvY4o5wpuy641ZCSfql1sp3IsLc8eilfueX/J03p2lwWN2UTAe2xdVlV/Wzxj+anD+MVb2dLU02aT01ZGIpXgV9IIIsp23DEE2Y8j0OLSxyrv62dnT59NJip2FMFGZQ9Y6tr/A3Uf5Tiy6+hSaJ4pVDRyKUZT1VhYj7sVd2OR6MyztP75D+/Mf54svPM0FNTTzsLiGN5CBzOhS1vibWw2ugm+pUPZ3lSUeZ5rSJfSjRlAxudPiI+OzDf4YbeMKXvKCrQC5MElh5kKSPxAwg8GvKa6DMKiQPJmIkRgq2VQFDRgfKO1vhzsThg7QpXmkp6JCVWbU8pUE+BbKqsAQdBkYFtxsp3wvOObBqEkqxL45qRUZPSyhlLIYi1iCQShBG3I6rY1OD+PWy6Y1iIZUqoyksYNv6wm4PLbUSG+Er2BtbEzxxk1HS0+s00bl3AVQqxgeAkjUukgeEtuSSTblyRaGngVFvP11ECQqNW9ja97gG1+eGRQmDXyk1EkjXrqwkyf3ER5g9VYiwCXuAF5Wxp5iDpSmhUtJKRGiDmb2H48seIa5FIipYzLI2ypGpJJ+Quxt5XxcnZX2WNSv7bXWaqYeBNiIQRv6a7bbbAX53xZvIDxwhw+KGigplse6QBiNrud3b5sSfngxMYMVApTtSqfac9o6fmlNGZW35MfFv+zH9+KolqY555Z5p2iGsuoVS0jaibKu4C2QLuTttzw35vmXeZnnVUNjGskS/FbRqf3Bb44YP9nXh2OQVNVJGjlGSOJmUEoQpLFSeRIZRcYu+IojuQXCvZ/XVBDUdKtHHt/WarxTEb+JQR4bg/UQfpY2ePOAqfLoo4y8lbmNWQqtIxAReTSBQTubhRrY9SLacX/mFekETyyMFSNSzMegAuccy5tnk9bUPWBSaisY09HGOaR30sw8jY6AbjxNIemKEkWIozLLHE1kpaaT6RDpMkg5sSNyvesLLciyjzOLi4G7MKKpySnSeEF5VMhlFhKrOdirW2soUW902FwcU/mORCj/AKTiDljEsMBbldmdGkt6XjYAeXPHUPDFD3NFTRf2cMa7+iAYAKJ4y7OqmgS0qGuoFBtIu08C/HcgAfpJ4dwuPnZ1QACecO7rIwVHk2Yog67nkTp5/Uw+9ufEjR0qUMO89YwSw5iMEav2jZfhq8sJueWosvEEZ8bKIUPK7N7z7cttTXxvSsNyfYpLwLEVX3jTTk7SSO46eAbL+6Bic4A7MHr6CStikaCrE7mB7+BlAFwbbgFywv6G4Iwr5u3dwCNASWtGoG5N9vvt/HHS/BPD4oaCnptrxoNdtxrbxSH4ay2MW88lyqcm4weOb2PMU9nqhsCdkkvyIPIE+YNj08sR/GfZmsxaektHN7xQbK58x9l/wJ8tzi4uL+CKbMoe7qEuQDokFg6E9VPlyuDsbbjFSVE9Zkciw1156RjaOqUElfzW63tvpJvz0lgLYgBPyvid0fuKpWWRWC3sAedrNflzvccx+O7xsP6te9irqwN7G+429d74ZuPcqpqqiepGhnRNUcikeIDfQSPeHPbmPTEVxvwjTRZc80SsWHd6WaR3ChmUEC5IA3wo9Mt6nHgTekj6inHg36ynzDKI4ah5DW0EgQs5H0keu1r3JI5i25U2t4bjGLOh7HLDnOX8tjKi7LIjnckdL8muNjZuYOLqyxUrMvi7wB454E1DoQ6C4/HFLcD0d4a/LZG19xLJFe1tmLLt5eJWPM88NjhO8Z16DN8ozCNj3VXF3d7bEN7l+oN5Rz+z6HD5jn7Kp62sy9I00LDlxaVCQdbPdn038gL7bDlz6WvxlnN8tDxvpFSYUDg8lmKgsD56Cd8L2xy0NUSxFkFwhxlR0GcZp7TMI1mePQ1mYEi5O6ggW1czYYYO2LiVJcoX2aVJI6meOAyRsCAPE5G36ABG2xOIWoyGlipNckUfdxoJCqxowsouwXWlzq6k773uMVwcvlOW96jiKCqrwqx6vCuhXsxsfCBrtY/YU+WN0sLAs3l5G/NuGJIBHHC5ADBomVVuJI7sPCAE73SGIYACQXRvFpfG7S5FU5hP7RVzPEqII4/Z1eAtvd7iQd4Be3lfpy3xTcXxy0sizL3VTBd+7fYNJTsHvG31hqTkN+fTc2DfDFUIzeX2EtTbOtbY9GJFZw80UmgVU7QIomcSaZJEbWFhWFjY95I90CsGU+K972MNnnZiFlDwrTxtEoeaF+8aCMEbd7MX8TnokaL0NgCCXzNMmaRw8UgjcGMkFA6sYZBLFcXDeF78iNnbrYjWVqiNlE0InQTSVJaEgGSUgmFHSSwVENgra2P0cRNrG0zr54XBSq9YWXyQ/DvHpysotXlUdOJFLGalQByqnZ3jb6RV3+uQee3MC0+GuMqTMELUsyyW95dw6/FTZgPW1j0wqZZQlFLSWaaU65nt7znmPPQo8KjoqgYr/iXKvZauetoD3UtMkUjBfcLMz95GQDbePQxX1B+tis6tqya1ahWS24OhcGNDIc2WqpoKhRYTRq9vLUAbfEHb5YMYjRyzT5hrgzaX+0eM/tyt/ri6/wDZ+o9GUhv7SaRvusn/AG4o7h2E91mFOR4u61Wt1ha5+e+Lb7OeMY6HhoztYmF5UVftSM2pE+eoX8hc9MXl0X33IR47aOJfaJkyuN9KACark2ska+IKfUCz/ExjqceOxjhv2md8zkTTEg7mjQ/VVbqzfIeG99y0nphDyzKZ62oSlLE1Nc4mqpOscPvhTztt47bc4lx0ZLDHQ0LLGAkVPC2m/RUQ8z15bk4oSc1VkQqXl6mrzS3PmAX5f434jHT+Z5lFSwPNKwSKJSzE9AP4k8gBuSQMcz8FUqGfJ1YhR301Q5Y2FkYeInptD+GGvjHiZ88qRT05K5fA15H5d6w8vTyHS+o/VGJScnhAa2SzyZjWy5nOLAkpTofqoLgfMC4v1Jc4h83zL2qpLg3ihukfkzfXf/tHoPXErxRm4jUUdP4WKgMV5RR8rfpEbAfPywq5hP3UaxxKS7WSNVFzc7Cw5k/xJGN7GorYvzKLnkZOzPIfb83ViLwUX0jeRkv4F/aF/wDpnzx0XhU7NOCxllCkRt3r+OYje7kDYeiiyj4E9cNeFy4YpXti4/eWR8spSLWtUyEA2/uxfy6kb3sNrHFscS5wKWkqKg791GzgeZA2HzNhjmHJgdDTSG7ylpHY8zck3/ifngA+JlMESjXpPq5/12GPVRl14nSFyiyDdQbxtYgi45XuB4huLY8ZRPEZ6WqkcSKXlR4dOooFXwWTcsCCCSBa+MtBSCKmpZgbJMXjdSb6ZVY2Ivy1KOXQ288AF0di3GS1VGtKw0T0irGy/aQbK4+6x9beYwsKnccRZjFawmRJl8jspJ/aZvuOE/h3NTQ5rSVC7LI4hl3sCrkKSfgCG/UGHztRh9nzrLqrcLMrQN5XBIW/xMg/Z9MACtkNF3bVSACJjUyxByzd2+q2mGVbeAMpGiRb2Jt10vvwZdmE1HDQvAIDA6kVRkVhpja8elRuzdN7Dw32vYSFLGgr62nk0laiOOUIeo0mOQevug4nuHqlmjZHbU8LtEzdWsAyMdveMbITba5ONYQjN4l2FrrLKU3DoxfXKppDJBLUPUxl0hEYVYnkn0d66l0H0cCx6WZrFuYFzsy3xDwRJGKgUzQyUzkh1KyCNZ1PgSAtI8k048SkoLe8p5lRYcuUyLK01PN3bNqJV01x6nVEZ7BlYNpRAPFbY7bnGtTyVEelBCFkihSGmZTqiTUSJqgk2OvQEshF+YDEOxFpVvPQzhqE1yyr6bO5ISKXMaWXUwUg6VErDYJrjkBSQ2AUN4XAFtW22zQcRMgLUVc4RdzDPTzMqr6sDNb5EDbpi2aTKIo0KhAb7szeJnNrFnY7sx6k4VeNeCafuHqIYxDNEC94wVDge8hCkX1C4uCDfriXVKKymQtTCb2yRFLxW5kVswjbu2T6OSndmpyqk65CEa5N7c7lQBsu92qkoInAkgmkAI2aOZmX9ksyfhhC4X4ZzB2rIqYwFoJB3lG19DCx0SRlj4WNveDK3K5xrZis1IzNPRVNIb7yR6wu/L6RCqsLnrrPPfe2MdzznI2q4pYwWWMumsAaucj9GEE+lxEPwsfXEFxm8cFGaZPC03Pe5CX1TTMSbnwg+Im5JHPCeOON/wDfZwnkSNfxv7Nb8cZMryGpzRu7o4pO7dvpKqbVYhepdmJexFwoPOx03FxDk31JjCMeiLK/2dnJyyYXJC1UgUE8h3cRt6bknbqTgw98JcMR5fSR00W4QbsebMd2Y/E9OgsOmDEFjnPO4moc4rNtRjnaTSPrQy7svTfQyn4jGlPRCncCRy9AC1TCm+iVyFCofzrAA3+qG5XOLP7duFXDRZlCpYxju5wPsfVf4C5B+KnkMVzl9UVT6LRLA+7QSi6Xve68yjX6cr4umsYZBafYlQwpTyVs08TVNUSz+NbogOyHfwknxEbfVH1cSHah2h0SUFVAtTG80sbRqkZ1m7i2+m4UWPUjFOimy8n6SjqIz10MXW/kCGvb5DG7RV9FAb09DIzjk0lhv6F2JX5DE7F5RGfkaeX8HPWinJVoYIoVQlhZnbUzOUXyJb3j+OJ/Mc+jpkFLQqpZdiw3SPzJP1pPTz5+WIzMM3qajZ3EUf8AZxE3Poznf5C3PEZU1sVOoUDfoi8z/wCeZxbeorEPqGM9T3LKsCMzkkk3LHdnY/xJxYvY12fs7rmlWviYf1aM/VU8pT8R7vxJ6i2r2edkMlQ6VmZrZB4oqUjn5GQHkOug7nbVt4Td4GMSwYMGDAAidt8pXJam3UxD5d6l/wDTFFVQ00hA6R2/C2Oge1rLjPk9Yo5qgk/w2Eh/BTjn+nHe0oA5lLfMC38cAGxwBlxjMxdSsg0izAhgpBN7HezfyxkzyFVNXZlUj2eULZbsxfS25Gq1tyFtvb1vFZHXT2mqI3LsiRiUTEsXdpNCBTe/Kx35eIcseMyyxnkgldryySOk0ZABjeJhqS172CW/nzxbPGCii92TNxQv0HwYfzxdfbbljTZQs637yneOYEc9/C33atX6uKZzimMzQU6e/NKqL8SdI/EjHUea5Sk9NLTt7kkbRn4Mun78VLnPvEebU1XJRzagQqXmOiVhEGUOpLRkFHVhbYki97ECx38qzOWnDtTzxVCMQ7B3EpLaVWwkS0t9Kr78P8SRqZfm02SRvR1tOUI1tFKovHId7XPUXtvzAIBAtjDXcJ0/9H+3s+qcoJi7aSjuRfuyltNiTpAABvb4YlNrlFZRUlhjPF2mxBWM0Toy/ZKuhN7AawRouesgX8DaVTNqpgGSCnZDup9pbcdDtAR9xOKtyl5C59hinrFUF5dEIREawIaEAExsPECCCHGxVhsc1PxbHC5CNNRvfxIqAx3vvqgcgIbWuY3F+iLyxp60zBaWvwWoMyn6063/ADZhb8UB/DGvLTTTle/0JGrBu6Qly7KboWYhfCCA2kLzA3sCCsUnG1QyjQsFRfkUWoQkeq924Hx1Y1M74jq2UrM0NHERuwf6Rh1C38YNj0jv64h2yawWjp64vKRl4VzeVOI1eJ7RVTtGw2IdYk0k/tqbEeR6Xx0Fihux7hF6mtSvKulNTrphLDT3jaSvhFzaNQT1O9rszFzi+cZm5rnL4r37tL+ekf6YzgY+4MABgwYMAHmWIMpVgGUgggi4IPMEdRiluLuxCaKR5srYFW3NM5tv5Ix2I9GIt9o8sXXgwAcsVaVcBK1FDUIRtcIxUn0NrH5E4xR10r7R0lQ7dAI2/kDjqzBgA5yyns4zasI+iWkjNrvKbNbrZd2vb0HxxaXBPZBSZewla9RUj/iydD10LuF+Ju3PffD3gwAGDBgwAGDBgwAeJYgylWFwwII8wdiMcv5tkzZZXTUUnuE64GP1kYnT/C36StjqPC3xxwFT5pCI5gVdd45VtrQnnz5qeqnn6EAgA51lpZU19wyASPHI6sPrRElfMWubkEY9wU795JUVEneTSEs7n13P/mw2AAGNrjPhqsyghZJYpkJsjANqt0uCBb7z8cTXBvZZUZoqyz1CR0x3KxX7w+m66R8SW+GADY7HOHmrcx9tYf1eluEv9aUjba3QHV0sdHri/wDGlk2TRUsKQQII40FlUfiSeZJO5J3Jxu4ANPNcohqYminjWWNuasLj4+hHmNxivY/9n6gElzJUtCG1CAyDR8LhQ1vnf1xZ2DABrZdlkVPGI4Y0ijXkqKFA+Q6+uNfNuHKaqFqiCKXy1orEfAkXHyxI4MAFf1fYXlTkkQOl/sSvb7iTbGxlfYtlUDBhTd4R/aszj5qTpPzGHjBgA8ogAAAAA2AGwA8sesGDAAYMGDAAYMGDAB//2Q=="/>
          <p:cNvSpPr>
            <a:spLocks noChangeAspect="1" noChangeArrowheads="1"/>
          </p:cNvSpPr>
          <p:nvPr/>
        </p:nvSpPr>
        <p:spPr bwMode="auto">
          <a:xfrm>
            <a:off x="0" y="-1081088"/>
            <a:ext cx="201930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4" name="AutoShape 6" descr="data:image/jpeg;base64,/9j/4AAQSkZJRgABAQAAAQABAAD/2wCEAAkGBhQSERQUExQWFRUWGRsZGRcXGBocGxwbGxwdHRkYIB8fGyYeHBsjGiAcIS8gIycpLC4sGh4xNTAqNSYrLCoBCQoKDgwOGg8PGjQkHyQsLCw0NSwqKSksLywsLCwsKSwsLCwsKS4sLCwsLCkqLCwsKSwsLCwsLCksLCwsLCksLP/AABEIAO4A1AMBIgACEQEDEQH/xAAcAAACAgMBAQAAAAAAAAAAAAAABgUHAwQIAgH/xABLEAACAQIEAwUEBQgHBwMFAAABAgMEEQAFEiEGMUEHEyJRYRQycYEjQlKRoTNicoKSorHBFSRTY5Oy0Qg0Q3ODwvBUw/EWs9Ph4//EABsBAAIDAQEBAAAAAAAAAAAAAAAEAQIDBQYH/8QALxEAAgIBAwMCBAUFAQAAAAAAAAECAxEEEiExQVETIgVhkfBxgaGx0TIzQsHhFP/aAAwDAQACEQMRAD8AvHBgwYADBgwYADBgwYADBgwYADBgwYADBiE40y6onoZ4qSXuZ2XwODY7EErcbrqAK6hyvfFH8K9omdQSPTtaoeEgPT1H5Ww97S1wzG3UluhsetZSUVmTwiUm+EdDVFSkYu7KguBdiALnkLnrjIrAi43GKH4z46pM3plpqrvsuqUYOneqzRFrFbMQNQU394qLc99xhL4Tllhl7iLMHpZg3g0vrp5b+7up07+oIPx2xErIxjufT6kqLbwdH8dcONX0E1MkhiaQCzb2uCDpa2+lrWPoevLFB8LVmawTy0iVrwVMRt7POS0bAfZ1alHh32G4sQSOTtSdo2cUVhWUqVkYteWDZ/UkAWNh+Yvxxp8W59l2dRLNTTezZlBvEJbRs9jtDqJ0MSfd8WxPQE4z9RXQbpkv3+pbbsl70SNP2qZpTbVuXiZb/lKYnl528X46f9Z/Ju3HLZ7K8j078isykWP6Quo+ZGFzgvikVsF2AWaM6ZU8m6NbmA1vkbjpiSzHI4J/y0McnqygkfA8x8jjir4vOqThfDlePv8A2O/+OMlugyx6DM4p1DwypKp+sjBh94ONrFEz9l0Ct3lLLNSuBsY3Jt951fvY2Ketz6i/JVMdbGBYJMPEfUk2Yn/qHnh+r4nprP8ALH48f8/UXnpbI9s/gXdgxV+T9uUQcRZjTyUUh2DEFozy3vYMPuI9cWTQ18cyLJE6yI24ZCGB+Yx0U01lCzWDPgwYMSAYMGDAAYMGDAAYMGDAAYMGDAAYMGDAAYMGDAAY8TTKilmIVVFyxNgAOZJPIY94jeI8iStpZaaUsElXSSpsR1BHwIHPAB6p+IqaQXSohYHqsqEfgcJ/aJwHHmAWopZUjrYt45FYeO3JGI/A9OXLFQZtwCmU1GjMYmlppDaOqiLAD0ZQdjbcrz2Ni2GZOyzL5FDR69LC4ZZLgg8iCQcIanW10PbZF4fy4/c3qolYsxZsZBncdcGpa2FRUxXEkUije3Nlv+IHLmNsaGcdkFNJcwO8DeXvp9xOr975Y2KLsnpopFkSapVkIYEOg5fCO+HXHmrdSqbN2lk0n27HThU5xxauRU4Vhr6dhBUhZorHROrbrbkrBrMQeQ2JHqOUpnPCVLVfloVLfbHhf9obn4HEvgwpK+Tn6kfa/lwbKtKO18r5ibw72emhqhLBOTEwKvG43IttuLAkNboOvnhywYMVuundLdN5ZMIRgsRDBgwYyLmCtoI5kKSosin6rAEf/OFE8K1WXuZ8pmZN7vTObo4HQX2JNrb2O5sww64MM6fV26d5g/y7GVlULF7kbHAnatDXN3Ey+zVg2ML3GojqhNr7b6TuPUC+HvFPcT8HxVg1H6OZfcmX3lI3F/MA9OnS2M3BXahLTSihzjwPyiqj7jjkNTcv19vzgDufW6PXw1Kx0l4/g5F2nlU/kW3gx8Bx9x0BcMGDBgAMGDBgAMGDCVxJ2wZdRSGKSUvIuzLEurSfInZb+l7jAA64MQ3CvF9NmMJlpn1KDpYEEMp52IPp15YmcABgxC8R8Z0lAt6qdIydwvNz8FF2I9bWwiz9uwkB9iy+qqQDbVpKqfP3Q5+8YALUx8ZrC52GKQ4o7Ts2nVKeKiNE1Qe7WQuWfzbSdK6NubWJAuRY2IwP2OwyeKepqJZTbU5Zdz+spP3k4vCDn0MrLY1cSJLto45y6ppZqIS654ykiMq6o+8B3TUNtWgsD0BNibgjChwxns1IolZAKWSxaJLkxAgXlX0JuzIOV/jjzxB2SezoZYpDJHH4nXSBLpHvaSPCSBvYgcsZKLKZ6SMeFqqmYBo5YRqIVt7MnO3Xa/X5c74goqKrs7+e/wCD8hG21x9TT84fP4FmQTq6q6EMrAFWG4IPIjHvCZwA8qtLEIpFpvfjLoU0sT44wG3Kn3hYWG/nhzx42+r0puOcno6bPUgp4xkMGIzO87FOEVUMs0p0xQr7zt13+qo5ljsBjFJTZoq95opJOZ7hWkD28hIfCW+KgevnrTorro7orj6EytjF4JjBjRybOEqY+8S4sSrows6OPeRh0YY2551RWdyFVQSxPIAbknC0oSjLa1yXTTWUe8QcnFiM5jpo5KuQGxEIuim31pCQi/eceaDKXzO0sxaOiO8cIJVph0eQjcRnmEHPYnphzpKRIkCRoqIuwVQAB8hjtaf4YsZu+n8i8rm/6RUjpczksdFLTg9HZ5XHoQulfuY/PGQ5JmQ5VFIfQwyD/wBzDbgx0FpKF0gjLdLyJUtTmEIvNRrMoBJalk1Nt+Y4Vm+AJxrVMlHmkbQMfGOaMCk0Z+0FYXBF+e46G+H7EVnvDEFWB3q2dfclQ6ZEPmrjcfDl6YxnoKs7q/a14J3y6PlfMVuz/i6fLKlMsrm1QPtSznp0EZP2eljupsN1IIubHP8Axzl8qUzwVtpEHip6sC3jA2jlHJGIuuobG/ni1+zDiBq3K6aaTeTSUc+bRsU1cubABvnjraayco4sXK+j+aOfbBRl7eg04MGDDRiGDBgwAYqqMsjBTpYqQD5EjY/I45v4JzqGjjkjeBnrBK6uFGp2C2uxZrBVBuOfMX646VOOZ8ppDBWV8D3MiTtdj7zAk2JP7362MrrHXByRjfY64OSRu8G9ocWVVte8tPMEqdLIgC6tYJNudreNtwTy5YkqvtmzOulWnoadIDJexPjcAc3JYBVUDzU+mFni5LCGQKWKuVsu5OsHb7wPvxaHAXCXsUGqSxqJbNK3l5Rj81fxNzjKF+6CkW0kpahJ447mjw/2YQxsZqw+2VLbvJLdlv6K17+V2vy2tyw6KthYbDyGPuFbiTtGpqRjGNU8w5xxWOn9NidK/Dc78sZZcmdX21rwJXGAmr6yUpC8sNOe5QhbjUu8pHW+o6duijEMaWpj2CVqW+wKgD93bGbIOL6uKBVR4yGLOS0ZJLOxZiSHHU+WJEcfVv2oP8Fv/wAuPUU1WQrjFQT+n8nl77VOyUnL9/4I2POKxAQJqseesO3/AN1G2xNdm2fgM9E7XKeOInnpPvJyABU7geR8hjEO0StHSmP/AE5B/wC9jVz3i6aoRPoY1licSRyK7Aqw57aTdWFwQTvfCfxL4fLWUOGzD6rHn6m2i1SotUs8d/vCLMwYjOHM+WrgWVdm910vujj3l/08wRiRkkCgkmwAJJ8gOZx8vnCUJOElho9nGSksroR3DMPe19XO2/c6KeP08IkkPxJZR8Fw3YrrgnOHimMlQNEWZHvYCRYKy3VY2PIM8QRh52IxYha3Prtj19dfpwjHwl/39RBS3ZYm8S0poqj21ATDLpWqUclPJKgD091rdN+mMWdx+0z01IN45SZZbcjFFY6fg7lR8L4dZoVdWVgGVgQyncEHYg+lsI3CnDklJmciNqeEU+mnkIJ0x97qMRb7Sk2G+6hfljLSxndG7uv18fQnc0tvZ/f6j2Bj7gwYZAMGDBgAMGDBgA1szy5J4ZIZBdJFKn4Ec/iOeIDsIrSlPVUD2ElJOwOxF1cmx3/OVvlp+bRhIyeX2Xigrc6a2nvbprUf/wAj+0cb0vnAvqI8ZLfwYMGGhMMGDBgAMUP2m5f7NnySgEJVxC56a18JH3Kn7WL4xVn+0DlV6OCrUXelmBvc+5JYH098R/j86WR3RcSlkd8XHyLPDmXe05jGrC8dKvfNysZD4Yh53Hib5YtHCV2VwBqaWp61MrMDbfRH9Gg+8Mfnh1wgo7Uojmjq9KmKEXtL4taBVpYGKzSi7uOccfK48mY3APSxPlisooQosBt+J9T5nG1mWZGpqZ6gm4kkIT/lp4UH3C/zxgwx0WDkau52WNdkOvZ7kNJPRL3kETyxs8bkqL3DEqT+oVwy/wD0VRf+mi+7/wDeKpoq+aBnaCZotdtQAUg6eRswIvbDPwpnObVN2jeJ4Re0k8ekMR0XRYkX21WsN+drY6dV6klHuLSUpZkpfuNkvA1Ewt3AH6LOv8GGNZuzmj6JIvwml/m5x4g40Men2yHuka2mpibvadr2sdYF0BvsWFue+2GhWBAINwdwRyI88MqXhmL3R6iVPwo2Xsaqj7yW9u+gYgl4x1SygmReYBJuLgeR957mi1dPDDTvc1kgiuLXVPemJB5FYwQRz3w54Wo8qijzmGRUVWkp5iSOrK0fi8tWkkX6442v+H12WLUd11+fg63w/Wz/ALD6Pp8hnrskhmgNPJGrRaQug9ANha24I6EbjEbl/BcccqSNNUTmMkxLNLqWMm4uosLmxtdrnDBgwtlna2oMGDHiWUKpZiAqgkk8gBuSfS2IJPeDGCgrkmjSWNtSOoZWsRcHkbEAj54z4ADBgwYADBhH7Yc4kp8vPdEqZZFjLLsQpDMd+l7W+eITsJzeR4qiFmLJEUZLknTr1AqPIeEG3qcX2e3cU3+7aWnhD46kMOaZPOBsJzGxva2tkA/AsflhryzOlmaoXSV9nlMbEkb2VW1egs34Yq/jzj2mrII3p9Zalqo3IYadSWbxrv7uoAb2IuLjfFq09xS1pxOicGPitcA+eDDgifcGDBgAMJvbDOqZNWF11Aqqgbe80ihW+TEH5YcsV528yWyaUeckQ/fB/lgAOCKXu8upFtY9yhI9WGo/icbXEdaYaOplHNIZGHxCEj8cbOXx6Yox5Io+5RiJ49a2W1n/ACX/ABFsIdZHS6RKTo0tGg8lH8MZse62hlpnEc66SQNDj3HHoejeanfGGSN2Kxx/lJGCJ+kxtf4Dn8sbbXnB5eUJKWGTnCHDHt0paQH2aM2b+8cfUH5o6n5Ys+CMMAFBSJDZVAZDdGItbb6PYW6MPTnq0OVJTwxUkY8IQgkqbMosJLstgrsWvz6kgbYlVWwsOQx1qq1BYMZyz06HmSFWUqQCpFipGxHlbyxH5Dk3sqPGHLRay0SkbxqbfR36qGvbyBtiTwY1wZ5eMBhe4iYR1eXTm9lnMJPpOhUX9NYX8MMOInivLGqKSWNCRJbXGRsRIhDp+8APnilkd0GjWieyyMvmM2DEfkGbrVU0M68pEDW8j9Zfk1x8sSGPPnr1yGFDiqtSprabKi+lZ7vOQSGMaAsIgQOblTfcWA9cN5OOcKvih1zQZiLkd/rFh/w1OkJ84gBjWpJy5Mrc7Xj7RdfAMmmlNO3v0sslOwsR7jHQd+YMZU364ZMLOcVCUtTHmEZBo61Y1mYcke30E56BWU6GPTwnDNiLI4kFUt0QwYMGMzUi+JOHo62neCW4VrEEc1Ybhh/5540+DeDYsuhaONi5dtTu1rnoBYcgB/E4YMGJy8YI2rORTo4rV+Y0zGwqI0mTzsydzIfWzKD8xiqKrs8qaSirZqlQmju1SzA6ryqC231bedjvy2xbvGUbRdzXICWpSe8A5tA9hKPitg4/RPnjx2gVKPlFS6sGR4gysORuQVI+O2NYyaxgxnBPOe2SwOHKwTUdNKOUkMbj9ZAcGI/s8v8A0VQ3/wDTxfdoFvwwYbEhhwYMGAAxTfafnD5rVLlNJbRGweqmtcKV+qP0b7jmWsLizYde1DjE5dQs8e88p7qEczrb61vzRc+psOuF/gDhP2GmAfeol8cz8yWO4W/Mhb29SWPXGdk9qNaob2MyLYAeQtjVzbLVqIJYXuFlQoSOYuLXHqOeNvBhIfK/MDH+oZiiSF1PdSjZZgvXzSYCxIHxBwv0/Dpy6timmZpKVNWmS12jZhpBkt9UAnxAfG2LC43yY1FHIEuJovpYWFriRN1tfz3X54S+Ee0JKgLDVaUlYCzfUk1ch5Kx3Gk8+nlh2qeee6ObqKY9PI7UEiyM8qlWVrKrI5YFVF7291W1s425gLc9BuYUDlk1CS9GO8gJJkpSeV+bQk+6b76DseltsMGTZ5FVR64muAbMpFmRhzVlO6sP/jHShYpHEuplW/kb+DBgxqLhgwYMAEDkE3slbJSNtHUFp6fy1c54h8D4wPJj5YbsLfEWTe0xWVu7lRhJDIOaSL7p+B5EeRONnhbiMVUbB17uoiOmeE80fzHmjc1YbEfDHI1dO2W5dGej+H6j1IbH1RK1qExuF5lWA+Njb8ccyyx6qcegv8xz/njqDFN9ofZ/LC809NGZIZbsyJctGze8QvMoTvty36DCsTrQnGO5S6NNGx2O8dRtGcrrSGikusJf3fF70JPkTuvqSOow6QzyZXIKeqYtSsbU9U31fKCY9GHJXOxH4c2kYuDgPtjjaL2PNR3kZGgTMusFbe7KNy3lqAJ5X6thyUVJYZyoTcXlFtA4MV9lMlUjscsjeSgUeCOsYoWP2YGYawnKxl2xMnjtUDd/SVcLqL2MJdSfJXj1KfK5thNwaeEPRsTWXwbWacWLHMaeCKSpnUBmjj0gID7ut2IVb9Bz9May8XTR29py+pj/ADodM6j4lLN+7/rjY4Iy546UPMPp6gmabYg6n3C77jStlt0tiaqqpIkLyOqIu5ZiAB8SdsHC4BZazkX5OOIyLJTVkpO2kUzi/wAS4VQPicIGdpUCnTKgumSrqAYoNQdoINWoK7LtbX4hzsqtc7DDFmXaY9TMKTKojPO97SNsgA5sAbXAHU2HL3sOPZ92bChZqmpk9orpfflO4W/NUvv6X22AAAG2N64d2L22LomOGW0KwwxxILLGioo9FAA/AYMbODG4sGDBgwAU5xPOK3iJUf8AIZbF3hvbT3hAct59U/wvvbaLOoZREUcfTJ3kYOzMgtdrHe24+/FbQlvaOJtV9dpLeen6bTbr7un8MMpZVrMoK20PTzILcvycTKB8gfuwrZyxyp4j9+cDiW/HH3Czx0/dJTVOwWnqY3cnpG94nPy1g/I4ZsY44N0+cFI53xvNLVz2rJIFWRkSNWCgKh0gm67kkEn44iKOhMSuI2V0kUBkmUMjAEldxYqQTcFTcYb+0Phiope9qqVg1OzF5oWVXCsxGtgGBuhO5tYi5PLkoU0yPD7TCoQIQtRCtyq35TIOaqeo+PlfD9aTWYnOtTziQz8L8XSxI4mDSQx+/wA2lgB5MessNvrjcb3HK7JV5OsxWqpJRHMQCJU3SQfZkA2del+Y+WEKmzE000dSv1DaQD60TbOPW3vD1GHuXh9o71OWslpLO0BP0Mv5yEfk3I6jY2FxjWMW1mPUVnYoPbPozdybinXJ7PUp3FSL2QnwSAfWibkwt05jfyOJ/CpHU0+YI0MqFZIz44n8MsbdGU8/g67G+PEOazUBCVJaem5Cp5yR+QlA95f7wfPnjaF3aQrdpf8AKA3YMeIpQyhlIZSLgg3BB5EHqMe8MiAYhM9yFndammcQ1UYsrn3HXmYpB1Q+fMcxibwu8XVzMFo4T9PUgrcAnu4v+JKbcvDcDzJ2xSaTjhmlTlGScXhnvhXtNpazwM6wzA2KMw0sfNGOzA9BsfTDfil8+7FDctSSgj+zl2PyYCx+YHxxB19PX0kVgKynZAD4HkMVhzsUYqB1tjlT0rR6GrWxki86/hylnN5qeGQ+bRqT95F8eaLhikhOqKmhRvNY1B++18VJkvE8kqIDnphcgXWWnawPUawCpF+ptjTznjGtpZ+7fMhUxn69K6cum5jsD1t+PXGfpS8m/rQ8F9Yhs44yo6W/fVEakfVB1P8AsrdvwxQ9RmEk5IeprJomF9w5O53UgyaCB+bzvtiPjydEddfeSiS3crCu8pJItc3KkGwI0sbnliVR5ZV6nwiy867b9R7uhp2kY7B5Adz+ai7n5kfDCjm2ZyyzhquRpeXgYg903myJdIwSbWJ1Drhx4Y7HK2cfTFcvgbnHH4pnG+zNcnkeTNb8wY1OJOElyes7htT5fWrou53VwLG5G17m99tm/NxvCuKeDGdkpdRarUkjZKiAlJ4SGRhz26evw67jrjorgTi9Myoo6hPCx8MiX9yRfeHwOzD0YY59WBoZHgk3aI7N9pD7jfdsfUHE92U8QewZp3DG0FbsL8llHufeTp/XXyxZrHBQ6FwYMGIAMGDBgAqXtU4SlppZc2pHRSY9NTFIfDItgtxvzICjSCLkAjcm6RlPHaCky3vgyPTTqAxVtLw6XjYq1iNSqQCNvdNvLDJ2t542YVyZZExEMP0lS4PUC+nysoI8/E248OKx4hrGq5StOhMUMbd2qg+CGMXeQ+WoC9/IKOuB1prLLRm49Doiqp46mB0azxSoVJB2KsLXBHp1wucG8RKGagmlR56fwqwYHvYwPA3P3wtgy87i+K34X4bgra+lppJJYoammDgQsAO8VTrG4ZQCUc8udsMfaxwDQ0MNFDRxlKmacBZC7litgCTvb3zHawFt7czjD0eMZN3fznA39oWbJDQTqx8cyNDGm12eQFRb4XufhiuaKhWKeBSAVmjNPL+d4LqT5nwkX9cYczyIPQVVWut3Sa8Lu7OwiicISCxOx8T/AHeWM+aSgxwyj6ssLg/F1/kcZc1Ww/E52subth45RD0sBCPC+5jZom2tcKbA/NbYycM5jPSU3ewzFfp3iaJhqiISNW1W2KsWO5Ujljez2HRXzjo6xyfgUP8AlxB+xzOJ0jIZFk1mPYG7xkFlbzIPI+Qx0lKFU/f0yF/MMj7m00lQkck9FPDMoDRVNMVlK3F9wCHK72KEHr8cb/DHE5qNUM8bRzqDdXQoJEG2tVYXt5r0viV4V4hiqoE0sBIiKJIzsyNaxBBANr3sbWOPnFWSGeIPHtUQnvIX6hhzQ/mOPCRy5eWNJV71uTFKr/Tlta4IbX/RcmoE+wSN4l3Ps7tyZf7pjsV6E3HOxkhx5Sn3O+l9I4JWv8Dosfvx6p5Y6+juR4J4yGHkTsw+KtcfEYzcG1zS0URf31Bjf1aNihPztf54imTftL6quK9+DUkzmsmH0FN7OtrmWqIuB1IiUkk2+0RhUzLM6JKZkirO9qaiWISVBYh7Bwxa+wSNVBso2G3PFoYw1RRVLSaQii5L2sAOZJOwGNnHPcUjYk+n3+pjos2hm3iljk/QdW/gcbWEasSjqrtDlstQL37+KNYgSOquWRm5cxt8ca+U8SGmqY4TJM0UjiMwVQIqIWYkIyt/xYi3hvc28O/nVWxzjJd6eW3dh/mhyr8gp5/ysEUh82RSfkbXGK7z3hjLUkYU0kiTJzWFHqFF/tCx0/tDDvxZUv3ccERKy1MghVhzRSCZHHqqA2PmRhgynKYqaJYoUCIosAOvqT1J6k4X1NyhxjLHNDp5WLduaRzzVZtKrFGUReFyHdWGrSpIsGsRqIAF77kY8U9azRUviEOiR2ScnUBMCHAawGgXIN7H8Djo+tokmRo5FDowIIYXuDjnStyY01XUZe52drRMft84G5fWB0HoNZ8sLV2bjo2VbMMvLs67VfamFJWgQ1g5cgkwtsy9NR52Fwea+QYe0bhMZjl80Fh3gGuI+Ui7r02vup9GOOaaKmkNIJJgzU6SGMSoD3lNINxfkdDX929ib2IYb212ddrDRmOkzNwdQ+grL3SQcgHbz6ajY/asdzoZFee0majgqj+Vpj3E1+ZQ+6TfckHSfiWxq55Ee71qSHjIdSOYI6/z+WG3OMnEOc5jR2tFVxmVN+rjUSPKzs46e6PTCxRHXCA3MqVb4jwn8RjSfKUiF4Ok+Es8FZRU9QLfSxqxANwGtZ1+TAj5YMV/2EZ8FysxSG3dTyItvIhX/wAzNgxmSWtiC424mXL6GapbcotkH2nbZF+Grn6A4ncUv2tZj7bmdNl4N4qcd/PytqI2B+CEf4vpiUsvAFfVUrU1ETISaiuJllY+8I73IPq5Nv1z5Ys7sc4AAy+aonUGSujZQCB4YGFgPg/vW8gnlipM0neuqnZArgEFYtelniQ2VF5EkjU5A33uL46A4E7T6SuCwj+r1CjSaaTY3UbhDtrAsdhYi24GLTeXhdCEUhwpWtTzZZKRpNPVvTyXPIOykj7nk+44Zu1HPu8zedwToy+n0rtcd9Jsvz1SL/hHC5xvQ9zVZtCGIMc8dUg8tTWPSw/LL+yPLGnRU71fcrI30mYVZkle9rRRkhmN9gAWlby8A8tqEjZ2cuKrKpadr7d5F62cXB+RY/diuV4icU708gO1gh5MpVh4T6C3xFvud6fPlgzHM/YAskDsGWRiVhjP1nYn6oYtYD3rDT0xo5llcksEtQo8MzIr1EiASTanVR3acooutz4msMVlBSxkpKCl1JLjGK1bG32oWB/Ve4/zHGhkQtUT+qxn/MP9MSXGv+9U/wDy5P4riMyX/eZf+Wn+ZsRr/wCmX5f6F9T/AGH99yUqcvDMJFZo5V92VDZh6fnL6HbE1lPHjRER14CjYLUoDoO9hrH/AAzy393nytjQx8ZQRYi4PQ45Wn1dlPTleDjxsxw+UTnC7hZayFWBVJ+8S3LRMocW8xq17/Hyxn4M8Ptkd9kqpLfBwr/xY4SaHL3ppnall7nUFJSwdTYtzU8gL7WbqfnsZJxIaKsmNQZJvaEVyY1UAMpKk6SwAGnSNrnHX02phZYlHq+x0Z3Qsr2p8lpYr+r4ipqyvENS5SkibSoKkRzzKbHW3LQp5KdmPM9MSGa9otN7PMYpGEojcoHjkXxW8O5XTzt1wlUtAqwLEQCNIB9fM/fvh65Nrb0M9PiuW+SyXoq2FhsByAwsdomVLJRvNpXvaYd9GxG4MZDEediBYjHns1zRpqFVdtTwO8DE8zoPhJ/UK4ZKyDXG6Hkysv3gjHE5hL8D0/E4fiVtxLxT3dZQTJCZG7mRlRzoAMipyfSyswW4IUm38ZGi7WFH+9UskC399GEqgebWAYD4A4qynzGtqo4qWESztFp0oIgTGV8IswFwLbHVtbEtXz1dKre10M0emwZ9J7vfb3rabE7bE46E4wseWciqdtMVGPQvenqFkRXRgysAVYG4IPIg+WKu7WOEmqK2kaPSrTK0RdiQA0fjU7b3K6gNugxLdjeaGSllj2tFKdABvpRwGC39G1fw6YlO0kBKRKjf+rTwzeHnbWEYfAqxwlH2zwdSXvryInA+beyZhoqgGhrb01WjqNImB2YjTYq1wb8iJHPTG92gdljZesktOrT5ex1SQ3vJAf7RG3NgPrb7Cz6hvjW7R8pVpk2H9aTQG2sJo94T5+IMyX8j6Ytfsp4t/pDL0aQ3mi+imB5llGzHb6y2J9dQ6YbESg8jmkFZRStMZYFHcxyNsUWzEQvv4WUsbKSdraSVtjahFpKhfszyj96/88TfHfD8cWdSU9CsYR4RJPC35LV4m0kD3LjuyLW0lri3LC1lB+iL2I1M77nUbX28XXYDfri+fbgjuRNNn9RA0qQswUyMdr8+X8AMGLa7F+EVqaCSaVB46iQqWAN10oL/ALQYfLBihJcWY1ywRSSyGyRozsfIKLn8BjmT+k3NLV1shtNXysqm99KXJe3kANQH6K4t3t2zoxZb3KX7yqkWIAc7e8332C/rYpji6ImWCih8RiSOFR5yyWv6bjT+0caQ4TkQ/A29mPZNDmNBLUVGuNpJLU7oRdVj21AciC11IP2Nrc8RHGHCdTRMozBGljBtHmEF9a2Ph7zzPLZ9+eljbFt1XHWXZLSxUzTB3gjVO6is0hKjctayqSd/ERzwhcUdqNfVIwCxZdSsCNU3ildd72Ugk3XoqfrYzJEeSapkqTeRawz07QiXVv3YACu9xqVlIW+sXNrXN74163Lw0ypVHuxBFHGqReJ5feN0uLC51Es2y364k+BIohJUCJmcAIAzKFJHi1G1zYE9PhjVzxxUVUqxTrHIqqignSJCCSyh+Sm5AsbAnri2OMlNz3YPVUFZFWbRDEu6QK1lB+0x5ySW5sfW2PWW5+7vDRxyGSFpYzZgboEcMQrHmthyPKwthh7OMmyd5e5zFJUrAR4aiQrEzX2CldPPbwve99i2JPiSig/+oEhp40ijpILlI0CrrYEkmwFzZ13/ADfjggsySLPoRXGMgNZEOqwsT+s4A/gfuwoV+ayQVJkjBKgKr7HSb3YKT0Nrkdefrhn4gl1V8v8Adxxp8zd/4MMSfZ8sMorY30OXcBo2sbqqgXt5ar7+mJuSlJpldqlHDNLJs7jqU1IbEe8p5j/UeuJHC7xV2ey0be0URZkG5Ubug/70/HzvucZeHuKUqAFayy+XRvVf9McW/SuHuj0ORqNI6/dHp+xMNfWOdtLdBa91tc8787dOfpiEz5gtRCSivqSRbNq6aTtpZTq52tf4HE1M1mj5bkjcm+6k2HmduvS+I3Psq9okpo9QUvIUBZdQGpT067jFdJLbdF/fcyo5sS85/wBkRm7L3LDuHhuCAzSSAX8rSxkn5MMSdOFdFYXswUixI5chz/D78aVbwRmNBeSnkZlBue4ZgfiU2uPQXxh4OyrMKmNvY4o5wpuy641ZCSfql1sp3IsLc8eilfueX/J03p2lwWN2UTAe2xdVlV/Wzxj+anD+MVb2dLU02aT01ZGIpXgV9IIIsp23DEE2Y8j0OLSxyrv62dnT59NJip2FMFGZQ9Y6tr/A3Uf5Tiy6+hSaJ4pVDRyKUZT1VhYj7sVd2OR6MyztP75D+/Mf54svPM0FNTTzsLiGN5CBzOhS1vibWw2ugm+pUPZ3lSUeZ5rSJfSjRlAxudPiI+OzDf4YbeMKXvKCrQC5MElh5kKSPxAwg8GvKa6DMKiQPJmIkRgq2VQFDRgfKO1vhzsThg7QpXmkp6JCVWbU8pUE+BbKqsAQdBkYFtxsp3wvOObBqEkqxL45qRUZPSyhlLIYi1iCQShBG3I6rY1OD+PWy6Y1iIZUqoyksYNv6wm4PLbUSG+Er2BtbEzxxk1HS0+s00bl3AVQqxgeAkjUukgeEtuSSTblyRaGngVFvP11ECQqNW9ja97gG1+eGRQmDXyk1EkjXrqwkyf3ER5g9VYiwCXuAF5Wxp5iDpSmhUtJKRGiDmb2H48seIa5FIipYzLI2ypGpJJ+Quxt5XxcnZX2WNSv7bXWaqYeBNiIQRv6a7bbbAX53xZvIDxwhw+KGigplse6QBiNrud3b5sSfngxMYMVApTtSqfac9o6fmlNGZW35MfFv+zH9+KolqY555Z5p2iGsuoVS0jaibKu4C2QLuTttzw35vmXeZnnVUNjGskS/FbRqf3Bb44YP9nXh2OQVNVJGjlGSOJmUEoQpLFSeRIZRcYu+IojuQXCvZ/XVBDUdKtHHt/WarxTEb+JQR4bg/UQfpY2ePOAqfLoo4y8lbmNWQqtIxAReTSBQTubhRrY9SLacX/mFekETyyMFSNSzMegAuccy5tnk9bUPWBSaisY09HGOaR30sw8jY6AbjxNIemKEkWIozLLHE1kpaaT6RDpMkg5sSNyvesLLciyjzOLi4G7MKKpySnSeEF5VMhlFhKrOdirW2soUW902FwcU/mORCj/AKTiDljEsMBbldmdGkt6XjYAeXPHUPDFD3NFTRf2cMa7+iAYAKJ4y7OqmgS0qGuoFBtIu08C/HcgAfpJ4dwuPnZ1QACecO7rIwVHk2Yog67nkTp5/Uw+9ufEjR0qUMO89YwSw5iMEav2jZfhq8sJueWosvEEZ8bKIUPK7N7z7cttTXxvSsNyfYpLwLEVX3jTTk7SSO46eAbL+6Bic4A7MHr6CStikaCrE7mB7+BlAFwbbgFywv6G4Iwr5u3dwCNASWtGoG5N9vvt/HHS/BPD4oaCnptrxoNdtxrbxSH4ay2MW88lyqcm4weOb2PMU9nqhsCdkkvyIPIE+YNj08sR/GfZmsxaektHN7xQbK58x9l/wJ8tzi4uL+CKbMoe7qEuQDokFg6E9VPlyuDsbbjFSVE9Zkciw1156RjaOqUElfzW63tvpJvz0lgLYgBPyvid0fuKpWWRWC3sAedrNflzvccx+O7xsP6te9irqwN7G+429d74ZuPcqpqqiepGhnRNUcikeIDfQSPeHPbmPTEVxvwjTRZc80SsWHd6WaR3ChmUEC5IA3wo9Mt6nHgTekj6inHg36ynzDKI4ah5DW0EgQs5H0keu1r3JI5i25U2t4bjGLOh7HLDnOX8tjKi7LIjnckdL8muNjZuYOLqyxUrMvi7wB454E1DoQ6C4/HFLcD0d4a/LZG19xLJFe1tmLLt5eJWPM88NjhO8Z16DN8ozCNj3VXF3d7bEN7l+oN5Rz+z6HD5jn7Kp62sy9I00LDlxaVCQdbPdn038gL7bDlz6WvxlnN8tDxvpFSYUDg8lmKgsD56Cd8L2xy0NUSxFkFwhxlR0GcZp7TMI1mePQ1mYEi5O6ggW1czYYYO2LiVJcoX2aVJI6meOAyRsCAPE5G36ABG2xOIWoyGlipNckUfdxoJCqxowsouwXWlzq6k773uMVwcvlOW96jiKCqrwqx6vCuhXsxsfCBrtY/YU+WN0sLAs3l5G/NuGJIBHHC5ADBomVVuJI7sPCAE73SGIYACQXRvFpfG7S5FU5hP7RVzPEqII4/Z1eAtvd7iQd4Be3lfpy3xTcXxy0sizL3VTBd+7fYNJTsHvG31hqTkN+fTc2DfDFUIzeX2EtTbOtbY9GJFZw80UmgVU7QIomcSaZJEbWFhWFjY95I90CsGU+K972MNnnZiFlDwrTxtEoeaF+8aCMEbd7MX8TnokaL0NgCCXzNMmaRw8UgjcGMkFA6sYZBLFcXDeF78iNnbrYjWVqiNlE0InQTSVJaEgGSUgmFHSSwVENgra2P0cRNrG0zr54XBSq9YWXyQ/DvHpysotXlUdOJFLGalQByqnZ3jb6RV3+uQee3MC0+GuMqTMELUsyyW95dw6/FTZgPW1j0wqZZQlFLSWaaU65nt7znmPPQo8KjoqgYr/iXKvZauetoD3UtMkUjBfcLMz95GQDbePQxX1B+tis6tqya1ahWS24OhcGNDIc2WqpoKhRYTRq9vLUAbfEHb5YMYjRyzT5hrgzaX+0eM/tyt/ri6/wDZ+o9GUhv7SaRvusn/AG4o7h2E91mFOR4u61Wt1ha5+e+Lb7OeMY6HhoztYmF5UVftSM2pE+eoX8hc9MXl0X33IR47aOJfaJkyuN9KACark2ska+IKfUCz/ExjqceOxjhv2md8zkTTEg7mjQ/VVbqzfIeG99y0nphDyzKZ62oSlLE1Nc4mqpOscPvhTztt47bc4lx0ZLDHQ0LLGAkVPC2m/RUQ8z15bk4oSc1VkQqXl6mrzS3PmAX5f434jHT+Z5lFSwPNKwSKJSzE9AP4k8gBuSQMcz8FUqGfJ1YhR301Q5Y2FkYeInptD+GGvjHiZ88qRT05K5fA15H5d6w8vTyHS+o/VGJScnhAa2SzyZjWy5nOLAkpTofqoLgfMC4v1Jc4h83zL2qpLg3ihukfkzfXf/tHoPXErxRm4jUUdP4WKgMV5RR8rfpEbAfPywq5hP3UaxxKS7WSNVFzc7Cw5k/xJGN7GorYvzKLnkZOzPIfb83ViLwUX0jeRkv4F/aF/wDpnzx0XhU7NOCxllCkRt3r+OYje7kDYeiiyj4E9cNeFy4YpXti4/eWR8spSLWtUyEA2/uxfy6kb3sNrHFscS5wKWkqKg791GzgeZA2HzNhjmHJgdDTSG7ylpHY8zck3/ifngA+JlMESjXpPq5/12GPVRl14nSFyiyDdQbxtYgi45XuB4huLY8ZRPEZ6WqkcSKXlR4dOooFXwWTcsCCCSBa+MtBSCKmpZgbJMXjdSb6ZVY2Ivy1KOXQ288AF0di3GS1VGtKw0T0irGy/aQbK4+6x9beYwsKnccRZjFawmRJl8jspJ/aZvuOE/h3NTQ5rSVC7LI4hl3sCrkKSfgCG/UGHztRh9nzrLqrcLMrQN5XBIW/xMg/Z9MACtkNF3bVSACJjUyxByzd2+q2mGVbeAMpGiRb2Jt10vvwZdmE1HDQvAIDA6kVRkVhpja8elRuzdN7Dw32vYSFLGgr62nk0laiOOUIeo0mOQevug4nuHqlmjZHbU8LtEzdWsAyMdveMbITba5ONYQjN4l2FrrLKU3DoxfXKppDJBLUPUxl0hEYVYnkn0d66l0H0cCx6WZrFuYFzsy3xDwRJGKgUzQyUzkh1KyCNZ1PgSAtI8k048SkoLe8p5lRYcuUyLK01PN3bNqJV01x6nVEZ7BlYNpRAPFbY7bnGtTyVEelBCFkihSGmZTqiTUSJqgk2OvQEshF+YDEOxFpVvPQzhqE1yyr6bO5ISKXMaWXUwUg6VErDYJrjkBSQ2AUN4XAFtW22zQcRMgLUVc4RdzDPTzMqr6sDNb5EDbpi2aTKIo0KhAb7szeJnNrFnY7sx6k4VeNeCafuHqIYxDNEC94wVDge8hCkX1C4uCDfriXVKKymQtTCb2yRFLxW5kVswjbu2T6OSndmpyqk65CEa5N7c7lQBsu92qkoInAkgmkAI2aOZmX9ksyfhhC4X4ZzB2rIqYwFoJB3lG19DCx0SRlj4WNveDK3K5xrZis1IzNPRVNIb7yR6wu/L6RCqsLnrrPPfe2MdzznI2q4pYwWWMumsAaucj9GEE+lxEPwsfXEFxm8cFGaZPC03Pe5CX1TTMSbnwg+Im5JHPCeOON/wDfZwnkSNfxv7Nb8cZMryGpzRu7o4pO7dvpKqbVYhepdmJexFwoPOx03FxDk31JjCMeiLK/2dnJyyYXJC1UgUE8h3cRt6bknbqTgw98JcMR5fSR00W4QbsebMd2Y/E9OgsOmDEFjnPO4moc4rNtRjnaTSPrQy7svTfQyn4jGlPRCncCRy9AC1TCm+iVyFCofzrAA3+qG5XOLP7duFXDRZlCpYxju5wPsfVf4C5B+KnkMVzl9UVT6LRLA+7QSi6Xve68yjX6cr4umsYZBafYlQwpTyVs08TVNUSz+NbogOyHfwknxEbfVH1cSHah2h0SUFVAtTG80sbRqkZ1m7i2+m4UWPUjFOimy8n6SjqIz10MXW/kCGvb5DG7RV9FAb09DIzjk0lhv6F2JX5DE7F5RGfkaeX8HPWinJVoYIoVQlhZnbUzOUXyJb3j+OJ/Mc+jpkFLQqpZdiw3SPzJP1pPTz5+WIzMM3qajZ3EUf8AZxE3Poznf5C3PEZU1sVOoUDfoi8z/wCeZxbeorEPqGM9T3LKsCMzkkk3LHdnY/xJxYvY12fs7rmlWviYf1aM/VU8pT8R7vxJ6i2r2edkMlQ6VmZrZB4oqUjn5GQHkOug7nbVt4Td4GMSwYMGDAAidt8pXJam3UxD5d6l/wDTFFVQ00hA6R2/C2Oge1rLjPk9Yo5qgk/w2Eh/BTjn+nHe0oA5lLfMC38cAGxwBlxjMxdSsg0izAhgpBN7HezfyxkzyFVNXZlUj2eULZbsxfS25Gq1tyFtvb1vFZHXT2mqI3LsiRiUTEsXdpNCBTe/Kx35eIcseMyyxnkgldryySOk0ZABjeJhqS172CW/nzxbPGCii92TNxQv0HwYfzxdfbbljTZQs637yneOYEc9/C33atX6uKZzimMzQU6e/NKqL8SdI/EjHUea5Sk9NLTt7kkbRn4Mun78VLnPvEebU1XJRzagQqXmOiVhEGUOpLRkFHVhbYki97ECx38qzOWnDtTzxVCMQ7B3EpLaVWwkS0t9Kr78P8SRqZfm02SRvR1tOUI1tFKovHId7XPUXtvzAIBAtjDXcJ0/9H+3s+qcoJi7aSjuRfuyltNiTpAABvb4YlNrlFZRUlhjPF2mxBWM0Toy/ZKuhN7AawRouesgX8DaVTNqpgGSCnZDup9pbcdDtAR9xOKtyl5C59hinrFUF5dEIREawIaEAExsPECCCHGxVhsc1PxbHC5CNNRvfxIqAx3vvqgcgIbWuY3F+iLyxp60zBaWvwWoMyn6063/ADZhb8UB/DGvLTTTle/0JGrBu6Qly7KboWYhfCCA2kLzA3sCCsUnG1QyjQsFRfkUWoQkeq924Hx1Y1M74jq2UrM0NHERuwf6Rh1C38YNj0jv64h2yawWjp64vKRl4VzeVOI1eJ7RVTtGw2IdYk0k/tqbEeR6Xx0Fihux7hF6mtSvKulNTrphLDT3jaSvhFzaNQT1O9rszFzi+cZm5rnL4r37tL+ekf6YzgY+4MABgwYMAHmWIMpVgGUgggi4IPMEdRiluLuxCaKR5srYFW3NM5tv5Ix2I9GIt9o8sXXgwAcsVaVcBK1FDUIRtcIxUn0NrH5E4xR10r7R0lQ7dAI2/kDjqzBgA5yyns4zasI+iWkjNrvKbNbrZd2vb0HxxaXBPZBSZewla9RUj/iydD10LuF+Ju3PffD3gwAGDBgwAGDBgwAeJYgylWFwwII8wdiMcv5tkzZZXTUUnuE64GP1kYnT/C36StjqPC3xxwFT5pCI5gVdd45VtrQnnz5qeqnn6EAgA51lpZU19wyASPHI6sPrRElfMWubkEY9wU795JUVEneTSEs7n13P/mw2AAGNrjPhqsyghZJYpkJsjANqt0uCBb7z8cTXBvZZUZoqyz1CR0x3KxX7w+m66R8SW+GADY7HOHmrcx9tYf1eluEv9aUjba3QHV0sdHri/wDGlk2TRUsKQQII40FlUfiSeZJO5J3Jxu4ANPNcohqYminjWWNuasLj4+hHmNxivY/9n6gElzJUtCG1CAyDR8LhQ1vnf1xZ2DABrZdlkVPGI4Y0ijXkqKFA+Q6+uNfNuHKaqFqiCKXy1orEfAkXHyxI4MAFf1fYXlTkkQOl/sSvb7iTbGxlfYtlUDBhTd4R/aszj5qTpPzGHjBgA8ogAAAAA2AGwA8sesGDAAYMGDAAYMGDAB//2Q=="/>
          <p:cNvSpPr>
            <a:spLocks noChangeAspect="1" noChangeArrowheads="1"/>
          </p:cNvSpPr>
          <p:nvPr/>
        </p:nvSpPr>
        <p:spPr bwMode="auto">
          <a:xfrm>
            <a:off x="0" y="-1081088"/>
            <a:ext cx="201930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7896" name="Picture 8" descr="http://www.mersen.com/uploads/pics/4-3-3_emploi_handicap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47762" y="3501008"/>
            <a:ext cx="1740062" cy="22238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979712" y="285293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For </a:t>
            </a:r>
            <a:r>
              <a:rPr lang="fr-FR" sz="2400" dirty="0" err="1" smtClean="0">
                <a:solidFill>
                  <a:schemeClr val="bg1"/>
                </a:solidFill>
              </a:rPr>
              <a:t>disabled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persons</a:t>
            </a:r>
            <a:r>
              <a:rPr lang="fr-FR" sz="2400" dirty="0" smtClean="0">
                <a:solidFill>
                  <a:schemeClr val="bg1"/>
                </a:solidFill>
              </a:rPr>
              <a:t> :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7898" name="AutoShape 10" descr="data:image/jpeg;base64,/9j/4AAQSkZJRgABAQAAAQABAAD/2wCEAAkGBhMSERUUExQVFRUUGBgZGBgYGBcXGBwYFxcWHRgYFxoaGycgGhojGhQVHy8gJCcpLCwsGB4xNTAqNSYrLCkBCQoKDgwOFw8PGiwcHB0pKSkpKSkpKSkpKSkpKSkpLCkpKSkpKSkpKSkpKSwpKSkpKSk1LikpKSkpNSwpKSkpLP/AABEIALEBHQMBIgACEQEDEQH/xAAbAAABBQEBAAAAAAAAAAAAAAACAAEDBAUGB//EAEQQAAECAwQHBgIHBwQCAwEAAAECEQADIRIxQVEEBWFxgZGhBiIyscHwE9EUQlJTYpLhM3KCk6LS8RUWI8Ky4kNjgwf/xAAYAQEBAQEBAAAAAAAAAAAAAAAAAQIDBP/EACMRAQEAAgEEAgIDAAAAAAAAAAABAhEhAxITMQRBIlEUYZH/2gAMAwEAAhEDEQA/APNhJFkWimiyPE9FMRc/4osqWgISbbFJwBNAQWwygJeqzZUFGqik3vVL7MjBq0AAEOz4u1Txi7iatX+zWq7Ok/GtMmXNdgCTTDJilRj0Y6+l3Msvs/8AaPONW6xEm05CrRTc+AbLdGto/aGXV6c7+UamWP7TVdDrkujR1/hCTn3S1Yk1Rrb4RULJU7YgCm8RiHtDLXKCFXpKiKKxII9Ygla8QFWn34Re7H9pqu2HaU4Sua//AFhf7kmfdp/Mf7Y5VHaOUc+nzg09oZX4uQ+cXuw/bPLpx2hmfYRzVB6PrmYtxZQGBUPFekOMY53RdcylqABNS1zRqpSBcSDnvvjf42cHK7ouuJqiQQgd1RDBV4Di9V1IfQtczVzEpVYZVCySDccbWbRUlgAuHH608oUsAEEOGNOENAzrqe/iT+Qe8DEun61nomKSmYAkGncSabyIrfDTkX3w6pVtTqWxONlwwFKAw0J52sp3w0LEwhRKgosmrENRmFDFY620j75XJH9sQ6RPsMhyoBzcwct8ornTh9luMSaSrg1lpH36+SP7YX+o6R9/M/p/tiodJEP8eN6jO6snTp/3838zeQhHS5338385isJ4ghOhqKm+kzfvpv8AMV84Yz5v303+Yv8AugPiQrcXUORGZM+9m/zF/wB0N8SZ97N/mL/uhBUORF1ABWv72b/Mmf3QNpf3k3+Yv+6DMNE4A/Emfezf5i/7oAqX95N/mL/uiSGaHH6EZUv7yb/MX/dA2l/eTf5i/nEpgDF1ABmTPvZv8xfzhfFm/ezf5i/nBGGMNQ5RmdN++m/nV84E6TO++m/mMSGAVDUAHTZ/38zmPlCTp2kD/wCeZ/R/bCgWidsOWN9FlqNZYNGoVjj4oX+jSWDy1A4kLNfzCkaBSBm20hPQPABAz5CPJ2vUqf6Do1aTAMGUk8+7Af7ck2fHNCtyCObgxpy5b3JUfeQES/CUA7BPJ+RrE7IMU9l0MGnKfIoLcwqFO7HlIBGkIJOBtJPFxGwFHP30iROjq+z6DmYnYrnldlZ9m0FyzsEwPyMLRuymkruuxY2vWOi+AMSnm/k8OlCRcTwDRJhpGNJ1DMlrSSpRKSCxBFx/SNwa5Ia0ED+IjoQ8BLZJtJcHO0b+ETTNNmKDFaiHepfzjWO8fSWbRHtKHpLUrd+sSJ7SS/rJWk5N+sPInlLulKgc0iI5yUqL/ClDcGq98b8mUjPZEsvX8lWJG8RZ0fWaFXK6GK+ifCSC8pzgQoiFpakKPc+KjilRfZSL5bJtLgWsJ6XBfkDnGTp2mhiKBw3eKRfsPlF1HZtMw/8AJpE2WGvmIpwqIq6R2JlB20yU4qxSXPJUYmeWXJMZGE8oHvqQf3UHzoIY6XLHhSeZT5RfV2SUfDOlK4q+UD/sjSjVMsLGaVJbq0cZlb6dNajPXphag/rX/dEqdPX9pT7JivmYt6T2K0xCSVSFMMQUEDiFGM9WqZqTVC070EekLcomotp1jMxXMH8aT5pg/wDVJn3i22hB/wCojNWojxU3wCVZufL3SJ35mo1k9oJgp8THFCfSJv8AcEz7aeKD6KjJTO4HdEap/m11fKL5M07I3k9pF/hP8Kx6mDR2iXihBGxSgeqY5+ZMpR/T/MCqYulAGvvMXzZnZHSJ7SK+7T+cdaQ/+528UpT7FII4Vjm/pKsRurSHKSbxyLecXz5p446eX2hSb5cwbgFDoYMa9lPW0GzSoekcnYp7MMZ4GJbeY1PkZJ43WjXsk/XA3gjzESDWsk3TEfmT845D6YQ3eXuckHg8P9NJZ2O0pS/VMb/kM+N2A0xBuWn8w+cOZgjhzO/Aiv4U+jQSSn7KButA9FRf5B43akwzxxsvSQC/fcYpmKB6gxL/AKm/1pw//RJ+UanyMU7HVSlhu6g3VJCTydNBE0vS1JDf8fEIUeiYpzCXN7bYF4y7L07TSoMpaiMgyR74Q0nRip7Et2vNT8hFZMXF6aSkJspAGVoPtLKqYCaRoE5XhQeFkQaNTTSS4skfaLPuMVJc37KQ+wV6vE6pUw+IkfvEJ6FoLyeboQT4piHxCXUebN1iGaUCiSo/vADkxPnEnwkC9b/ugnqWEOJiBcknefRLecZRABEsvRVG5JIzw53QY0si6yncAOpD9YCZNJ8RJ3l/OCj+itepI42v/F4cIljFSuASOZc9IjiaRoi1+FKlNkHgB+MkXITvLqPWnSEdJX9ogZBkjkGieVqecq6WriLPnEg1SB+0mIln7JtE9A3WHKs+GaJZ0sAkBQUBixD84BoIBUsG+vCEhLeEkbiR5GCswomlEudMIb4i2N/fVhdfugRNmC6YeIHo0KHAdh+sS4y+xe1Zrxcom0hEwKG0Gm8GLn+taMv9poiOCZavQGM5Gq5hqU2RmpkDmo1hfRZYHemg7EAq6lh1iyamolm1XWMrRJizZ0cJSLiApOAqbKmd3iiNTaKq4LTn3leoMbJ0iUnwyrRzmKf+lLDqYjn6fMVS0yfsp7ieSWjnl09/ay6VdC7FaNOBKdIUkuweyq4Pc4g5n/8AMlfU0lJytIUOoJiIyQbwDwhpckDw90/hJT5RuSSaqc/VUdP7B6RKForkqFw7yn5FIjJmal0gXIfcQfWOjn2lBiuZS7vq9TEQQsDuzFcWPp6xzzxu94xZ/bmjoE9IdUtX5T5tEExCxUpIbgPKOsOkzRcpB3gjyUY1tT9pFyEFK5dt1KUWVmzAApuDY5xMcbb+XCZcennC1ZE8Kw1qtxJ2/pHqJ7RaLMH/ADaKHfFCFBsK1rAq0TVM2hloQdykcaGOvin1WO7+nlypt1GxPtoAzAp6Gkdwvs5oy3KXAKlWWJucgeLYAeMVdL7IIbuqPT9I8+5LqumrY5NKBtHGAMsey0dIvserAp439HiKR2I0hZIQEmyz95r3a/dFmr6rPau6tSFOJa1zWNVMcduVNsXvof2ikcQf/F4UxACRZCQCzsGHSIn9+749udlu4xhNTlf0PQ5alhJWreA3mYPTUJlrspAIzV3jydukZ8uaUl2cjC7hEaNOXMWSZRlpajg1L7QIs6dsuU+i5asi99KVdaYZJ7o5JHmICIwfd8G/u/8AxGGztBXQLnL3vhhnXn6xNDZ1DLSVKJKXA7qVNUscVUFzYmCnfSLThATuSjHItXnGMFD38xBDdx/x8oI39G1vpKCyjLIyUUCnAgxJM14BUfCQcShJWeZsjqY5217/AMQ7+x+kNmmtpmvlLTZDsbyT3jwSAkDdzjLgQlzS88f1i5K1VMIqmyPtL7o/qYng8GuFWHEXTLkJ8UwzCMEBh+ZfoIR1kB+zlIRtULaua6DgIIgk6DMX4UKO1qczTrEqtASnxzUJ2JdZ/pp1iCdpa1+NajvJbldEQu9+kRVwzZCbkLWc1myn8qa9Yb/VJn1bMsfgSE/1eLrFR/fswygAPf6QBLmE1USTmST1MRkmCUd/vhAqMFIwjAl4Svd0A5VDEwjdDe8YBnrDHdDmv+YEn24i6CJiNSA7wRL+/VoV8NATAqEE8ImAiKWh0TFA0Urm/nSHb3hAERO2Cb6fMGIPARoaB2jMtJBRaJLuCBwqdkZD+/0hiD/mJMMcbuRLz7WUVlYUfdEI5PyiTQFeJLM4uw91iIFiwvyOWz20bZgieG/0glnSVFJXY+GDgQ5GD7YEZD8p9DGloneklJHhP+I3jn2y8e2c5vVU2z60PA4w1qtxfrwh0kEs4fJTMNrXxqf7dWUBSFImPgP+pIrwjnG9s4PjftoflD43+nIxakarmHxASx/9hCQdz1vg1yJKR3pqj+FCTZ/Mr5QNtTR9WSfgAqDrUHdy43NGNL0VaiyUqLY2dt7sw4xZXrqQlFklSGFEupdM3AA8opI1qZiPEuxgHpQ/ZzpHTLp5STLXFc8c5cu3fK2dW2f2q5aNniVj9hxzMODIS3dXMP4iEp/odXURRFK3nYwxyhkGuZ5HlHJ000P9WUAyAiWPwAP+bxdYqrmKUXJJJvLuesB58QecJSc34j1ECQRVh76w55dIAUH+CIdNA/kzcoKRPunpDt7v8oBM3ny6QQrfftoYB3enkSfkY0U9n5xlpWllBTMkWrTHFmbrGY5x616xsaj0pa5iUKmTAgCgCi1B3Us8WJUH+39Iu+Eob2T1JaJUdmJ6gCEprjaHpXpFvtMtSFpSl0os+IFQc4uVHDKMJU1QYuobajqIpy053ZWeBQJU2Sg/IgRFL1Wwacmcg4MgqHnCk6/noFJhUNpCh1DxoaP2yUB30JO1KlI6F4Juoh2SWQLKu6cSlSTyDxaR2SlBPemKfPugDgWLbzEU/tUpdJUsvmoOf6fOD1ZoyyTN0lTpAdKVAEA0qUquOQvim6Wka8lyQES/hrIwAKQ3UHmYwtZ6xVOUCQlLXM+OcS6601MycSgMlmFLLtjW+M9SffzIibWTSMX3+phj79mJCMq8QYYCh/UQUFl7vfnAn3dD2W/T9IA+/ZgErly9YBQzO7jzEGtPtoGxw97IIjAbHr8oYDIDj+ogyPf+YYA7esFTaNphl1o/2sOTdYDStNJcrq+IFa+UQk2doODmnzEOml1RlXpBkZuqC2Yv3nLCsaerH7woxFOZjMCKOljsw4ZcYtauWBMDHFiGYV2YQKFctiXAI6484m0PT1yiVIVfel79hDMd0Np0tplCxMVxMqHoqlabz7MFnptaX2gE5FlUpBLfWKnFT4cRfcSRGWkcHwLtwiGZMoLQtfiB9twh/i5soV3/ACzjInl6Lo5rP7hw7xAN7jbdEcpUrvfC8KSzjnjffEujavROUEqUWvABYggbQaMYGbq5MgkJeuJrXCPVlnjejJbdz6+nCY2dW2Sav+i2mu0FjDiuRuvvgQvE0reIIKtbRmAxjyvRsvbG7nDpGd25xDFzQVzBy3mES2YOGUAV+FMwIZQBLX8GMJ8SCNoPnDorkrjVoB1nfxFOd0OSQMehgAquTYGu5sucMocK3itd36QBpVkAdxgAa4cb9zwl3fVV0O5od8zTJQYQVoyO0E1NFELTksWxzvEOrWklRro6H/ApQ6XRmJQL+8NoFN7Qga0726nWKy0TpujA1km/Faknm3WCXrKWnw6OB++ozOmcZiplGqN4pzy4w4Q2FNheG100R2jmsRLCED/6wE9C7Rn6RpCll1qKjmv0MRg1wf8AFQ7IZYq923xCIHUmj15uOsRgvl1TBsDcEq23HjDCZgTdmHHvjBAvx4OOkK3WnJPyhmYvavwS3kzmEtdKnmIoSzn5eohgXFxrkXhC6lrff0MRtXA9IoXutDDKGLc6+UWJOhzJhZCVK3C0N5je0Ts5LlpK56kqa9IVZA3uxJ2U4w0m2BomrFziyA7Xl6De8dDo/ZmShI+LMFo7SgMMmv3xW0vtIACiWkBD0tpSWp9UJFN5jA0jSSsupVo52n87ouk5QJBTcC3uo5wQe9Nxq3qNsMBZNXs+W/ZBmUxcCmKfkIztskF+8nOtfOLGisVgkF0sSHYkbDjEJSCxSG6PWsGmtAGUODcr4qLmt9ISshKZYANbajVwRQNFT4dkMQ70Jxrm8EKUOPIwQdNbx1HzEQMiXZqGIOHDAnddDShUkFjRwxZ+MH8P6yWduBhwLZqwIObmlaHGCp9XzP8AlQSAC/uuMXNcIDuRTc8Z4mkEO1DeNlaiNbXHhcb4fTF9si4dwuxu/X5wxUkXkpvf2aQxUHetrbTpcYGbMFQqo3U3ERG9ClzAQCXIIoa+xCYqcgvTE4+84Gw13IXbaiCdINe6eRr0MChcg/ZbA9WG/KDWdnEZQwlm9rXXmIKWh7sMC5HzEAUp2YFKh6evKBSuprZ2XjZW7yhTT9pLYO9L6GlcYIEijhWy4t5HlBSmGtQN4cl918bPZ7VqZqiVklKaMaEqxBNMCIw0UN9g47fQxvah0pSQobXpt2HdGsfbOXET681RLQl5TpIqwLhsaE5RzM4knBTZUIPvbHR620tRS1fLyvjnioPW/wDDXgReOMMmcUfxTgTxHunGJgG+q249YGYAReGf2IZCQAPENtW+XSMtnSS+H8V8NMRS4vsNB73Qyi9/fbpypCUR9opxOX+NxgaJJf7J4NAhRF/dHMc8IdAp4eIo+569YBbXgl8j+t0XaHmVqw3i/wB8YYKp4t7iDlyitTBFpRwS5PTzjW1d2cUVpTNUJYU/cU9stgP8mKm2ToyCVeErfBLu+bC+Og0Tsub5qrONggXDNVG4Rbm610fRQUIlgru/4zU/vKvGNKxzusNfTZ/iUAl/AzDjiTFTlsze0MqQn4chDqGKVdx+NVe6xzmsNZLmqeYpz9khmfIXCK60HIjaC55Q5IP1n2H30iLpEZbtQjcacogUtsv4qHpEykWb33pu5XiIpix9pt9/nBU0pbulV4wwIwYQ8tZBYuEvQuL/AJQ82VaqKEVB28jSHkzncFgoUIvww2RkFYaqOIwIxY5wYKVAEO9N42F/KIwShgT3SWBOFMYk+HW0FVLbjBSSpmC7+bvlEiXGBKaM94G7EXfrEaCJgrfiKhmPODROKSxLivevO4/PZAGEWmKcTjcWpUesGFuySK1puxBx4QPw2qks733F8b4aWQtrTuztdk5FN1YIJKSkMzit1/6xrzFWpKSPsg9IxyopYElScxeN9a741tBUFSaXVbjX1iz0zkx1LCu6oWSRj/1MGZZAbxUxvf1iBSwFMoEO7OQx2itOkCJZcWXUBeFHyw5vEaWJUsM6TUj244wynuVdzHGHTMSprwoOGuO1odBKLw4e8XsTjue94KcyiLjTaXfcQYGWpJvcKNOOwihh7AV4LxldtcPjEilEUUlxsqH3NBEcwqztZhmPnWBFn91QpkdwpBIDVQQAcLxwy90hpkyneTsOVdogprBrR25nh7eEjXH0YgpTaBoQSRdc2R4QkPTHYcsou6v0ZE5RRMS4ZwDfQ4EG/dHboXGdSXObjl1pbhZOKoaT2pM1aU/DCQTWtosxuiSU/wBWgyNf8Re03U8mULSEC1gVEm+6pNOEZySCrvFlDDw8XesdPk5dK5TxzUY+PM5j+d2UxWaa5i7e98ElSmvB+W+GWF4EEdfk8RhKTRyk72L+seV6SmGtwRt9MucGSoZHp+kCtRzChQN4cesbGqOzZnFJJMtJup3lbEg0PGCXhjykVxBOAx9I39C7KzVh1kAE3Utt/wCIPto1VSdH0EAmyp3qovMOTC47gE51jD1n2nUskSwZQVShZSt5FAWyrtis7tbK9K0bRElKSUrNbN6qZ3psxz2uNezZ4IJAl/ZTTmrE8RGWlZBLV83xcs0J0vUWTfkN4wMF0YFN4phs+URu19d9+8YRKFEilRmfdYgWQHcMc7uRFIKS1U+sl+EMmZgwVXdfnhDpmqyB3/MQC5gbwkHl1yioKYkYuNrnphEBKjkdpv6ExKhSr3B93UgZxJ+oDxEAOjqMtQQpyk+ChO8GLU1Dh00UHbjgb4qSdITOQxvu2g5iD0XSCO4uhApWqhnGSLEqcC9GIoRQk8sIQ7pdnTQVvH6QpsgkhQoUu1xdxjDy570AYhnejE7IA5qXDi9mBF3nUQQnAEghjc2e6IgoozIqSABffTrEiklYDkAFjR3pUQCUFJJUkUa47Mr4DS0GaKFlA3inB4klzVDukXlkk5YORjfhAzZU23aSUgMHFatnAWJUwhgtgGvDmuV18bGha0+HLCQlJIcg0HiL5HOMaXNKiQAzXvW/dTPGGEkoazUAGlODfJ4v0lm0y9LtrNuqiGAZktfR6kwHw1JuYh7qUGLH0hIFsAnPC8EUveh3QK5ykO4cXviAwwo+MRZDq/5HDVDXuCMQemcELQ/FyBd/lCMgKY3nAinlAFSkgWrsVC/eXugok95lAtT6t99xf5QlTVpHewvI+VM4X0dKqpNb7V/sQK1kHvGhF4JAF1C12OMFEJQqQeIu5CBnKVjQHEeriH+jihSwbJm4xCpNSFk7PsnY0AkpZikgX7j7zhtI0KZMRaQSpSVCiTViC5GTN1gfh3kFn5b4vdn5h+KQU4FlOS/y3R26WdwzmU+nPq492NjIkaBpMyYgWZhNoNae/wDiMaikFBszEFKh9oKuzrG7pU2yUqrQg02GNTRtZyZ4srAUa3JJYPQ0JUmjfM3x0+R1718t6k049Dp+Ka3txf0cN3VEC9sK9W4xf1Xqlc5J7tlA8SmJTdg1VR0mi9mtGBC0pUR4kkqtIG0JIZVc4HXPab4QKEoUVt4ktYFMHvOLB482nfeyk6gkaMkTSsWgKLWyk/wj5VjP1t20tIKZaKYqLGgxSkhyNpHCOf0vSfid9Si+BuZ8AAwG5sIromqydsbn4GC6PpE8qVatKKjV6qJbNyYYzSzqT69IEqQRtP5uDVhgpYyIGdFHk/VojQbaX7prkPUGkEFKaqQ2yp/WAmT0kd6/I3vv9YRKxjTAEPzIghKmC0yaKbcNlDfEgUoNjm1D1viCZpAKe8mt2zgfZgUkv3Vbq2hS++pjQNcyp+oaB6h+F3OHVKre+y70gJk0tVPyPC+FJYuQo8HDbGMENMBJqLNfbkQluLi+8WoeapbUY7bqborpsubV+1h7EFUTN+EsKQ5GOTbDGvMQJqQpLOKpLY5RHNlhQYh8/lEGjzPgrsk9xWeBPpGWdrOiafa7qqLF4u5Qc1Je0m+mN42vjEesNGV+0l+IX7RD6NpAmVSbm8sRzvgsWJK7QJDjAhq7dkJSLFQ5SBc+WIe6mUAqSUspIJq6gCz7hc8SSphUHFMGatKF3gJCm0A91+XW+ATOUhgS4JYF3vuDGB+GUF0hw1ztXMcIlloC0gkuFB2ZoCZejBVX7zUNzX5X3wCZygoILAkUN7sz3s26IVqVLCiACm+890C9hjziYygpn7wvYs3SANUjEFi4L5tm0R/FJVZUbJwY38b3+cRW1S0l/C5L3qAJuY+fSLXwQbza31HD5xQH0Zi6WBFNh3wFFOlZc5E0O4UDQK7UtLE90GpHiZ9tMb4sCQnHvbTXl+kRfQDKLkpIFGupEclQfvHvA3E5Yh4S0qQkOXSm8iim2vRuUTCQlrnfE16wNmmS2uVZtEfKmRuhpM1OLJVi9997m8GK83R7ID99Ka3MqmL49ItIQkgsxBvq78YBl6KK2SzlzQM5v213xY1KtpgDWSxpf1ypFKYlaRQ2gkXXE8RfFzU8xJmBjnTG7ERqM301NaeExz8vSig4pUMhyLi6N/WvhO4xz0qeGD904g0/zDL2mPpsav7RlLBQtpd2Bar+JqpUXJNRexjqNA19LnpsKAUauAl6bUmocYB8ax5/8AXAkOXbDrDo0qywV3S+FxbKJtrTs9O7I6PNFuUQg1ZnbI31Bo2yscnpmgzZJYgLDnvpNN1bzFyRr2YEkWrQO08yxrxeKWn6zmrV/wAhKw/dYXPhZ+UKivaSq8Cl7gON+yIkKIYDvDa4YZPjyg1WVu4BIvBDEc6xGVlJoXH2SS77DU84jSQTUubXdO004G4xEEXWKAl6szbBfEnxagKBD3O3IZmIZhSkuksWqAHcbR6wQalEFlANmH63tFf4do902XOdaYthxicTyA6hTZVuEBpBSWYubxZv97400eyofiHBx84hJBJHgwBLhR2jCJUKWxdtgavSkBM0lNnvVzSb4CWyRcX2H0OcQrWonw03AwBBehIGANawypihQpJyKag/KCaWPiFtkRaQm2kjP0MFEqWaMsKerNYlrCiAUlgTedgGcHpKVSjbQe6oi24uOdBFfT9HINtIqL22Yxoav0gTEVYm5QZoKsSp4UHTUZvESpZQQUgs/eAyrcDtyimCdHUEgPLUp3yfD1jRM8G4P7xdmgp5E62HTQXXOdrg3GG+EUEFIJFbQBGVGBpflFZIXLBUSGKnUmpFSASD1yi2jSQfD3tzNzugHRMtihAGTOdxfGBMgoIKASGLh8cCAaPygChSQpQ32bwTvzOyJxpQJZPe3NTeTANJmlYNWwIZyNhf5Q40ewRYdqgh+tcYhMpQKlJ7r1bxOWxy4RLK00FIxU1QLwWq73QDylmYCCbOBDVG8mnIQR0Wyxl0a8Oz05O9XiL4ZKrSe4ccXa5xdBSNOoyqLchs6liHzZ4KJM8kkHukVahLEs716QBkWWKMDWt+wn9IObItl2skYg97dk2yIFTSlwt2+qWv2FqO8VBjSyVMe69zMXa+ucOvRnqmind+NXziKYgqFwGReo3NDGYtB+spJ4kH5RQU3SlOArugsBZa85k1HusXtVy0iYlhVzU1N2JMZ9r4gPhI2/KLWrZFmYhlKvqCXFxue6LPaX03NaFkK3Hyjn5KEkZg1e93ueOg1ie6d0cpN0ehKFAKOIcDkDEvtnFKZKkpZJptv5j5QWiLSSaMoOCCXPDZECdLUALSTaxIqnfSo5QgkLqSCGpliHG3jEdFpWjXlKrL30BD7sOBiNC7JZQAyOfGI9FtocElYelajnSEmda7qnSSPCzFnzN/CILCpQJtYszgtSIClSbqgmue+jOIS5JBdDDyIyMCucq8gpSB9Uvm5JoRAiT4yFCy6TgQaVyYxHM0O8pdKuJFMwYXwQzYH1gFhVBaBGOBPG6KGXpKhSyQWctUdPWKyl2/mP0rF6QpNQkMReMf1hl6KHKgSk34NyiispZSBVy4DP3uI9YaYcFUO2E3w2FCMwK1xVBGYFYv7vfOCq4UxyflyFYlQVYp6j1aEmSxJSSDdmIFWkqF4bgTygytQcy6FCjKQJuHGK2rv2q+PnChRYJtdfsT7xET6B4B7xhQoyRaFx3GM7VV6/3vSGhRVacU0ftl7oeFAXk3xm6w/ao3esKFAX0XD3nFXWngG8Q0KLWmhKw3QU647oUKKjP1b4DvPrEuA4Q8KCK6P2x/d/7CL2r/ANoj96FCiz2zl6bGs/AdxjnBdy8oUKF9piJN/D1ipo3/AGV5mFCiOi6nGKWk/tZX8XlChRKVdVAruhQoJFaR+zTuEPO9IUKDStpH7RO71MX13K94mFCipUJvEY5/bK3+kKFBWmiGh4UGX//Z"/>
          <p:cNvSpPr>
            <a:spLocks noChangeAspect="1" noChangeArrowheads="1"/>
          </p:cNvSpPr>
          <p:nvPr/>
        </p:nvSpPr>
        <p:spPr bwMode="auto">
          <a:xfrm>
            <a:off x="0" y="-808038"/>
            <a:ext cx="2714625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7900" name="Picture 12" descr="Parking Handicapé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60591" y="3573016"/>
            <a:ext cx="3183817" cy="197662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271541" y="6053226"/>
            <a:ext cx="2900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Reserved parking places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6" name="Flèche gauche 15"/>
          <p:cNvSpPr/>
          <p:nvPr/>
        </p:nvSpPr>
        <p:spPr>
          <a:xfrm rot="5400000">
            <a:off x="1946273" y="5843833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41076" y="6125234"/>
            <a:ext cx="2750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</a:rPr>
              <a:t>Reserved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employments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8" name="Flèche gauche 17"/>
          <p:cNvSpPr/>
          <p:nvPr/>
        </p:nvSpPr>
        <p:spPr>
          <a:xfrm rot="5400000">
            <a:off x="6480497" y="5771825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429024" cy="20574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99226" y="2062589"/>
            <a:ext cx="3193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Retirement at 62.</a:t>
            </a:r>
          </a:p>
          <a:p>
            <a:r>
              <a:rPr lang="en-US" dirty="0" smtClean="0"/>
              <a:t> We </a:t>
            </a:r>
            <a:r>
              <a:rPr lang="en-US" dirty="0"/>
              <a:t>can remain active </a:t>
            </a:r>
            <a:r>
              <a:rPr lang="en-US" dirty="0" smtClean="0"/>
              <a:t>at work.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5656" y="620688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2     NATIONALY    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  <p:sp>
        <p:nvSpPr>
          <p:cNvPr id="5122" name="AutoShape 2" descr="data:image/jpeg;base64,/9j/4AAQSkZJRgABAQAAAQABAAD/2wCEAAkGBhQREBUUEBQWFRMWGBcZGBgXFhwbHxoYFxcXFxsXGBwXHSYeGRojGxocIC8gIycpLCwuFh4xNTAqNyYrLCkBCQoKDgwOGg8PGiwkHyUyLS4sLywsLC8uLzQvLy8vLDQsNCwwLTQsLCwuLS8sLDQsLCwsLCwsLCwsLDQsLCwsL//AABEIAJgBTAMBIgACEQEDEQH/xAAcAAEAAwEBAQEBAAAAAAAAAAAABAYHBQMCAQj/xABNEAACAQIDBgIECAkJBwUAAAABAgMAEQQSIQUGBxMxQSJRYXGBkRQyNVJyc6GzIzM0QmKDsbLDdIKSk6LB0dLTJTZDU8LE8BckRLTi/8QAGgEBAAMBAQEAAAAAAAAAAAAAAAECAwQFBv/EADERAAICAQMCAwUIAwEAAAAAAAABAgMRBBIhMUETUXEiMmGh0SMzNIGxweHwFESRQv/aAAwDAQACEQMRAD8A3GlKUApSlAKV4YrHJFlzm2Y5VABJJ8gFBJ0uemgBNQcXjJmmeLD8sGNEcmQMcxcuFUZSMo8Bu2vXobGrKLZDeDq0qrHacc8kZxJ5cLREqjPlUzK7LKjEEBylhYdDdjbTSacXlxEkqAyI2FVlKDNm5TyGykaEnmaW61Z1tFd6Z21YHob9vbX7VS2bBPhY8QHTVoTNdCXBnCkS3OUWZjkIXXo1r164jGqMDDFh3BYtDAMrlCCApdcw1Q8tW1tcXFWdXPDI38clopUXZkJWMBs99TZ3zkejN3Hr1qVWTNEKUpUAUpSgFKUoBSlKAUpSgFKUoBSlKAUpSgFKUoBSlKAUpSgFKUoBSlKAUpSgFKUoBSlKAVyp9thMQY2yhFjV2dmy5czOo6/GuQoFvTcg5Q31tWQyXw8MwilK5ibXYRm4zRjQE5gBftfztXPTA89URlEOKwuUo2UuliMuZSx8cbAEFSQwI7EBjrGK6spJvsdTauz1kUMeZnjuVMTZW1Gqg3AN/I6dOlr1BwWxHZVeWSVJhmUMrKW5RYlI5DYq5APW1xc2JuSetg8OY0Cl2c6ksx1JJuemgHkAAB0Fe9V3tLCJ2p8keDAIkaxqoyKLAHX2m/U31udb1IqJh9rQySNHHLG0i3zKrqSLGxuAbjWpdVee5Kx2FeeIwyyLlkVWU9mAI9xr0pUEnxFEEUKoCqAAABYADoAB0FfdKUApSlAKUpQClKUApSlAKUpQClKUApSlAKUpQClKUApSlAKUpQClKUApSlAKUpQClKUAqLtPEOkLtEhdwDlUdz7xe3Ww1NtNalVw9tY5A4Dyy4Zl+LL0jbMBoxYGM9LWazdcvW9WgssrJ4RAwmKOLBSRXmVJLJiIwsTRtlUklWfOjKSVOmo0IIve0QoQoDHMQACxAFyB1sNBf0VzNhESrz2VDIcyGVBYSIjkKw1Jym1xqbXNiRqetVrHzgiC4yR3ikubOoHYZL/9VeU+HlKMOaq3BF8nS46/G7VNqo8U5SNmvY2zPGPWM4NvsqldSnNRz1+LE3ti2ZnNuvjcGTKqkCME86JwQBqCQQb9OxF9eleu6WBxOOxRVMTJGwUu0hdybAgaWYEkkjv51Fwu6mMOGE0UTmKS4IS92AIsSg1ZSehsel/Im8cKN3JYWlnnRowyqiBxlJF8zGx1A0HX017ttqjXJ5TfT+9TzK4bppYeDrxbN2rhxZMRBiVHaVSjexlvc/SJqfsja2JlkaOWGSBlFyzRhoz00V1ezHXy7Hyqam9GFM3JE8ZlOgUMNT5A9L+i96nYvEctGfKz5RfKoBJ9QJF68afte9Hn81+nB6KiuzPPky/8xf6v/wDVfExdFLPKiqoJJKWAAFySc2gtUPZu+GEnF0nQHujkIw9BV7GuVv7t2D4DNGuIjEjrYKHBJ1F1stzqLjp36jrVI6duSi0/mHKKjuT+Z1dh7zYfEsyRTpK41IClfDoLgN1F+48xXZr+d93tvPgpxNEqswVls4NrNbyIN9K1TdHiVFi2EUwEMx6a+Fz5KT0b9E+wmuy/Ryr5hyjGnUKXEupdKUpXCdYpSlAKUpQClKUApSlAKUpQClKUApSlAKUpQClKUApSlAKUpQClKUApSlAKrcG2mSDlESNjLFcrI5DSEnx5rZTDc3vewXTQi1dXbUErwkQMVk7a2voQQTY20NwR3A9NQcJi8U0oDwuimUktmiZREIiAl1bNcyAH4vc61rBLGTOT5O6K8sXilijaSQ5UQFmJ7AC5NetVzfHeLCwQSRYl7mRGHLXVyGFv5vrNhVYRcpJItKW1ZPPYO+keOkZMPIAwBYK8LAlQQLgiSxtceR16Vxt9dj47HTR4dUC4dTmMugUm1rkZ2awBIA0JJPYXqp8NdsYfC4l5MS5QlMqHKSNSC1ytyD4RbS2prRn4h4Q6Qs88nZIYnYn+zYe011zodFua0365ZywmrIe2ztR4eRQAGjAAAAERAAGlgOZpVT4m7VmgweUMhEzctiFIIUqSbXc9QLe2rZsjFySwq8sRhdr/AIMtcgXNrkAaka27XqocTd5cPHF8HdFnlNmCkm0emjsVIINibAEE38uvPp6/tlxnnzNbWvDbzgyfZ7OJYzCC0gdSgAuSykFQAOuor+iEWYgXZAbdOW3+pX84xyFSCpII1BBsQfMEdKsu6eK2g7v8CkdmQBmRpAQQdL5ZDlP7dRXq63T+Kk84wcOnt2PGG8msbX3XTFflCQuR0YxMGA8gyyBre2qniOFmFaQxx4jJJbNyxZiF01ysxa2o1v3qRFj9s4ohBEmEA0eQr9qhi3uA/nCrJsHdOPDMZCzTYhhZ5pCSx6aDWyroNB5DU15qUqV779E2/wCDs2xsfu/mzCdpYEwTSRNq0bshI75SRceg9fbXY2DssYuJcPFGDiWmLGU38EARAS1jYjN0B9mpqFvRiA+NxDDoZpLeoMR/dV/4Mwjl4hreLOi39AUm3vNexdY4Vb+/BwVQUrNvY0LB4blxoly2RVW7G5OUAXJ7k2r2rl7b3mw+DyfCZMme+Xws18tr/FBt1HXzqVszaceIiWWFs0bXsbEXsSp0YA9Qa8Bxljc1wesms7USqVw9mb6YTEyiKGXNIbm2Rx8XU6soFTds7chwkYkxDZELBQcpbUgm1lBPQH3VLrkntaeQpxazkn0rg7L35wmJlEUMpaRr2GRxewJOrKB0BrvVEoyi8SWCVJS5TFKUqpIpSlAKUpQClKUApSlAKUpQClKUApSlAKUpQClKUApSlARdpQu0doiA4ZGFyQDkdWKkrqAwBU6Hr0PSoGB2RKsqyu93bOZbO5Wx+JGiHw2XTxWB0J/ONdmlWUmlgq4pvIrK+K26yRk4xXOaR1VkOoJyHxKe2idNfZ0rVKoPE5cRPy8Lh4OarKZSwGoKMF8JJCjRrG99Gro0knG1YfqZahJweSh7i7HTFY1Y5bFcrNY3sxUCwOUg979e1a+80WCTKXw0CAXtbJp52za1mu4uxJI9rhU8Qgzc1h0BMbKVv9MlR55Se1ajjd2MPNOs00eeRfi5mYgW8kJy/ZW2t2ysWW8Y7GOmi1B4XOSrz7z43G3j2bHaM6fCXUovpKB739difR3r12Dw1WB+bOy4ia+a8ikgN1JsW8Rv+c32VdgKjbT2gkETyStlRRcn+4eZPQDua5fEeNlfC+b/ADN/CXvTeTCt9po3x85isVzWJUWBcAByPRmB17m5q7cIMM3IndAgJkC3ZSTYIDa4I08V/bWXH/y9WDdXfWbANZLPCTdoz3OgJU9VawHo06V7N9DlR4cX5fI82qxKzdI3DLL5x/0W/wA1MsvnH/Rb/NXhsLb8WMiEsDXHQg9VPzWHY/Ye1S8ZjEhjaSVlRFFyzGwHv9NfPOpp4ecnrLDWcn88xbPLriHPWEBj62mSO39on2Vp3ByG2Embzmt/RjT/ABqsYVI5I9sSRkcpgDGx8IN5XkAGa2psAB16Vd+FmGybNQ/PeRv7ZX9i17WrszU18V+mTg08MTT+D/XBX+NHXC/rv4VWfhr8lwfrPvXqscaOuF/Xfwqs/DX5Mg/WfevXPZ+Ej6/U1h+Il6fQqXDzYH+0ppYiTBAXQOw+OzeHS2lup9WXzqVxmxngw8V+rO5H0QFH7xrSqxji1jM+PyD/AIcSr/OYs/7CtWom7r1J9kRbFVVNLucXdTEGDaGGZtPwkd/oygC/9F71/QNYbxB2acNi4wv/ACICPXGvL/hitfxe2QmCbEgXAhMoHn4M4FNZ9psmu403sbovsTcRjEjF5HVAe7MB+2vqGdXF0YMPNSCPeKwvY2yZtr4t+ZKM+UuzuCbC4FlUdrnpoAKl4BMRsjaAQZnUFc4QMVkjbvbzAvbyK+XWr0aXsqXtdcErUt87eDbajLtOItkEsZbplzre/qveqBxb3hkj5eGiYqHUu5BsWF8oW/loSfPT01Vxw5lOAGLV0IyczlgG+S1736Zra2t7apXpYuClOWM9C072pOMVnHU3CvkOPMVR+Fm25pYXinzkxZcjMDqjX8Nz1yke5h5VQ9xB/tWD6x/u5KhaV5mm/d+ZLv4i0upupa3Wga/SqLxh/IY/r1+7lpwf/IZPr2+7irPwfsvEyX8X7TZgvIceYryOOjz5OYmc/m5hfz6XvX89YDm/CQMNcTMzIuXQ+O6mx7aE69utXzdbhzisLjIZ5TEVUsWyuSRdGHdQDqfOuizSRrXtT7cGUNRKb4iabLKFF2IUDqSbD3mvLD7QjkNo5Ec/osD+w1iWP2hNtjHiNX8LMwjUnwogBOaw75RcnqTp5V8b07oy7MkjbmBs1yjpdSGW1x1uDqLEGpWiXEZSxJ9iHqXzJR4N4rynxKRi8jKo82IA95rhbq7wmXZqYiY3Ko+c+fKLAt6yFv7ayeCLEbYxpBYZmzN4icsaDsB2AuBp1J17msatM5OW54UeppO/alhZbN0w+LSQXjdXHmrA/sr2rBdq7JxGyMUmVwHtmR0vZhexDA9R5qbjWtbxW9AXZnwxR1iDhf02AAU+jObUt023a4PKfQV3bsqSw0dnE42OP8Y6pf5zAftNfUGIVxdGDDzUgj3isM2Bu9PtaeRmk1ADPI4LfGJsAB6jpoAB6q/M8+xscQG1QqWC3yyRnWxB8xca9CPRW3+EvdUva8jP/JfvOPBvFRp9pxIcryxq3kzqD7iaq3EfedsPg05DWec2Vh1CZczMPI9Bftmqhbt8O5sdA04kRASwXMCS5GhJI6C+l9TodKyq06cN85YRpO5qW2KyzblYEXGor9rGuG+3pMNjRhnJ5cjMhQnRZBexHkbjKbdb+gVstZX0umWC9VisjkUpSsDUUIpSgK3uru7LgUljHLdWlZ1YlgxUgW5nh1YWrt5pfmx/0m/y1+bT2lHh4mlmbLGlrmxPUgDQanUge2qNj94MXtQGPZqNFBezzucl/NVIuQPo3b6PfVVTuk5t4Xd9jFuNa2r/AIWHa++UWFDc2WHMt/Arlnv5ZQLg+uwrI95t65toSjPogP4OJbkC/wC858/darvszg2g1xM7Me6xgKPe1yfcKuGxd1MNhPxESq3zz4m/pNcgegaV1Vzp0/MW5MwlC23iXCM93O4aysyzYtFCDVYnJBY9i4ANl/ROp72HXsbb4UxzHNBlgbyDMyH+aRdfYbeitBpWE9TbKe9Sa+HY1Wngo4MQg+EbExy5ytiAWCklXjJIv0uCLEjS4I8jrsivKRcCMg/pH/LVV4l7pNi4VlhF5ogfCPz0OpA/SHUDvcjuKlcNtufCMCik/hIfwbeoDwH2rYetTWmo+2rVqfK4ePkUqXhzcO3Y7eN2NFiVUYqJJMpuARcA9L6+ip0cYUBVACgWAAsAB2AHQV9Urjy8YydWEZjxo64X9d/Cqz8NfkyD9Z969VnjQp/9qe34Ye38F/hVj4YzA7MiAIJUyA+g8xzY+WhB9tehZ+Ej6/U5IfiJen0LVWEbZxKz7XdpGAjOJVSxNgER1Qkk9BlWtxxmJEcbu3RFZj6lBP8AdWBbsbEOPxQiL5CwdmbLmtYXOlxe5sOveraFJKc35Eapt7YosvFfHwTyQSQSxyEK6tkcNaxUrex06tV23LK4rZMSSaqY2iYehS0f7oFUDe7hz8Bw/OE3M8SqRy8tg19b5j3sPbXa4dbwjD7MxLFS/IfNlW18rhfPsCGPsNXtjGVC8N5w/wC/qUhJq171jKKrtXZGK2RigykixPLlA8LjyPa9uqn/AANaRuZxBjxto5AI8Rb4t/C9upQnv3ynX16187t73w7V5sEsKqAAcjNmzqb3PxRYqbdOlwazPevZowGPZcO5/BlXQ31Q2DAE+YP2Wq23x/s7Fia7kZ8L24PMWaTxI3ObGRrLALzRAjL89DrYfpA6j1mqNunv5Ns88mVS8IJBjOjRm+uW/TXqp09WtXfeTiR8DZEOHZ2aNJL5wo8V9OhOhBFfG++xsNjcC2MTKrrHzFkH5wAvy38/mjuD7QcqpNQULY+y+hpYk5OVb5XUtuy9qx4mJZYWzI3fyPcEdiPKsV3E+VYPrH+7krvcHMawnmiv4Cge3kysq39ob+yPKuBuowh2tFzPDlmdDfsSHT94ita6vD8WC8v2ZnOzfsl8S+cYfyGP69fu5acH/wAhk+vb7uKvLjHiVGFhS/iaXMB3sqOCfVdh76k8I4iMAxPRpnI9QVF/ap91Yf6n5mv+x+RQNxvlaD6x/wBySt2rCdxvlaD6x/3JK2rbGJMeHmdfjJHIw9aqSPtFTr1myK+H7jSPEH6lQ3p4gwYKQx4eJJJl0Y2Cqh7gkC5PmB7+1Z/vRvHisYI3xK5UBbl2jKqb2vYtfN27mpvDPDRS7QHwizEI7IG1zSAr59TYs3rF+1dvjHj42aCJWBkTOWUa5Q2S1/Imx06101xhVaq0svzMJylZW5t8eR091v8Ad6X6vFfxKr3B/wDLpPqG+8iqwbr/AO70v1eK/iVwOD/5dJ9Q33kVZ/8Ai71L/wDqv0JXGb8dhvoSfvJU3E/7sr9FP/sCoXGb8dhvoSfvJU+WItuyLdkU+xZwT9gNF9zV6r9WH95Z6HhwX/8Alfqf4tXPa+5mExUnMnizPYLfO40F7CysB3qkcGcQofEoT4iImA8wpkBI9WYe+pu+HEuXCYp4YEidUC3LZicxFyPCwGmlZXQslqJKvr/CL1yhGlbyLxhhCR4RV0VeYAOugEQHX0VW9h7447DwLFh1vEua34Et1YsdR11Jqy8XVdoMI7ix8Ya3ZmVDb+yfdXf4XYpTs1ACLo0gb0Xdn18tGBrVTUNNFyWefqUcXK9pPHH0M03fhmfaUEjxuC2IR2PLYC7SAk9NBqa3qs92VxPkxGNTDpChR5CocOb5AT47W+aL1oVc2slJyW5Y4N9OopPa8ilKVxHSKUpQHN2tgmnikhdEKOpX45Bse/xDYjr7K5+6mycRhMMsDiF8hbKyuwuGYtqCh1uT09FWKlMy2uOePyK7VncRuZL8xP6xv9OnMl+Yn9Y3+nUmqXxJ3nnwSQnDsoLs4a6hugW3Xp1qa6pWSUU/0+hE5bI7mWvmS/MT+sb/AE6cyX5if1jf6dZvuTxBxOIxscOIZCjhhogXxBSw1HqI9tXje/a7YXBTTJYOoAW+viZgo076m/srSemnCag3y/T6FIWxlFyXYn8yX5if1jf6dUyTc7Gx46TE4OSCISEExkuVOguGATW7Xa4sfEaqEfFHHFgM6akf8MedbZWsqrNK+XnP98ikZQu6Z4I2zzLyx8IyczW/LLFeulswv0qTSlczOk5G8+7ceOgMUhKkHMjDqrC4vbuLEgj09utU/dThziMHjklZ42iXPfKWBN0ZR4StupHep/EremfBcj4OyjPzM11DfF5duvT4xrublbVkxOBilmILtnuQLDSRlGg9AFdadtdOc+y+DmahOzHdEveHAvPhZooiqvIhQFr2GbQ3sCel6qm4u4EuBxLSzPGwMZUBC17llN/Eo7L9tXylYRulGDgujNZVxlJSfY4+92xGxmDkhQqGbKVLXsCrq2tgT0FvbXA3H3GlwZnXENFJFMgUquY3tm6hlGhDEVd6UjdKMHBdGHXFy3PqZTtbhFMshbByKUvdQ7FWX0ZgCGt56GvXYHCSTmh8a6FAblEJYsetmYgWHna9/RVr4g7dlwmEEkBAfmKuqg6ENfQ+qo/DjeKbGwSviCCyyZRZQumRT29Jrs8a91b8rHT4nP4VSs245+RL3y3MTaEa+LJKl8j2voeqsO6n7PeDn/8A6TY2+XPDkv15jW9dsnWpcXEXGHaQjIHLM3L5OQXAz5Ots2cDW97X7WrWKq7LtMlHKwydld7bK1uXuYuz42u2eV7Z2tYWHRVHlqde/uA4e+XDE4mZp8K6q76uj3ALfOBANie4tqda0Glc8dRYp788mzpg47ccGQ4ThJincc+SNV7kMztbyAIA95rU9l7MTDwpDELIgsPPzJPmSbk+k1LpS3UTt4kK6o19DNt3OGmIw2NjneSIojMxClr2KsNLqB3860d0DAgi4IsR5g9q+qVW22VrzImFcYLCMk2twinWU/BXjaIm652Kso7A+Eg28/sr0bg7LygRMnOLeIHNkC2PQ5SzNe2tgK1elb/5tuOpl/jV+RVti7ryw7LkwjshkZZlDAnL+EzWvcX6t5VzdxNwpsDiGlleNlaMoAha9yyN+co08Jq90rLx54kvPqaeFHKfkUrf/cmXHyRNE8ahFYHOW/OKnTKp8q7m7+wuTgUw0+V7IyPa9iGLXGoBtY12aVV3ScFDsiVXFScu7Mm2nwjnSQnCSoyX8OdirAeRIBB9enqqbuzwnZJVlxjoQpDCNLnMQbjOxA0v2AN/OtMpWz1lrjjJmtNWnnBzN4tgR43DtDJcA2KsOqsOjD/DuCRWYzcJcYrERvEynS+dluP0lyn3XNbDSqVaidSxHoWspjN5ZStyOHgwT86Zg81iFy3yoD1sTqWPS9hpfzq60pWdlkrJbpF4QUFhClKVmXFKUoBSlKAVm3Gf8XhvpSfsWtJrNuM/4vDfSk/YtdWj++j/AHsYaj7tlC2W5w0+FnPQsH9iTMjD3L9taRxhx2XCRRjrJJf+aik/vFao21cFfZODlt0kxEZP0nLD91vfUvfPahxjYFFNyYIr/WSnKftUV6co77Iz8m/l0OGL2wlHzx8ytTYUxyqp62ib+miP/wBVf0VjMYkMbSSsFRASzHsB/wCdKw7fiILtOVR0VogPUI4wPsrVd+N35sbhhDA6J4wzZyQCqg2HhB/OsfZXPqsT8NyeE/4NtPmO/Hb+Ss43jKoYiHDll+c75SfYFa3vrtbq8R4sbIImQxSm+UE5g1hchWsNba2I7VG3a3LgwMDnH/B2dmPjexULYWUc0C2tybeYrOsGETaqcggxjFKEINxk5wAse4y1CqosUlBdO4dlsGnJ9exb+NHXC/rv4VWfhr8mQfrPvXqscaOuF/Xfwqs/DX5Lg/WfevWdn4SPr9S8PxEvT6HpvXvzDgLKwMkrC4RbdPNifij3nTpVVh4z+Lx4Wy/oy3PuKAH3ivXbXDTEYnHPPJJFy3kBIu2blggZR4bXyC3XrXnxMwWCTChYBAk6OoCx5A2XUMCF1I76+VWqhR7McZb6/AicreZdEvmX7Y22Y8XCssJujeehBHVWHYiuHvZxBhwLcvKZZrAlFIAUHpmY3sT5AE+rSuLwakPIxC9hIpHrKWP7BVK5Yxe1ystysmJIbX83ORlv28ItUQ00PFkpdIkyvl4cWurOhvXxD+H4blNByyHVgQ+boGFiCo86tHBr8ln+u/hpUbiju1h4cIksESRssir4FC3VlbQgdTcDXr1qTwa/JZ/rv4aVpY4PTNwWFkpBSV/tPJ+pv5Ado8r4IvOM3J511zfH5d75c1vRerptba0eGhaWZsqL7yToAB3JOlqxaH5bH8t/7irZxmxREeGjv4WaRiPSgVR++apZp4uyEF3RaF0lCUn2PifjOM34PC3XzaWx9wQge81ad0994ceCqApKouUax06ZlI+ML+oi401FVfcXDbOGBHwlsMZZC+cSsmYDMygDMbr4QDpbreqnufNydrRCM3XmtGCDfMjZkB9IIsavKiqakoxacfmVVs4uLk8pm70pSvKO8UpSgFKUoBSlKAUpSgFKUoBSlKAUpSgFKUoBSlKAUpSgFZtxn/F4b6Un7FrSazbjP+Lw30pP2LXVo/vo/wB7GGo+7ZAXBczdq/eORnHsmKn+yxqu7hYTnbRw4OoVs/qEYLj7QPfWg7j4LnbEMXzxiF9rM4H21XODuCzYqWQj4kYX2yMP7kPvrvVmIW/Bv5nI4ZlX6L5HG39+VZ/px/dx1qO/O9PwHDZkAMrnLGD0BtcsfMAdvMisu39+VZ/px/dx1cOMmCZoYJQLqjOrejmZcpPoutvWR51WcYzdKl0x+yJjJxVjRXdg7m4nat8RPMQhJAd7szW6hFuAFB07DTQVx8LghBtRIgSRHikQE9TlmC3PuqwbscTBg8GIDCXdM2QhgFIZi3i7ixJ6X9lVvZuKaTaMUkmjviY3bS2rSqx07DWuiPiZlu4j2MXsxHHXuXXjR1wv67+FVn4a/JkH6z7164vGDZTvBFMouImYPbsrhfEfQCoH86ovDHfFcsWBaNs15Mrgi1vHKcwOoPUaX7VwuLnpVt7Pn5nUmo6h57/wc/fbe+fFYo4PCEhA/LspsZHvlNz2QG4t00JPogbw8OmwWD58koZ8yjIq+EZj84m59wrmSSvs/aZZ1u0MzNY6ZlJOoP6StcH01199OIJx0QiiiKRghmLWLEjQfF0Vbnr3uOnfsjCcHCNfu92c7lGSk59ex3+DP4nEfTT901T9hfLEf8qb7xquHBn8ViPpp+6aqW8WHfZ+1GfL0l50d+jKWz2v71PqqkebrI92v2LS4rg/Iv3Fz5PH1qfseonBr8ln+u/hpVZ314gjHQJEkRjAYOxZgdQCABbtre/oFXThVsp4cEWkBBlcuAfm5VVT7bE+oisJwdem2y65NYyU78x8jPYflsfy3/uKs3GjrhfVN/CqtQ/LY/lv/cVd+LmyGlw0cyAnksc1uyOBdvUCq++/at5tK6vPkZRWap48yubtcMfheFjn+EZM+bw8rNbK7L1zi/S/TvXf2Pwn+D4iKb4Tm5bq2XlWvY3tfmG3urh7o8SkweE5EkTuyFihUgAhiWs19RqTqAdKgcPMBJitpLKQcsbNLIe2Y5so9ZY3t5A+VRZ4/tuUsJdOFyTDwvZSWX+ZtlKUrxj0hSlKAUpSgFKUoBSlKAUpSgFKUoBSlKAUpSgFKUoBSlKAVC2lsaHEBRiIkkC3tnW9r9bXpSpTa5RDWep64HARwIEhRUQXIVRYam509deez9jw4fNyIkjzm7ZVAuRfrb1n30pTcxhEfFbrYWWQySYeJ3JBLFQSSAALn1Ae6uhPArqVdQysLFWFwR5EHrSlS5N9WMJHEw+4eBRw64ZMwNxe7AH0KxK/ZUufdjCvIZXgjaQkNnKi9xaxv56D3UpUuyb5y/8ApGyPkdNluLHUGuVht1cLFMJooESQXsyjL1BB0GnQntX7SqqTXRktJ9T62vuzhsUQcRCrkaA6g28sykG3ovXxht1cLHE0SQRiN7ZgVvmsbjMTcmxFxc1+0q2+WMZZG2Oc4JGzdiwYfN8HiSPNbNkW17Xte3rPvr92nsiHErlnjWRe2YXsfMHqD6qUqNzznPJOFjBzcJuJgYmDJh0zDpmu1vUHJFd6lKSlKXvPIUVHojljdfC83m/B4uZmz58ovnvmzX87610yL9aUqHJvqwkl0OBPuDgXbMcMlz83Mo9ykD7K6+A2dHAmSFFjTyUAC/mbdT6aUqznKSw2yFGK5SJNKUqhYUpSgFKUoBSlKAUpSgFKUoBSlKAUpSgP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4" name="AutoShape 4" descr="data:image/jpeg;base64,/9j/4AAQSkZJRgABAQAAAQABAAD/2wCEAAkGBhQREBUUEBQWFRMWGBcZGBgXFhwbHxoYFxcXFxsXGBwXHSYeGRojGxocIC8gIycpLCwuFh4xNTAqNyYrLCkBCQoKDgwOGg8PGiwkHyUyLS4sLywsLC8uLzQvLy8vLDQsNCwwLTQsLCwuLS8sLDQsLCwsLCwsLCwsLDQsLCwsL//AABEIAJgBTAMBIgACEQEDEQH/xAAcAAEAAwEBAQEBAAAAAAAAAAAABAYHBQMCAQj/xABNEAACAQIDBgIECAkJBwUAAAABAgMAEQQSIQUGBxMxQSJRYXGBkRQyNVJyc6GzIzM0QmKDsbLDdIKSk6LB0dLTJTZDU8LE8BckRLTi/8QAGgEBAAMBAQEAAAAAAAAAAAAAAAECAwQFBv/EADERAAICAQMCAwUIAwEAAAAAAAABAgMRBBIhMUETUXEiMmGh0SMzNIGxweHwFESRQv/aAAwDAQACEQMRAD8A3GlKUApSlAKV4YrHJFlzm2Y5VABJJ8gFBJ0uemgBNQcXjJmmeLD8sGNEcmQMcxcuFUZSMo8Bu2vXobGrKLZDeDq0qrHacc8kZxJ5cLREqjPlUzK7LKjEEBylhYdDdjbTSacXlxEkqAyI2FVlKDNm5TyGykaEnmaW61Z1tFd6Z21YHob9vbX7VS2bBPhY8QHTVoTNdCXBnCkS3OUWZjkIXXo1r164jGqMDDFh3BYtDAMrlCCApdcw1Q8tW1tcXFWdXPDI38clopUXZkJWMBs99TZ3zkejN3Hr1qVWTNEKUpUAUpSgFKUoBSlKAUpSgFKUoBSlKAUpSgFKUoBSlKAUpSgFKUoBSlKAUpSgFKUoBSlKAVyp9thMQY2yhFjV2dmy5czOo6/GuQoFvTcg5Q31tWQyXw8MwilK5ibXYRm4zRjQE5gBftfztXPTA89URlEOKwuUo2UuliMuZSx8cbAEFSQwI7EBjrGK6spJvsdTauz1kUMeZnjuVMTZW1Gqg3AN/I6dOlr1BwWxHZVeWSVJhmUMrKW5RYlI5DYq5APW1xc2JuSetg8OY0Cl2c6ksx1JJuemgHkAAB0Fe9V3tLCJ2p8keDAIkaxqoyKLAHX2m/U31udb1IqJh9rQySNHHLG0i3zKrqSLGxuAbjWpdVee5Kx2FeeIwyyLlkVWU9mAI9xr0pUEnxFEEUKoCqAAABYADoAB0FfdKUApSlAKUpQClKUApSlAKUpQClKUApSlAKUpQClKUApSlAKUpQClKUApSlAKUpQClKUAqLtPEOkLtEhdwDlUdz7xe3Ww1NtNalVw9tY5A4Dyy4Zl+LL0jbMBoxYGM9LWazdcvW9WgssrJ4RAwmKOLBSRXmVJLJiIwsTRtlUklWfOjKSVOmo0IIve0QoQoDHMQACxAFyB1sNBf0VzNhESrz2VDIcyGVBYSIjkKw1Jym1xqbXNiRqetVrHzgiC4yR3ikubOoHYZL/9VeU+HlKMOaq3BF8nS46/G7VNqo8U5SNmvY2zPGPWM4NvsqldSnNRz1+LE3ti2ZnNuvjcGTKqkCME86JwQBqCQQb9OxF9eleu6WBxOOxRVMTJGwUu0hdybAgaWYEkkjv51Fwu6mMOGE0UTmKS4IS92AIsSg1ZSehsel/Im8cKN3JYWlnnRowyqiBxlJF8zGx1A0HX017ttqjXJ5TfT+9TzK4bppYeDrxbN2rhxZMRBiVHaVSjexlvc/SJqfsja2JlkaOWGSBlFyzRhoz00V1ezHXy7Hyqam9GFM3JE8ZlOgUMNT5A9L+i96nYvEctGfKz5RfKoBJ9QJF68afte9Hn81+nB6KiuzPPky/8xf6v/wDVfExdFLPKiqoJJKWAAFySc2gtUPZu+GEnF0nQHujkIw9BV7GuVv7t2D4DNGuIjEjrYKHBJ1F1stzqLjp36jrVI6duSi0/mHKKjuT+Z1dh7zYfEsyRTpK41IClfDoLgN1F+48xXZr+d93tvPgpxNEqswVls4NrNbyIN9K1TdHiVFi2EUwEMx6a+Fz5KT0b9E+wmuy/Ryr5hyjGnUKXEupdKUpXCdYpSlAKUpQClKUApSlAKUpQClKUApSlAKUpQClKUApSlAKUpQClKUApSlAKrcG2mSDlESNjLFcrI5DSEnx5rZTDc3vewXTQi1dXbUErwkQMVk7a2voQQTY20NwR3A9NQcJi8U0oDwuimUktmiZREIiAl1bNcyAH4vc61rBLGTOT5O6K8sXilijaSQ5UQFmJ7AC5NetVzfHeLCwQSRYl7mRGHLXVyGFv5vrNhVYRcpJItKW1ZPPYO+keOkZMPIAwBYK8LAlQQLgiSxtceR16Vxt9dj47HTR4dUC4dTmMugUm1rkZ2awBIA0JJPYXqp8NdsYfC4l5MS5QlMqHKSNSC1ytyD4RbS2prRn4h4Q6Qs88nZIYnYn+zYe011zodFua0365ZywmrIe2ztR4eRQAGjAAAAERAAGlgOZpVT4m7VmgweUMhEzctiFIIUqSbXc9QLe2rZsjFySwq8sRhdr/AIMtcgXNrkAaka27XqocTd5cPHF8HdFnlNmCkm0emjsVIINibAEE38uvPp6/tlxnnzNbWvDbzgyfZ7OJYzCC0gdSgAuSykFQAOuor+iEWYgXZAbdOW3+pX84xyFSCpII1BBsQfMEdKsu6eK2g7v8CkdmQBmRpAQQdL5ZDlP7dRXq63T+Kk84wcOnt2PGG8msbX3XTFflCQuR0YxMGA8gyyBre2qniOFmFaQxx4jJJbNyxZiF01ysxa2o1v3qRFj9s4ohBEmEA0eQr9qhi3uA/nCrJsHdOPDMZCzTYhhZ5pCSx6aDWyroNB5DU15qUqV779E2/wCDs2xsfu/mzCdpYEwTSRNq0bshI75SRceg9fbXY2DssYuJcPFGDiWmLGU38EARAS1jYjN0B9mpqFvRiA+NxDDoZpLeoMR/dV/4Mwjl4hreLOi39AUm3vNexdY4Vb+/BwVQUrNvY0LB4blxoly2RVW7G5OUAXJ7k2r2rl7b3mw+DyfCZMme+Xws18tr/FBt1HXzqVszaceIiWWFs0bXsbEXsSp0YA9Qa8Bxljc1wesms7USqVw9mb6YTEyiKGXNIbm2Rx8XU6soFTds7chwkYkxDZELBQcpbUgm1lBPQH3VLrkntaeQpxazkn0rg7L35wmJlEUMpaRr2GRxewJOrKB0BrvVEoyi8SWCVJS5TFKUqpIpSlAKUpQClKUApSlAKUpQClKUApSlAKUpQClKUApSlARdpQu0doiA4ZGFyQDkdWKkrqAwBU6Hr0PSoGB2RKsqyu93bOZbO5Wx+JGiHw2XTxWB0J/ONdmlWUmlgq4pvIrK+K26yRk4xXOaR1VkOoJyHxKe2idNfZ0rVKoPE5cRPy8Lh4OarKZSwGoKMF8JJCjRrG99Gro0knG1YfqZahJweSh7i7HTFY1Y5bFcrNY3sxUCwOUg979e1a+80WCTKXw0CAXtbJp52za1mu4uxJI9rhU8Qgzc1h0BMbKVv9MlR55Se1ajjd2MPNOs00eeRfi5mYgW8kJy/ZW2t2ysWW8Y7GOmi1B4XOSrz7z43G3j2bHaM6fCXUovpKB739difR3r12Dw1WB+bOy4ia+a8ikgN1JsW8Rv+c32VdgKjbT2gkETyStlRRcn+4eZPQDua5fEeNlfC+b/ADN/CXvTeTCt9po3x85isVzWJUWBcAByPRmB17m5q7cIMM3IndAgJkC3ZSTYIDa4I08V/bWXH/y9WDdXfWbANZLPCTdoz3OgJU9VawHo06V7N9DlR4cX5fI82qxKzdI3DLL5x/0W/wA1MsvnH/Rb/NXhsLb8WMiEsDXHQg9VPzWHY/Ye1S8ZjEhjaSVlRFFyzGwHv9NfPOpp4ecnrLDWcn88xbPLriHPWEBj62mSO39on2Vp3ByG2Embzmt/RjT/ABqsYVI5I9sSRkcpgDGx8IN5XkAGa2psAB16Vd+FmGybNQ/PeRv7ZX9i17WrszU18V+mTg08MTT+D/XBX+NHXC/rv4VWfhr8lwfrPvXqscaOuF/Xfwqs/DX5Mg/WfevXPZ+Ej6/U1h+Il6fQqXDzYH+0ppYiTBAXQOw+OzeHS2lup9WXzqVxmxngw8V+rO5H0QFH7xrSqxji1jM+PyD/AIcSr/OYs/7CtWom7r1J9kRbFVVNLucXdTEGDaGGZtPwkd/oygC/9F71/QNYbxB2acNi4wv/ACICPXGvL/hitfxe2QmCbEgXAhMoHn4M4FNZ9psmu403sbovsTcRjEjF5HVAe7MB+2vqGdXF0YMPNSCPeKwvY2yZtr4t+ZKM+UuzuCbC4FlUdrnpoAKl4BMRsjaAQZnUFc4QMVkjbvbzAvbyK+XWr0aXsqXtdcErUt87eDbajLtOItkEsZbplzre/qveqBxb3hkj5eGiYqHUu5BsWF8oW/loSfPT01Vxw5lOAGLV0IyczlgG+S1736Zra2t7apXpYuClOWM9C072pOMVnHU3CvkOPMVR+Fm25pYXinzkxZcjMDqjX8Nz1yke5h5VQ9xB/tWD6x/u5KhaV5mm/d+ZLv4i0upupa3Wga/SqLxh/IY/r1+7lpwf/IZPr2+7irPwfsvEyX8X7TZgvIceYryOOjz5OYmc/m5hfz6XvX89YDm/CQMNcTMzIuXQ+O6mx7aE69utXzdbhzisLjIZ5TEVUsWyuSRdGHdQDqfOuizSRrXtT7cGUNRKb4iabLKFF2IUDqSbD3mvLD7QjkNo5Ec/osD+w1iWP2hNtjHiNX8LMwjUnwogBOaw75RcnqTp5V8b07oy7MkjbmBs1yjpdSGW1x1uDqLEGpWiXEZSxJ9iHqXzJR4N4rynxKRi8jKo82IA95rhbq7wmXZqYiY3Ko+c+fKLAt6yFv7ayeCLEbYxpBYZmzN4icsaDsB2AuBp1J17msatM5OW54UeppO/alhZbN0w+LSQXjdXHmrA/sr2rBdq7JxGyMUmVwHtmR0vZhexDA9R5qbjWtbxW9AXZnwxR1iDhf02AAU+jObUt023a4PKfQV3bsqSw0dnE42OP8Y6pf5zAftNfUGIVxdGDDzUgj3isM2Bu9PtaeRmk1ADPI4LfGJsAB6jpoAB6q/M8+xscQG1QqWC3yyRnWxB8xca9CPRW3+EvdUva8jP/JfvOPBvFRp9pxIcryxq3kzqD7iaq3EfedsPg05DWec2Vh1CZczMPI9Bftmqhbt8O5sdA04kRASwXMCS5GhJI6C+l9TodKyq06cN85YRpO5qW2KyzblYEXGor9rGuG+3pMNjRhnJ5cjMhQnRZBexHkbjKbdb+gVstZX0umWC9VisjkUpSsDUUIpSgK3uru7LgUljHLdWlZ1YlgxUgW5nh1YWrt5pfmx/0m/y1+bT2lHh4mlmbLGlrmxPUgDQanUge2qNj94MXtQGPZqNFBezzucl/NVIuQPo3b6PfVVTuk5t4Xd9jFuNa2r/AIWHa++UWFDc2WHMt/Arlnv5ZQLg+uwrI95t65toSjPogP4OJbkC/wC858/darvszg2g1xM7Me6xgKPe1yfcKuGxd1MNhPxESq3zz4m/pNcgegaV1Vzp0/MW5MwlC23iXCM93O4aysyzYtFCDVYnJBY9i4ANl/ROp72HXsbb4UxzHNBlgbyDMyH+aRdfYbeitBpWE9TbKe9Sa+HY1Wngo4MQg+EbExy5ytiAWCklXjJIv0uCLEjS4I8jrsivKRcCMg/pH/LVV4l7pNi4VlhF5ogfCPz0OpA/SHUDvcjuKlcNtufCMCik/hIfwbeoDwH2rYetTWmo+2rVqfK4ePkUqXhzcO3Y7eN2NFiVUYqJJMpuARcA9L6+ip0cYUBVACgWAAsAB2AHQV9Urjy8YydWEZjxo64X9d/Cqz8NfkyD9Z969VnjQp/9qe34Ye38F/hVj4YzA7MiAIJUyA+g8xzY+WhB9tehZ+Ej6/U5IfiJen0LVWEbZxKz7XdpGAjOJVSxNgER1Qkk9BlWtxxmJEcbu3RFZj6lBP8AdWBbsbEOPxQiL5CwdmbLmtYXOlxe5sOveraFJKc35Eapt7YosvFfHwTyQSQSxyEK6tkcNaxUrex06tV23LK4rZMSSaqY2iYehS0f7oFUDe7hz8Bw/OE3M8SqRy8tg19b5j3sPbXa4dbwjD7MxLFS/IfNlW18rhfPsCGPsNXtjGVC8N5w/wC/qUhJq171jKKrtXZGK2RigykixPLlA8LjyPa9uqn/AANaRuZxBjxto5AI8Rb4t/C9upQnv3ynX16187t73w7V5sEsKqAAcjNmzqb3PxRYqbdOlwazPevZowGPZcO5/BlXQ31Q2DAE+YP2Wq23x/s7Fia7kZ8L24PMWaTxI3ObGRrLALzRAjL89DrYfpA6j1mqNunv5Ns88mVS8IJBjOjRm+uW/TXqp09WtXfeTiR8DZEOHZ2aNJL5wo8V9OhOhBFfG++xsNjcC2MTKrrHzFkH5wAvy38/mjuD7QcqpNQULY+y+hpYk5OVb5XUtuy9qx4mJZYWzI3fyPcEdiPKsV3E+VYPrH+7krvcHMawnmiv4Cge3kysq39ob+yPKuBuowh2tFzPDlmdDfsSHT94ita6vD8WC8v2ZnOzfsl8S+cYfyGP69fu5acH/wAhk+vb7uKvLjHiVGFhS/iaXMB3sqOCfVdh76k8I4iMAxPRpnI9QVF/ap91Yf6n5mv+x+RQNxvlaD6x/wBySt2rCdxvlaD6x/3JK2rbGJMeHmdfjJHIw9aqSPtFTr1myK+H7jSPEH6lQ3p4gwYKQx4eJJJl0Y2Cqh7gkC5PmB7+1Z/vRvHisYI3xK5UBbl2jKqb2vYtfN27mpvDPDRS7QHwizEI7IG1zSAr59TYs3rF+1dvjHj42aCJWBkTOWUa5Q2S1/Imx06101xhVaq0svzMJylZW5t8eR091v8Ad6X6vFfxKr3B/wDLpPqG+8iqwbr/AO70v1eK/iVwOD/5dJ9Q33kVZ/8Ai71L/wDqv0JXGb8dhvoSfvJU3E/7sr9FP/sCoXGb8dhvoSfvJU+WItuyLdkU+xZwT9gNF9zV6r9WH95Z6HhwX/8Alfqf4tXPa+5mExUnMnizPYLfO40F7CysB3qkcGcQofEoT4iImA8wpkBI9WYe+pu+HEuXCYp4YEidUC3LZicxFyPCwGmlZXQslqJKvr/CL1yhGlbyLxhhCR4RV0VeYAOugEQHX0VW9h7447DwLFh1vEua34Et1YsdR11Jqy8XVdoMI7ix8Ya3ZmVDb+yfdXf4XYpTs1ACLo0gb0Xdn18tGBrVTUNNFyWefqUcXK9pPHH0M03fhmfaUEjxuC2IR2PLYC7SAk9NBqa3qs92VxPkxGNTDpChR5CocOb5AT47W+aL1oVc2slJyW5Y4N9OopPa8ilKVxHSKUpQHN2tgmnikhdEKOpX45Bse/xDYjr7K5+6mycRhMMsDiF8hbKyuwuGYtqCh1uT09FWKlMy2uOePyK7VncRuZL8xP6xv9OnMl+Yn9Y3+nUmqXxJ3nnwSQnDsoLs4a6hugW3Xp1qa6pWSUU/0+hE5bI7mWvmS/MT+sb/AE6cyX5if1jf6dZvuTxBxOIxscOIZCjhhogXxBSw1HqI9tXje/a7YXBTTJYOoAW+viZgo076m/srSemnCag3y/T6FIWxlFyXYn8yX5if1jf6dUyTc7Gx46TE4OSCISEExkuVOguGATW7Xa4sfEaqEfFHHFgM6akf8MedbZWsqrNK+XnP98ikZQu6Z4I2zzLyx8IyczW/LLFeulswv0qTSlczOk5G8+7ceOgMUhKkHMjDqrC4vbuLEgj09utU/dThziMHjklZ42iXPfKWBN0ZR4StupHep/EremfBcj4OyjPzM11DfF5duvT4xrublbVkxOBilmILtnuQLDSRlGg9AFdadtdOc+y+DmahOzHdEveHAvPhZooiqvIhQFr2GbQ3sCel6qm4u4EuBxLSzPGwMZUBC17llN/Eo7L9tXylYRulGDgujNZVxlJSfY4+92xGxmDkhQqGbKVLXsCrq2tgT0FvbXA3H3GlwZnXENFJFMgUquY3tm6hlGhDEVd6UjdKMHBdGHXFy3PqZTtbhFMshbByKUvdQ7FWX0ZgCGt56GvXYHCSTmh8a6FAblEJYsetmYgWHna9/RVr4g7dlwmEEkBAfmKuqg6ENfQ+qo/DjeKbGwSviCCyyZRZQumRT29Jrs8a91b8rHT4nP4VSs245+RL3y3MTaEa+LJKl8j2voeqsO6n7PeDn/8A6TY2+XPDkv15jW9dsnWpcXEXGHaQjIHLM3L5OQXAz5Ots2cDW97X7WrWKq7LtMlHKwydld7bK1uXuYuz42u2eV7Z2tYWHRVHlqde/uA4e+XDE4mZp8K6q76uj3ALfOBANie4tqda0Glc8dRYp788mzpg47ccGQ4ThJincc+SNV7kMztbyAIA95rU9l7MTDwpDELIgsPPzJPmSbk+k1LpS3UTt4kK6o19DNt3OGmIw2NjneSIojMxClr2KsNLqB3860d0DAgi4IsR5g9q+qVW22VrzImFcYLCMk2twinWU/BXjaIm652Kso7A+Eg28/sr0bg7LygRMnOLeIHNkC2PQ5SzNe2tgK1elb/5tuOpl/jV+RVti7ryw7LkwjshkZZlDAnL+EzWvcX6t5VzdxNwpsDiGlleNlaMoAha9yyN+co08Jq90rLx54kvPqaeFHKfkUrf/cmXHyRNE8ahFYHOW/OKnTKp8q7m7+wuTgUw0+V7IyPa9iGLXGoBtY12aVV3ScFDsiVXFScu7Mm2nwjnSQnCSoyX8OdirAeRIBB9enqqbuzwnZJVlxjoQpDCNLnMQbjOxA0v2AN/OtMpWz1lrjjJmtNWnnBzN4tgR43DtDJcA2KsOqsOjD/DuCRWYzcJcYrERvEynS+dluP0lyn3XNbDSqVaidSxHoWspjN5ZStyOHgwT86Zg81iFy3yoD1sTqWPS9hpfzq60pWdlkrJbpF4QUFhClKVmXFKUoBSlKAVm3Gf8XhvpSfsWtJrNuM/4vDfSk/YtdWj++j/AHsYaj7tlC2W5w0+FnPQsH9iTMjD3L9taRxhx2XCRRjrJJf+aik/vFao21cFfZODlt0kxEZP0nLD91vfUvfPahxjYFFNyYIr/WSnKftUV6co77Iz8m/l0OGL2wlHzx8ytTYUxyqp62ib+miP/wBVf0VjMYkMbSSsFRASzHsB/wCdKw7fiILtOVR0VogPUI4wPsrVd+N35sbhhDA6J4wzZyQCqg2HhB/OsfZXPqsT8NyeE/4NtPmO/Hb+Ss43jKoYiHDll+c75SfYFa3vrtbq8R4sbIImQxSm+UE5g1hchWsNba2I7VG3a3LgwMDnH/B2dmPjexULYWUc0C2tybeYrOsGETaqcggxjFKEINxk5wAse4y1CqosUlBdO4dlsGnJ9exb+NHXC/rv4VWfhr8mQfrPvXqscaOuF/Xfwqs/DX5Lg/WfevWdn4SPr9S8PxEvT6HpvXvzDgLKwMkrC4RbdPNifij3nTpVVh4z+Lx4Wy/oy3PuKAH3ivXbXDTEYnHPPJJFy3kBIu2blggZR4bXyC3XrXnxMwWCTChYBAk6OoCx5A2XUMCF1I76+VWqhR7McZb6/AicreZdEvmX7Y22Y8XCssJujeehBHVWHYiuHvZxBhwLcvKZZrAlFIAUHpmY3sT5AE+rSuLwakPIxC9hIpHrKWP7BVK5Yxe1ystysmJIbX83ORlv28ItUQ00PFkpdIkyvl4cWurOhvXxD+H4blNByyHVgQ+boGFiCo86tHBr8ln+u/hpUbiju1h4cIksESRssir4FC3VlbQgdTcDXr1qTwa/JZ/rv4aVpY4PTNwWFkpBSV/tPJ+pv5Ado8r4IvOM3J511zfH5d75c1vRerptba0eGhaWZsqL7yToAB3JOlqxaH5bH8t/7irZxmxREeGjv4WaRiPSgVR++apZp4uyEF3RaF0lCUn2PifjOM34PC3XzaWx9wQge81ad0994ceCqApKouUax06ZlI+ML+oi401FVfcXDbOGBHwlsMZZC+cSsmYDMygDMbr4QDpbreqnufNydrRCM3XmtGCDfMjZkB9IIsavKiqakoxacfmVVs4uLk8pm70pSvKO8UpSgFKUoBSlKAUpSgFKUoBSlKAUpSgFKUoBSlKAUpSgFZtxn/F4b6Un7FrSazbjP+Lw30pP2LXVo/vo/wB7GGo+7ZAXBczdq/eORnHsmKn+yxqu7hYTnbRw4OoVs/qEYLj7QPfWg7j4LnbEMXzxiF9rM4H21XODuCzYqWQj4kYX2yMP7kPvrvVmIW/Bv5nI4ZlX6L5HG39+VZ/px/dx1qO/O9PwHDZkAMrnLGD0BtcsfMAdvMisu39+VZ/px/dx1cOMmCZoYJQLqjOrejmZcpPoutvWR51WcYzdKl0x+yJjJxVjRXdg7m4nat8RPMQhJAd7szW6hFuAFB07DTQVx8LghBtRIgSRHikQE9TlmC3PuqwbscTBg8GIDCXdM2QhgFIZi3i7ixJ6X9lVvZuKaTaMUkmjviY3bS2rSqx07DWuiPiZlu4j2MXsxHHXuXXjR1wv67+FVn4a/JkH6z7164vGDZTvBFMouImYPbsrhfEfQCoH86ovDHfFcsWBaNs15Mrgi1vHKcwOoPUaX7VwuLnpVt7Pn5nUmo6h57/wc/fbe+fFYo4PCEhA/LspsZHvlNz2QG4t00JPogbw8OmwWD58koZ8yjIq+EZj84m59wrmSSvs/aZZ1u0MzNY6ZlJOoP6StcH01199OIJx0QiiiKRghmLWLEjQfF0Vbnr3uOnfsjCcHCNfu92c7lGSk59ex3+DP4nEfTT901T9hfLEf8qb7xquHBn8ViPpp+6aqW8WHfZ+1GfL0l50d+jKWz2v71PqqkebrI92v2LS4rg/Iv3Fz5PH1qfseonBr8ln+u/hpVZ314gjHQJEkRjAYOxZgdQCABbtre/oFXThVsp4cEWkBBlcuAfm5VVT7bE+oisJwdem2y65NYyU78x8jPYflsfy3/uKs3GjrhfVN/CqtQ/LY/lv/cVd+LmyGlw0cyAnksc1uyOBdvUCq++/at5tK6vPkZRWap48yubtcMfheFjn+EZM+bw8rNbK7L1zi/S/TvXf2Pwn+D4iKb4Tm5bq2XlWvY3tfmG3urh7o8SkweE5EkTuyFihUgAhiWs19RqTqAdKgcPMBJitpLKQcsbNLIe2Y5so9ZY3t5A+VRZ4/tuUsJdOFyTDwvZSWX+ZtlKUrxj0hSlKAUpSgFKUoBSlKAUpSgFKUoBSlKAUpSgFKUoBSlKAVC2lsaHEBRiIkkC3tnW9r9bXpSpTa5RDWep64HARwIEhRUQXIVRYam509deez9jw4fNyIkjzm7ZVAuRfrb1n30pTcxhEfFbrYWWQySYeJ3JBLFQSSAALn1Ae6uhPArqVdQysLFWFwR5EHrSlS5N9WMJHEw+4eBRw64ZMwNxe7AH0KxK/ZUufdjCvIZXgjaQkNnKi9xaxv56D3UpUuyb5y/8ApGyPkdNluLHUGuVht1cLFMJooESQXsyjL1BB0GnQntX7SqqTXRktJ9T62vuzhsUQcRCrkaA6g28sykG3ovXxht1cLHE0SQRiN7ZgVvmsbjMTcmxFxc1+0q2+WMZZG2Oc4JGzdiwYfN8HiSPNbNkW17Xte3rPvr92nsiHErlnjWRe2YXsfMHqD6qUqNzznPJOFjBzcJuJgYmDJh0zDpmu1vUHJFd6lKSlKXvPIUVHojljdfC83m/B4uZmz58ovnvmzX87610yL9aUqHJvqwkl0OBPuDgXbMcMlz83Mo9ykD7K6+A2dHAmSFFjTyUAC/mbdT6aUqznKSw2yFGK5SJNKUqhYUpSgFKUoBSlKAUpSgFKUoBSlKAUpSgP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6" name="AutoShape 6" descr="data:image/jpeg;base64,/9j/4AAQSkZJRgABAQAAAQABAAD/2wCEAAkGBhQREBUUEBQWFRMWGBcZGBgXFhwbHxoYFxcXFxsXGBwXHSYeGRojGxocIC8gIycpLCwuFh4xNTAqNyYrLCkBCQoKDgwOGg8PGiwkHyUyLS4sLywsLC8uLzQvLy8vLDQsNCwwLTQsLCwuLS8sLDQsLCwsLCwsLCwsLDQsLCwsL//AABEIAJgBTAMBIgACEQEDEQH/xAAcAAEAAwEBAQEBAAAAAAAAAAAABAYHBQMCAQj/xABNEAACAQIDBgIECAkJBwUAAAABAgMAEQQSIQUGBxMxQSJRYXGBkRQyNVJyc6GzIzM0QmKDsbLDdIKSk6LB0dLTJTZDU8LE8BckRLTi/8QAGgEBAAMBAQEAAAAAAAAAAAAAAAECAwQFBv/EADERAAICAQMCAwUIAwEAAAAAAAABAgMRBBIhMUETUXEiMmGh0SMzNIGxweHwFESRQv/aAAwDAQACEQMRAD8A3GlKUApSlAKV4YrHJFlzm2Y5VABJJ8gFBJ0uemgBNQcXjJmmeLD8sGNEcmQMcxcuFUZSMo8Bu2vXobGrKLZDeDq0qrHacc8kZxJ5cLREqjPlUzK7LKjEEBylhYdDdjbTSacXlxEkqAyI2FVlKDNm5TyGykaEnmaW61Z1tFd6Z21YHob9vbX7VS2bBPhY8QHTVoTNdCXBnCkS3OUWZjkIXXo1r164jGqMDDFh3BYtDAMrlCCApdcw1Q8tW1tcXFWdXPDI38clopUXZkJWMBs99TZ3zkejN3Hr1qVWTNEKUpUAUpSgFKUoBSlKAUpSgFKUoBSlKAUpSgFKUoBSlKAUpSgFKUoBSlKAUpSgFKUoBSlKAVyp9thMQY2yhFjV2dmy5czOo6/GuQoFvTcg5Q31tWQyXw8MwilK5ibXYRm4zRjQE5gBftfztXPTA89URlEOKwuUo2UuliMuZSx8cbAEFSQwI7EBjrGK6spJvsdTauz1kUMeZnjuVMTZW1Gqg3AN/I6dOlr1BwWxHZVeWSVJhmUMrKW5RYlI5DYq5APW1xc2JuSetg8OY0Cl2c6ksx1JJuemgHkAAB0Fe9V3tLCJ2p8keDAIkaxqoyKLAHX2m/U31udb1IqJh9rQySNHHLG0i3zKrqSLGxuAbjWpdVee5Kx2FeeIwyyLlkVWU9mAI9xr0pUEnxFEEUKoCqAAABYADoAB0FfdKUApSlAKUpQClKUApSlAKUpQClKUApSlAKUpQClKUApSlAKUpQClKUApSlAKUpQClKUAqLtPEOkLtEhdwDlUdz7xe3Ww1NtNalVw9tY5A4Dyy4Zl+LL0jbMBoxYGM9LWazdcvW9WgssrJ4RAwmKOLBSRXmVJLJiIwsTRtlUklWfOjKSVOmo0IIve0QoQoDHMQACxAFyB1sNBf0VzNhESrz2VDIcyGVBYSIjkKw1Jym1xqbXNiRqetVrHzgiC4yR3ikubOoHYZL/9VeU+HlKMOaq3BF8nS46/G7VNqo8U5SNmvY2zPGPWM4NvsqldSnNRz1+LE3ti2ZnNuvjcGTKqkCME86JwQBqCQQb9OxF9eleu6WBxOOxRVMTJGwUu0hdybAgaWYEkkjv51Fwu6mMOGE0UTmKS4IS92AIsSg1ZSehsel/Im8cKN3JYWlnnRowyqiBxlJF8zGx1A0HX017ttqjXJ5TfT+9TzK4bppYeDrxbN2rhxZMRBiVHaVSjexlvc/SJqfsja2JlkaOWGSBlFyzRhoz00V1ezHXy7Hyqam9GFM3JE8ZlOgUMNT5A9L+i96nYvEctGfKz5RfKoBJ9QJF68afte9Hn81+nB6KiuzPPky/8xf6v/wDVfExdFLPKiqoJJKWAAFySc2gtUPZu+GEnF0nQHujkIw9BV7GuVv7t2D4DNGuIjEjrYKHBJ1F1stzqLjp36jrVI6duSi0/mHKKjuT+Z1dh7zYfEsyRTpK41IClfDoLgN1F+48xXZr+d93tvPgpxNEqswVls4NrNbyIN9K1TdHiVFi2EUwEMx6a+Fz5KT0b9E+wmuy/Ryr5hyjGnUKXEupdKUpXCdYpSlAKUpQClKUApSlAKUpQClKUApSlAKUpQClKUApSlAKUpQClKUApSlAKrcG2mSDlESNjLFcrI5DSEnx5rZTDc3vewXTQi1dXbUErwkQMVk7a2voQQTY20NwR3A9NQcJi8U0oDwuimUktmiZREIiAl1bNcyAH4vc61rBLGTOT5O6K8sXilijaSQ5UQFmJ7AC5NetVzfHeLCwQSRYl7mRGHLXVyGFv5vrNhVYRcpJItKW1ZPPYO+keOkZMPIAwBYK8LAlQQLgiSxtceR16Vxt9dj47HTR4dUC4dTmMugUm1rkZ2awBIA0JJPYXqp8NdsYfC4l5MS5QlMqHKSNSC1ytyD4RbS2prRn4h4Q6Qs88nZIYnYn+zYe011zodFua0365ZywmrIe2ztR4eRQAGjAAAAERAAGlgOZpVT4m7VmgweUMhEzctiFIIUqSbXc9QLe2rZsjFySwq8sRhdr/AIMtcgXNrkAaka27XqocTd5cPHF8HdFnlNmCkm0emjsVIINibAEE38uvPp6/tlxnnzNbWvDbzgyfZ7OJYzCC0gdSgAuSykFQAOuor+iEWYgXZAbdOW3+pX84xyFSCpII1BBsQfMEdKsu6eK2g7v8CkdmQBmRpAQQdL5ZDlP7dRXq63T+Kk84wcOnt2PGG8msbX3XTFflCQuR0YxMGA8gyyBre2qniOFmFaQxx4jJJbNyxZiF01ysxa2o1v3qRFj9s4ohBEmEA0eQr9qhi3uA/nCrJsHdOPDMZCzTYhhZ5pCSx6aDWyroNB5DU15qUqV779E2/wCDs2xsfu/mzCdpYEwTSRNq0bshI75SRceg9fbXY2DssYuJcPFGDiWmLGU38EARAS1jYjN0B9mpqFvRiA+NxDDoZpLeoMR/dV/4Mwjl4hreLOi39AUm3vNexdY4Vb+/BwVQUrNvY0LB4blxoly2RVW7G5OUAXJ7k2r2rl7b3mw+DyfCZMme+Xws18tr/FBt1HXzqVszaceIiWWFs0bXsbEXsSp0YA9Qa8Bxljc1wesms7USqVw9mb6YTEyiKGXNIbm2Rx8XU6soFTds7chwkYkxDZELBQcpbUgm1lBPQH3VLrkntaeQpxazkn0rg7L35wmJlEUMpaRr2GRxewJOrKB0BrvVEoyi8SWCVJS5TFKUqpIpSlAKUpQClKUApSlAKUpQClKUApSlAKUpQClKUApSlARdpQu0doiA4ZGFyQDkdWKkrqAwBU6Hr0PSoGB2RKsqyu93bOZbO5Wx+JGiHw2XTxWB0J/ONdmlWUmlgq4pvIrK+K26yRk4xXOaR1VkOoJyHxKe2idNfZ0rVKoPE5cRPy8Lh4OarKZSwGoKMF8JJCjRrG99Gro0knG1YfqZahJweSh7i7HTFY1Y5bFcrNY3sxUCwOUg979e1a+80WCTKXw0CAXtbJp52za1mu4uxJI9rhU8Qgzc1h0BMbKVv9MlR55Se1ajjd2MPNOs00eeRfi5mYgW8kJy/ZW2t2ysWW8Y7GOmi1B4XOSrz7z43G3j2bHaM6fCXUovpKB739difR3r12Dw1WB+bOy4ia+a8ikgN1JsW8Rv+c32VdgKjbT2gkETyStlRRcn+4eZPQDua5fEeNlfC+b/ADN/CXvTeTCt9po3x85isVzWJUWBcAByPRmB17m5q7cIMM3IndAgJkC3ZSTYIDa4I08V/bWXH/y9WDdXfWbANZLPCTdoz3OgJU9VawHo06V7N9DlR4cX5fI82qxKzdI3DLL5x/0W/wA1MsvnH/Rb/NXhsLb8WMiEsDXHQg9VPzWHY/Ye1S8ZjEhjaSVlRFFyzGwHv9NfPOpp4ecnrLDWcn88xbPLriHPWEBj62mSO39on2Vp3ByG2Embzmt/RjT/ABqsYVI5I9sSRkcpgDGx8IN5XkAGa2psAB16Vd+FmGybNQ/PeRv7ZX9i17WrszU18V+mTg08MTT+D/XBX+NHXC/rv4VWfhr8lwfrPvXqscaOuF/Xfwqs/DX5Mg/WfevXPZ+Ej6/U1h+Il6fQqXDzYH+0ppYiTBAXQOw+OzeHS2lup9WXzqVxmxngw8V+rO5H0QFH7xrSqxji1jM+PyD/AIcSr/OYs/7CtWom7r1J9kRbFVVNLucXdTEGDaGGZtPwkd/oygC/9F71/QNYbxB2acNi4wv/ACICPXGvL/hitfxe2QmCbEgXAhMoHn4M4FNZ9psmu403sbovsTcRjEjF5HVAe7MB+2vqGdXF0YMPNSCPeKwvY2yZtr4t+ZKM+UuzuCbC4FlUdrnpoAKl4BMRsjaAQZnUFc4QMVkjbvbzAvbyK+XWr0aXsqXtdcErUt87eDbajLtOItkEsZbplzre/qveqBxb3hkj5eGiYqHUu5BsWF8oW/loSfPT01Vxw5lOAGLV0IyczlgG+S1736Zra2t7apXpYuClOWM9C072pOMVnHU3CvkOPMVR+Fm25pYXinzkxZcjMDqjX8Nz1yke5h5VQ9xB/tWD6x/u5KhaV5mm/d+ZLv4i0upupa3Wga/SqLxh/IY/r1+7lpwf/IZPr2+7irPwfsvEyX8X7TZgvIceYryOOjz5OYmc/m5hfz6XvX89YDm/CQMNcTMzIuXQ+O6mx7aE69utXzdbhzisLjIZ5TEVUsWyuSRdGHdQDqfOuizSRrXtT7cGUNRKb4iabLKFF2IUDqSbD3mvLD7QjkNo5Ec/osD+w1iWP2hNtjHiNX8LMwjUnwogBOaw75RcnqTp5V8b07oy7MkjbmBs1yjpdSGW1x1uDqLEGpWiXEZSxJ9iHqXzJR4N4rynxKRi8jKo82IA95rhbq7wmXZqYiY3Ko+c+fKLAt6yFv7ayeCLEbYxpBYZmzN4icsaDsB2AuBp1J17msatM5OW54UeppO/alhZbN0w+LSQXjdXHmrA/sr2rBdq7JxGyMUmVwHtmR0vZhexDA9R5qbjWtbxW9AXZnwxR1iDhf02AAU+jObUt023a4PKfQV3bsqSw0dnE42OP8Y6pf5zAftNfUGIVxdGDDzUgj3isM2Bu9PtaeRmk1ADPI4LfGJsAB6jpoAB6q/M8+xscQG1QqWC3yyRnWxB8xca9CPRW3+EvdUva8jP/JfvOPBvFRp9pxIcryxq3kzqD7iaq3EfedsPg05DWec2Vh1CZczMPI9Bftmqhbt8O5sdA04kRASwXMCS5GhJI6C+l9TodKyq06cN85YRpO5qW2KyzblYEXGor9rGuG+3pMNjRhnJ5cjMhQnRZBexHkbjKbdb+gVstZX0umWC9VisjkUpSsDUUIpSgK3uru7LgUljHLdWlZ1YlgxUgW5nh1YWrt5pfmx/0m/y1+bT2lHh4mlmbLGlrmxPUgDQanUge2qNj94MXtQGPZqNFBezzucl/NVIuQPo3b6PfVVTuk5t4Xd9jFuNa2r/AIWHa++UWFDc2WHMt/Arlnv5ZQLg+uwrI95t65toSjPogP4OJbkC/wC858/darvszg2g1xM7Me6xgKPe1yfcKuGxd1MNhPxESq3zz4m/pNcgegaV1Vzp0/MW5MwlC23iXCM93O4aysyzYtFCDVYnJBY9i4ANl/ROp72HXsbb4UxzHNBlgbyDMyH+aRdfYbeitBpWE9TbKe9Sa+HY1Wngo4MQg+EbExy5ytiAWCklXjJIv0uCLEjS4I8jrsivKRcCMg/pH/LVV4l7pNi4VlhF5ogfCPz0OpA/SHUDvcjuKlcNtufCMCik/hIfwbeoDwH2rYetTWmo+2rVqfK4ePkUqXhzcO3Y7eN2NFiVUYqJJMpuARcA9L6+ip0cYUBVACgWAAsAB2AHQV9Urjy8YydWEZjxo64X9d/Cqz8NfkyD9Z969VnjQp/9qe34Ye38F/hVj4YzA7MiAIJUyA+g8xzY+WhB9tehZ+Ej6/U5IfiJen0LVWEbZxKz7XdpGAjOJVSxNgER1Qkk9BlWtxxmJEcbu3RFZj6lBP8AdWBbsbEOPxQiL5CwdmbLmtYXOlxe5sOveraFJKc35Eapt7YosvFfHwTyQSQSxyEK6tkcNaxUrex06tV23LK4rZMSSaqY2iYehS0f7oFUDe7hz8Bw/OE3M8SqRy8tg19b5j3sPbXa4dbwjD7MxLFS/IfNlW18rhfPsCGPsNXtjGVC8N5w/wC/qUhJq171jKKrtXZGK2RigykixPLlA8LjyPa9uqn/AANaRuZxBjxto5AI8Rb4t/C9upQnv3ynX16187t73w7V5sEsKqAAcjNmzqb3PxRYqbdOlwazPevZowGPZcO5/BlXQ31Q2DAE+YP2Wq23x/s7Fia7kZ8L24PMWaTxI3ObGRrLALzRAjL89DrYfpA6j1mqNunv5Ns88mVS8IJBjOjRm+uW/TXqp09WtXfeTiR8DZEOHZ2aNJL5wo8V9OhOhBFfG++xsNjcC2MTKrrHzFkH5wAvy38/mjuD7QcqpNQULY+y+hpYk5OVb5XUtuy9qx4mJZYWzI3fyPcEdiPKsV3E+VYPrH+7krvcHMawnmiv4Cge3kysq39ob+yPKuBuowh2tFzPDlmdDfsSHT94ita6vD8WC8v2ZnOzfsl8S+cYfyGP69fu5acH/wAhk+vb7uKvLjHiVGFhS/iaXMB3sqOCfVdh76k8I4iMAxPRpnI9QVF/ap91Yf6n5mv+x+RQNxvlaD6x/wBySt2rCdxvlaD6x/3JK2rbGJMeHmdfjJHIw9aqSPtFTr1myK+H7jSPEH6lQ3p4gwYKQx4eJJJl0Y2Cqh7gkC5PmB7+1Z/vRvHisYI3xK5UBbl2jKqb2vYtfN27mpvDPDRS7QHwizEI7IG1zSAr59TYs3rF+1dvjHj42aCJWBkTOWUa5Q2S1/Imx06101xhVaq0svzMJylZW5t8eR091v8Ad6X6vFfxKr3B/wDLpPqG+8iqwbr/AO70v1eK/iVwOD/5dJ9Q33kVZ/8Ai71L/wDqv0JXGb8dhvoSfvJU3E/7sr9FP/sCoXGb8dhvoSfvJU+WItuyLdkU+xZwT9gNF9zV6r9WH95Z6HhwX/8Alfqf4tXPa+5mExUnMnizPYLfO40F7CysB3qkcGcQofEoT4iImA8wpkBI9WYe+pu+HEuXCYp4YEidUC3LZicxFyPCwGmlZXQslqJKvr/CL1yhGlbyLxhhCR4RV0VeYAOugEQHX0VW9h7447DwLFh1vEua34Et1YsdR11Jqy8XVdoMI7ix8Ya3ZmVDb+yfdXf4XYpTs1ACLo0gb0Xdn18tGBrVTUNNFyWefqUcXK9pPHH0M03fhmfaUEjxuC2IR2PLYC7SAk9NBqa3qs92VxPkxGNTDpChR5CocOb5AT47W+aL1oVc2slJyW5Y4N9OopPa8ilKVxHSKUpQHN2tgmnikhdEKOpX45Bse/xDYjr7K5+6mycRhMMsDiF8hbKyuwuGYtqCh1uT09FWKlMy2uOePyK7VncRuZL8xP6xv9OnMl+Yn9Y3+nUmqXxJ3nnwSQnDsoLs4a6hugW3Xp1qa6pWSUU/0+hE5bI7mWvmS/MT+sb/AE6cyX5if1jf6dZvuTxBxOIxscOIZCjhhogXxBSw1HqI9tXje/a7YXBTTJYOoAW+viZgo076m/srSemnCag3y/T6FIWxlFyXYn8yX5if1jf6dUyTc7Gx46TE4OSCISEExkuVOguGATW7Xa4sfEaqEfFHHFgM6akf8MedbZWsqrNK+XnP98ikZQu6Z4I2zzLyx8IyczW/LLFeulswv0qTSlczOk5G8+7ceOgMUhKkHMjDqrC4vbuLEgj09utU/dThziMHjklZ42iXPfKWBN0ZR4StupHep/EremfBcj4OyjPzM11DfF5duvT4xrublbVkxOBilmILtnuQLDSRlGg9AFdadtdOc+y+DmahOzHdEveHAvPhZooiqvIhQFr2GbQ3sCel6qm4u4EuBxLSzPGwMZUBC17llN/Eo7L9tXylYRulGDgujNZVxlJSfY4+92xGxmDkhQqGbKVLXsCrq2tgT0FvbXA3H3GlwZnXENFJFMgUquY3tm6hlGhDEVd6UjdKMHBdGHXFy3PqZTtbhFMshbByKUvdQ7FWX0ZgCGt56GvXYHCSTmh8a6FAblEJYsetmYgWHna9/RVr4g7dlwmEEkBAfmKuqg6ENfQ+qo/DjeKbGwSviCCyyZRZQumRT29Jrs8a91b8rHT4nP4VSs245+RL3y3MTaEa+LJKl8j2voeqsO6n7PeDn/8A6TY2+XPDkv15jW9dsnWpcXEXGHaQjIHLM3L5OQXAz5Ots2cDW97X7WrWKq7LtMlHKwydld7bK1uXuYuz42u2eV7Z2tYWHRVHlqde/uA4e+XDE4mZp8K6q76uj3ALfOBANie4tqda0Glc8dRYp788mzpg47ccGQ4ThJincc+SNV7kMztbyAIA95rU9l7MTDwpDELIgsPPzJPmSbk+k1LpS3UTt4kK6o19DNt3OGmIw2NjneSIojMxClr2KsNLqB3860d0DAgi4IsR5g9q+qVW22VrzImFcYLCMk2twinWU/BXjaIm652Kso7A+Eg28/sr0bg7LygRMnOLeIHNkC2PQ5SzNe2tgK1elb/5tuOpl/jV+RVti7ryw7LkwjshkZZlDAnL+EzWvcX6t5VzdxNwpsDiGlleNlaMoAha9yyN+co08Jq90rLx54kvPqaeFHKfkUrf/cmXHyRNE8ahFYHOW/OKnTKp8q7m7+wuTgUw0+V7IyPa9iGLXGoBtY12aVV3ScFDsiVXFScu7Mm2nwjnSQnCSoyX8OdirAeRIBB9enqqbuzwnZJVlxjoQpDCNLnMQbjOxA0v2AN/OtMpWz1lrjjJmtNWnnBzN4tgR43DtDJcA2KsOqsOjD/DuCRWYzcJcYrERvEynS+dluP0lyn3XNbDSqVaidSxHoWspjN5ZStyOHgwT86Zg81iFy3yoD1sTqWPS9hpfzq60pWdlkrJbpF4QUFhClKVmXFKUoBSlKAVm3Gf8XhvpSfsWtJrNuM/4vDfSk/YtdWj++j/AHsYaj7tlC2W5w0+FnPQsH9iTMjD3L9taRxhx2XCRRjrJJf+aik/vFao21cFfZODlt0kxEZP0nLD91vfUvfPahxjYFFNyYIr/WSnKftUV6co77Iz8m/l0OGL2wlHzx8ytTYUxyqp62ib+miP/wBVf0VjMYkMbSSsFRASzHsB/wCdKw7fiILtOVR0VogPUI4wPsrVd+N35sbhhDA6J4wzZyQCqg2HhB/OsfZXPqsT8NyeE/4NtPmO/Hb+Ss43jKoYiHDll+c75SfYFa3vrtbq8R4sbIImQxSm+UE5g1hchWsNba2I7VG3a3LgwMDnH/B2dmPjexULYWUc0C2tybeYrOsGETaqcggxjFKEINxk5wAse4y1CqosUlBdO4dlsGnJ9exb+NHXC/rv4VWfhr8mQfrPvXqscaOuF/Xfwqs/DX5Lg/WfevWdn4SPr9S8PxEvT6HpvXvzDgLKwMkrC4RbdPNifij3nTpVVh4z+Lx4Wy/oy3PuKAH3ivXbXDTEYnHPPJJFy3kBIu2blggZR4bXyC3XrXnxMwWCTChYBAk6OoCx5A2XUMCF1I76+VWqhR7McZb6/AicreZdEvmX7Y22Y8XCssJujeehBHVWHYiuHvZxBhwLcvKZZrAlFIAUHpmY3sT5AE+rSuLwakPIxC9hIpHrKWP7BVK5Yxe1ystysmJIbX83ORlv28ItUQ00PFkpdIkyvl4cWurOhvXxD+H4blNByyHVgQ+boGFiCo86tHBr8ln+u/hpUbiju1h4cIksESRssir4FC3VlbQgdTcDXr1qTwa/JZ/rv4aVpY4PTNwWFkpBSV/tPJ+pv5Ado8r4IvOM3J511zfH5d75c1vRerptba0eGhaWZsqL7yToAB3JOlqxaH5bH8t/7irZxmxREeGjv4WaRiPSgVR++apZp4uyEF3RaF0lCUn2PifjOM34PC3XzaWx9wQge81ad0994ceCqApKouUax06ZlI+ML+oi401FVfcXDbOGBHwlsMZZC+cSsmYDMygDMbr4QDpbreqnufNydrRCM3XmtGCDfMjZkB9IIsavKiqakoxacfmVVs4uLk8pm70pSvKO8UpSgFKUoBSlKAUpSgFKUoBSlKAUpSgFKUoBSlKAUpSgFZtxn/F4b6Un7FrSazbjP+Lw30pP2LXVo/vo/wB7GGo+7ZAXBczdq/eORnHsmKn+yxqu7hYTnbRw4OoVs/qEYLj7QPfWg7j4LnbEMXzxiF9rM4H21XODuCzYqWQj4kYX2yMP7kPvrvVmIW/Bv5nI4ZlX6L5HG39+VZ/px/dx1qO/O9PwHDZkAMrnLGD0BtcsfMAdvMisu39+VZ/px/dx1cOMmCZoYJQLqjOrejmZcpPoutvWR51WcYzdKl0x+yJjJxVjRXdg7m4nat8RPMQhJAd7szW6hFuAFB07DTQVx8LghBtRIgSRHikQE9TlmC3PuqwbscTBg8GIDCXdM2QhgFIZi3i7ixJ6X9lVvZuKaTaMUkmjviY3bS2rSqx07DWuiPiZlu4j2MXsxHHXuXXjR1wv67+FVn4a/JkH6z7164vGDZTvBFMouImYPbsrhfEfQCoH86ovDHfFcsWBaNs15Mrgi1vHKcwOoPUaX7VwuLnpVt7Pn5nUmo6h57/wc/fbe+fFYo4PCEhA/LspsZHvlNz2QG4t00JPogbw8OmwWD58koZ8yjIq+EZj84m59wrmSSvs/aZZ1u0MzNY6ZlJOoP6StcH01199OIJx0QiiiKRghmLWLEjQfF0Vbnr3uOnfsjCcHCNfu92c7lGSk59ex3+DP4nEfTT901T9hfLEf8qb7xquHBn8ViPpp+6aqW8WHfZ+1GfL0l50d+jKWz2v71PqqkebrI92v2LS4rg/Iv3Fz5PH1qfseonBr8ln+u/hpVZ314gjHQJEkRjAYOxZgdQCABbtre/oFXThVsp4cEWkBBlcuAfm5VVT7bE+oisJwdem2y65NYyU78x8jPYflsfy3/uKs3GjrhfVN/CqtQ/LY/lv/cVd+LmyGlw0cyAnksc1uyOBdvUCq++/at5tK6vPkZRWap48yubtcMfheFjn+EZM+bw8rNbK7L1zi/S/TvXf2Pwn+D4iKb4Tm5bq2XlWvY3tfmG3urh7o8SkweE5EkTuyFihUgAhiWs19RqTqAdKgcPMBJitpLKQcsbNLIe2Y5so9ZY3t5A+VRZ4/tuUsJdOFyTDwvZSWX+ZtlKUrxj0hSlKAUpSgFKUoBSlKAUpSgFKUoBSlKAUpSgFKUoBSlKAVC2lsaHEBRiIkkC3tnW9r9bXpSpTa5RDWep64HARwIEhRUQXIVRYam509deez9jw4fNyIkjzm7ZVAuRfrb1n30pTcxhEfFbrYWWQySYeJ3JBLFQSSAALn1Ae6uhPArqVdQysLFWFwR5EHrSlS5N9WMJHEw+4eBRw64ZMwNxe7AH0KxK/ZUufdjCvIZXgjaQkNnKi9xaxv56D3UpUuyb5y/8ApGyPkdNluLHUGuVht1cLFMJooESQXsyjL1BB0GnQntX7SqqTXRktJ9T62vuzhsUQcRCrkaA6g28sykG3ovXxht1cLHE0SQRiN7ZgVvmsbjMTcmxFxc1+0q2+WMZZG2Oc4JGzdiwYfN8HiSPNbNkW17Xte3rPvr92nsiHErlnjWRe2YXsfMHqD6qUqNzznPJOFjBzcJuJgYmDJh0zDpmu1vUHJFd6lKSlKXvPIUVHojljdfC83m/B4uZmz58ovnvmzX87610yL9aUqHJvqwkl0OBPuDgXbMcMlz83Mo9ykD7K6+A2dHAmSFFjTyUAC/mbdT6aUqznKSw2yFGK5SJNKUqhYUpSgFKUoBSlKAUpSgFKUoBSlKAUpSgP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 descr="C-P-A-M[1]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4437112"/>
            <a:ext cx="3320888" cy="1518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3995936" y="466591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Insurance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 « C.P.A.M. », « Caisse Primaire d‘Assurance Maladie »</a:t>
            </a:r>
          </a:p>
          <a:p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Free </a:t>
            </a:r>
            <a:r>
              <a:rPr lang="fr-F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system for all </a:t>
            </a:r>
            <a:r>
              <a:rPr lang="fr-F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workers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France . 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6136" y="6237312"/>
            <a:ext cx="33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  <a:r>
              <a:rPr lang="fr-FR" dirty="0" smtClean="0"/>
              <a:t>nformation </a:t>
            </a:r>
            <a:r>
              <a:rPr lang="fr-FR" dirty="0"/>
              <a:t>source </a:t>
            </a:r>
            <a:r>
              <a:rPr lang="fr-FR" dirty="0" smtClean="0"/>
              <a:t>: </a:t>
            </a:r>
            <a:r>
              <a:rPr lang="fr-FR" dirty="0" err="1" smtClean="0"/>
              <a:t>Wikipedia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309320"/>
            <a:ext cx="377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/>
              <a:t>done by </a:t>
            </a:r>
            <a:r>
              <a:rPr lang="en-US" dirty="0" smtClean="0"/>
              <a:t>SIRHINE MAHJOUB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/>
          <a:lstStyle/>
          <a:p>
            <a:r>
              <a:rPr lang="fr-FR" dirty="0" smtClean="0"/>
              <a:t>ILE-DE-FRANCE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408" y="3288955"/>
            <a:ext cx="7854696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00" y="4581128"/>
            <a:ext cx="2088232" cy="159227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8768" y="5589240"/>
            <a:ext cx="279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ESSONNE DEPARTMENT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12776"/>
            <a:ext cx="1924647" cy="1308760"/>
          </a:xfrm>
          <a:prstGeom prst="rect">
            <a:avLst/>
          </a:prstGeom>
        </p:spPr>
      </p:pic>
      <p:sp>
        <p:nvSpPr>
          <p:cNvPr id="9" name="Virage 8"/>
          <p:cNvSpPr/>
          <p:nvPr/>
        </p:nvSpPr>
        <p:spPr>
          <a:xfrm>
            <a:off x="1347272" y="4657186"/>
            <a:ext cx="920472" cy="79613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5148064" y="2067156"/>
            <a:ext cx="864096" cy="281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233864" y="20233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DEFENSE - PARIS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31" y="2924944"/>
            <a:ext cx="2304256" cy="1534126"/>
          </a:xfrm>
          <a:prstGeom prst="rect">
            <a:avLst/>
          </a:prstGeom>
        </p:spPr>
      </p:pic>
      <p:sp>
        <p:nvSpPr>
          <p:cNvPr id="14" name="Virage 13"/>
          <p:cNvSpPr/>
          <p:nvPr/>
        </p:nvSpPr>
        <p:spPr>
          <a:xfrm>
            <a:off x="2555776" y="2067156"/>
            <a:ext cx="576063" cy="2513972"/>
          </a:xfrm>
          <a:prstGeom prst="bentArrow">
            <a:avLst>
              <a:gd name="adj1" fmla="val 17007"/>
              <a:gd name="adj2" fmla="val 25000"/>
              <a:gd name="adj3" fmla="val 2689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gauche 14"/>
          <p:cNvSpPr/>
          <p:nvPr/>
        </p:nvSpPr>
        <p:spPr>
          <a:xfrm>
            <a:off x="2123728" y="3429000"/>
            <a:ext cx="432048" cy="2630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87622" y="331072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28,6 miles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332656"/>
            <a:ext cx="3626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chemeClr val="bg1"/>
                </a:solidFill>
                <a:latin typeface="Algerian" pitchFamily="82" charset="0"/>
              </a:rPr>
              <a:t>3     LOCALLY</a:t>
            </a:r>
            <a:endParaRPr lang="fr-FR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1423</TotalTime>
  <Words>640</Words>
  <Application>Microsoft Office PowerPoint</Application>
  <PresentationFormat>Affichage à l'écran (4:3)</PresentationFormat>
  <Paragraphs>153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Débit</vt:lpstr>
      <vt:lpstr>                    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ILE-DE-FRANCE</vt:lpstr>
      <vt:lpstr>Diapositive 10</vt:lpstr>
      <vt:lpstr>La Défense in Paris is the first European business center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</dc:creator>
  <cp:lastModifiedBy>User</cp:lastModifiedBy>
  <cp:revision>155</cp:revision>
  <cp:lastPrinted>2013-02-26T11:50:10Z</cp:lastPrinted>
  <dcterms:created xsi:type="dcterms:W3CDTF">2013-02-16T11:54:07Z</dcterms:created>
  <dcterms:modified xsi:type="dcterms:W3CDTF">2013-06-21T08:35:23Z</dcterms:modified>
</cp:coreProperties>
</file>