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0" r:id="rId4"/>
    <p:sldId id="261" r:id="rId5"/>
    <p:sldId id="259" r:id="rId6"/>
    <p:sldId id="267" r:id="rId7"/>
    <p:sldId id="258" r:id="rId8"/>
    <p:sldId id="280" r:id="rId9"/>
    <p:sldId id="278" r:id="rId10"/>
    <p:sldId id="297" r:id="rId11"/>
    <p:sldId id="281" r:id="rId12"/>
    <p:sldId id="268" r:id="rId13"/>
    <p:sldId id="269" r:id="rId14"/>
    <p:sldId id="270" r:id="rId15"/>
    <p:sldId id="262" r:id="rId16"/>
    <p:sldId id="282" r:id="rId17"/>
    <p:sldId id="271" r:id="rId18"/>
    <p:sldId id="272" r:id="rId19"/>
    <p:sldId id="283" r:id="rId20"/>
    <p:sldId id="273" r:id="rId21"/>
    <p:sldId id="274" r:id="rId22"/>
    <p:sldId id="266" r:id="rId23"/>
    <p:sldId id="275" r:id="rId24"/>
    <p:sldId id="276" r:id="rId25"/>
    <p:sldId id="296" r:id="rId26"/>
    <p:sldId id="285" r:id="rId27"/>
    <p:sldId id="286" r:id="rId28"/>
    <p:sldId id="287" r:id="rId29"/>
    <p:sldId id="288" r:id="rId30"/>
    <p:sldId id="263" r:id="rId31"/>
    <p:sldId id="289" r:id="rId32"/>
    <p:sldId id="277" r:id="rId33"/>
    <p:sldId id="264" r:id="rId34"/>
    <p:sldId id="292" r:id="rId35"/>
    <p:sldId id="29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663300"/>
    <a:srgbClr val="FFFF99"/>
    <a:srgbClr val="F4FF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4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notesViewPr>
    <p:cSldViewPr>
      <p:cViewPr varScale="1">
        <p:scale>
          <a:sx n="64" d="100"/>
          <a:sy n="64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A10C5-0C4B-4114-AC2A-AF7F08B986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BF12-10E4-4DFC-94A4-D3827432F5A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EB513-5B2A-449E-AB1B-CBF85EAE54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EB513-5B2A-449E-AB1B-CBF85EAE547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178E-BE07-4395-BD89-26C3577AF5CF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33A-AE4A-4E5E-89BC-757648FF4FFE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DF0D-53A8-4409-B602-C9EAF2F61EB9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C91E-84C1-4C4A-8BC9-49591A651376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589D-D12C-455A-9DF3-5203E6ACCE83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6290-A176-46AC-A4CA-71ADFBB2A3C6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E8F-6411-4517-B748-26AA8CC8978A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D615-4A46-489A-BF15-F8DA7D893EF1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24A0-C50D-4C8D-8313-77C5D0471A1A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2211-53E0-41A2-B990-2C646776524F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66-B626-4826-A38E-73D9DDF7DD6A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02EF5-A2CA-4DC7-A968-9C88C51960FF}" type="datetime1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D716-FD57-4F3A-96B1-15C3BD0D65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rand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emf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712000" cy="1152000"/>
          </a:xfrm>
          <a:noFill/>
          <a:ln>
            <a:noFill/>
          </a:ln>
        </p:spPr>
        <p:txBody>
          <a:bodyPr lIns="0" tIns="0" rIns="0" bIns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>
                  <a:solidFill>
                    <a:srgbClr val="FFC000"/>
                  </a:solidFill>
                </a:ln>
                <a:solidFill>
                  <a:srgbClr val="F4FF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REUNION DE PROJET COMENIUS</a:t>
            </a:r>
            <a:endParaRPr lang="fr-FR" b="1" dirty="0">
              <a:ln w="11430">
                <a:solidFill>
                  <a:srgbClr val="FFC000"/>
                </a:solidFill>
              </a:ln>
              <a:solidFill>
                <a:srgbClr val="F4FF6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08012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FORT DE FRANCE</a:t>
            </a:r>
          </a:p>
          <a:p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 au 26 mars 2011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204864"/>
            <a:ext cx="6981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i="1" dirty="0" err="1" smtClean="0">
                <a:ln>
                  <a:solidFill>
                    <a:srgbClr val="FFC000"/>
                  </a:solidFill>
                </a:ln>
                <a:solidFill>
                  <a:srgbClr val="F4FF65"/>
                </a:solidFill>
                <a:effectLst/>
              </a:rPr>
              <a:t>Different</a:t>
            </a:r>
            <a:r>
              <a:rPr lang="fr-FR" sz="4000" b="1" i="1" dirty="0" smtClean="0">
                <a:ln>
                  <a:solidFill>
                    <a:srgbClr val="FFC000"/>
                  </a:solidFill>
                </a:ln>
                <a:solidFill>
                  <a:srgbClr val="F4FF65"/>
                </a:solidFill>
                <a:effectLst/>
              </a:rPr>
              <a:t> </a:t>
            </a:r>
            <a:r>
              <a:rPr lang="fr-FR" sz="4000" b="1" i="1" dirty="0" err="1" smtClean="0">
                <a:ln>
                  <a:solidFill>
                    <a:srgbClr val="FFC000"/>
                  </a:solidFill>
                </a:ln>
                <a:solidFill>
                  <a:srgbClr val="F4FF65"/>
                </a:solidFill>
                <a:effectLst/>
              </a:rPr>
              <a:t>numbers</a:t>
            </a:r>
            <a:r>
              <a:rPr lang="fr-FR" sz="4000" b="1" i="1" dirty="0" smtClean="0">
                <a:ln>
                  <a:solidFill>
                    <a:srgbClr val="FFC000"/>
                  </a:solidFill>
                </a:ln>
                <a:solidFill>
                  <a:srgbClr val="F4FF65"/>
                </a:solidFill>
                <a:effectLst/>
              </a:rPr>
              <a:t>. </a:t>
            </a:r>
            <a:r>
              <a:rPr lang="fr-FR" sz="4000" b="1" i="1" dirty="0" err="1" smtClean="0">
                <a:ln>
                  <a:solidFill>
                    <a:srgbClr val="FFC000"/>
                  </a:solidFill>
                </a:ln>
                <a:solidFill>
                  <a:srgbClr val="F4FF65"/>
                </a:solidFill>
                <a:effectLst/>
              </a:rPr>
              <a:t>Same</a:t>
            </a:r>
            <a:r>
              <a:rPr lang="fr-FR" sz="4000" b="1" i="1" dirty="0" smtClean="0">
                <a:ln>
                  <a:solidFill>
                    <a:srgbClr val="FFC000"/>
                  </a:solidFill>
                </a:ln>
                <a:solidFill>
                  <a:srgbClr val="F4FF65"/>
                </a:solidFill>
                <a:effectLst/>
              </a:rPr>
              <a:t> values</a:t>
            </a:r>
            <a:endParaRPr lang="fr-FR" sz="4000" b="1" i="1" dirty="0">
              <a:ln>
                <a:solidFill>
                  <a:srgbClr val="FFC000"/>
                </a:solidFill>
              </a:ln>
              <a:solidFill>
                <a:srgbClr val="F4FF65"/>
              </a:solidFill>
              <a:effectLst/>
            </a:endParaRPr>
          </a:p>
        </p:txBody>
      </p:sp>
      <p:pic>
        <p:nvPicPr>
          <p:cNvPr id="7" name="Image 6" descr="LOGO IS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5733256"/>
            <a:ext cx="893875" cy="792000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8" name="Image 7" descr="logo comenius.t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5733256"/>
            <a:ext cx="1761490" cy="792000"/>
          </a:xfrm>
          <a:prstGeom prst="rect">
            <a:avLst/>
          </a:prstGeom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4" name="Image 3" descr="Martinique 19 26 mars 2011 0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770026">
            <a:off x="971600" y="476672"/>
            <a:ext cx="309634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Martinique 19 26 mars 2011 07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3568" y="3717032"/>
            <a:ext cx="353129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Martinique 19 26 mars 2011 057.jpg"/>
          <p:cNvPicPr>
            <a:picLocks noChangeAspect="1"/>
          </p:cNvPicPr>
          <p:nvPr/>
        </p:nvPicPr>
        <p:blipFill>
          <a:blip r:embed="rId4" cstate="email">
            <a:lum bright="20000" contrast="10000"/>
          </a:blip>
          <a:srcRect/>
          <a:stretch>
            <a:fillRect/>
          </a:stretch>
        </p:blipFill>
        <p:spPr>
          <a:xfrm rot="614589">
            <a:off x="4932040" y="476672"/>
            <a:ext cx="357880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Martinique 19 26 mars 2011 07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48064" y="3717032"/>
            <a:ext cx="334720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4857752" y="307181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M. </a:t>
            </a:r>
            <a:r>
              <a:rPr lang="fr-FR" b="1" dirty="0" err="1" smtClean="0"/>
              <a:t>Yoyotte</a:t>
            </a:r>
            <a:r>
              <a:rPr lang="fr-FR" b="1" dirty="0" smtClean="0"/>
              <a:t>, directeur du lycée Joseph Gaillard  et M. </a:t>
            </a:r>
            <a:r>
              <a:rPr lang="fr-FR" b="1" dirty="0" err="1" smtClean="0"/>
              <a:t>Brailly</a:t>
            </a:r>
            <a:r>
              <a:rPr lang="fr-FR" b="1" dirty="0" smtClean="0"/>
              <a:t>, directeur de l’ISC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28728" y="628652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Elèves, professeurs et directeurs visitent l’école ensemble </a:t>
            </a:r>
            <a:endParaRPr lang="fr-FR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3" name="Image 2" descr="Martinique 19 26 mars 2011 066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755576" y="260648"/>
            <a:ext cx="3419872" cy="2564904"/>
          </a:xfrm>
          <a:prstGeom prst="rect">
            <a:avLst/>
          </a:prstGeom>
        </p:spPr>
      </p:pic>
      <p:pic>
        <p:nvPicPr>
          <p:cNvPr id="4" name="Image 3" descr="Martinique 19 26 mars 2011 0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260648"/>
            <a:ext cx="3408376" cy="2556282"/>
          </a:xfrm>
          <a:prstGeom prst="rect">
            <a:avLst/>
          </a:prstGeom>
        </p:spPr>
      </p:pic>
      <p:pic>
        <p:nvPicPr>
          <p:cNvPr id="5" name="Image 4" descr="Martinique 19 26 mars 2011 0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15816" y="3573016"/>
            <a:ext cx="3672408" cy="27543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5720" y="3143248"/>
            <a:ext cx="875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 nouveau amis: à gauche, M. </a:t>
            </a:r>
            <a:r>
              <a:rPr lang="fr-FR" b="1" dirty="0" err="1" smtClean="0"/>
              <a:t>Yoyotte</a:t>
            </a:r>
            <a:r>
              <a:rPr lang="fr-FR" b="1" dirty="0" smtClean="0"/>
              <a:t>, directeur  et Noah </a:t>
            </a:r>
            <a:r>
              <a:rPr lang="fr-FR" b="1" dirty="0" err="1" smtClean="0"/>
              <a:t>Troubal</a:t>
            </a:r>
            <a:r>
              <a:rPr lang="fr-FR" b="1" dirty="0" smtClean="0"/>
              <a:t>, élève de l’ISC</a:t>
            </a:r>
            <a:endParaRPr lang="fr-FR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3" name="Image 2" descr="Martinique 19 26 mars 2011 0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36096" y="404664"/>
            <a:ext cx="278042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 descr="Martinique 19 26 mars 2011 0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71800" y="4221088"/>
            <a:ext cx="3941947" cy="238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Martinique 19 26 mars 2011 09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15616" y="404664"/>
            <a:ext cx="2808312" cy="352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3929058" y="128586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Déjeuner </a:t>
            </a:r>
          </a:p>
          <a:p>
            <a:pPr algn="ctr"/>
            <a:r>
              <a:rPr lang="fr-FR" b="1" dirty="0" smtClean="0"/>
              <a:t>en commun </a:t>
            </a:r>
          </a:p>
          <a:p>
            <a:pPr algn="ctr"/>
            <a:r>
              <a:rPr lang="fr-FR" b="1" dirty="0" smtClean="0"/>
              <a:t>à l’école</a:t>
            </a:r>
            <a:endParaRPr lang="fr-FR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3" name="Image 2" descr="Martinique 19 26 mars 2011 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4077072"/>
            <a:ext cx="3203848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 descr="Martinique 19 26 mars 2011 109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749051" y="476672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Martinique 19 26 mars 2011 1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48064" y="548680"/>
            <a:ext cx="2883769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Martinique 19 26 mars 2011 1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4149080"/>
            <a:ext cx="307234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1571604" y="3500438"/>
            <a:ext cx="772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Présentation des </a:t>
            </a:r>
            <a:r>
              <a:rPr lang="fr-FR" b="1" dirty="0" err="1" smtClean="0"/>
              <a:t>powerpoints</a:t>
            </a:r>
            <a:r>
              <a:rPr lang="fr-FR" b="1" dirty="0" smtClean="0"/>
              <a:t> des différentes délégations </a:t>
            </a:r>
            <a:endParaRPr lang="fr-FR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625478" y="692696"/>
            <a:ext cx="4346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Mardi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22 mars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Groupe 7"/>
          <p:cNvGrpSpPr/>
          <p:nvPr/>
        </p:nvGrpSpPr>
        <p:grpSpPr>
          <a:xfrm>
            <a:off x="2051720" y="2276872"/>
            <a:ext cx="5117240" cy="3312368"/>
            <a:chOff x="2262571" y="2204864"/>
            <a:chExt cx="5117240" cy="3312368"/>
          </a:xfrm>
        </p:grpSpPr>
        <p:pic>
          <p:nvPicPr>
            <p:cNvPr id="5" name="Image 4" descr="Martinique 19 26 mars 2011 04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75856" y="2204864"/>
              <a:ext cx="4103955" cy="3312368"/>
            </a:xfrm>
            <a:prstGeom prst="sun">
              <a:avLst/>
            </a:prstGeom>
          </p:spPr>
        </p:pic>
        <p:pic>
          <p:nvPicPr>
            <p:cNvPr id="6" name="Image 5" descr="SOLEIL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0571989">
              <a:off x="2262571" y="2247326"/>
              <a:ext cx="2016224" cy="1735174"/>
            </a:xfrm>
            <a:prstGeom prst="sun">
              <a:avLst/>
            </a:prstGeom>
          </p:spPr>
        </p:pic>
      </p:grpSp>
      <p:pic>
        <p:nvPicPr>
          <p:cNvPr id="7" name="Image 6" descr="Martinique 19 26 mars 2011 204.jpg"/>
          <p:cNvPicPr>
            <a:picLocks noChangeAspect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>
          <a:xfrm flipH="1">
            <a:off x="1066404" y="4581128"/>
            <a:ext cx="1502993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1080120"/>
          </a:xfrm>
        </p:spPr>
        <p:txBody>
          <a:bodyPr>
            <a:noAutofit/>
          </a:bodyPr>
          <a:lstStyle/>
          <a:p>
            <a:pPr indent="17463">
              <a:buNone/>
            </a:pPr>
            <a:r>
              <a:rPr lang="fr-FR" sz="1800" dirty="0" smtClean="0"/>
              <a:t>A la Martinique, le terme habitation désigne un domaine agricole. Située dans la commune du François, l’Habitation Clément réunit aujourd’hui au cœur des plantations de cannes à sucre, une maison de rhum réputée et un site culturel et patrimonial majeur.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51720" y="332656"/>
            <a:ext cx="460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Visite de l’habitation Clément</a:t>
            </a:r>
            <a:endParaRPr lang="fr-FR" sz="2800" b="1" dirty="0"/>
          </a:p>
        </p:txBody>
      </p:sp>
      <p:pic>
        <p:nvPicPr>
          <p:cNvPr id="6" name="Image 5" descr="Martinique 19 26 mars 2011 144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1979712" y="2348880"/>
            <a:ext cx="5112568" cy="383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4" name="Image 3" descr="Martinique 19 26 mars 2011 1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476672"/>
            <a:ext cx="3744416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 descr="Martinique 19 26 mars 2011 1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5" y="476672"/>
            <a:ext cx="3840427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 7" descr="Martinique 19 26 mars 2011 1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3573016"/>
            <a:ext cx="3816424" cy="28623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 8" descr="Martinique 19 26 mars 2011 1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36030" y="3573016"/>
            <a:ext cx="3811894" cy="2858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ZoneTexte 6"/>
          <p:cNvSpPr txBox="1"/>
          <p:nvPr/>
        </p:nvSpPr>
        <p:spPr>
          <a:xfrm>
            <a:off x="3857620" y="3071810"/>
            <a:ext cx="580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</a:rPr>
              <a:t>Le jardin avec des fleurs et des arbres magnifiques </a:t>
            </a:r>
            <a:endParaRPr lang="fr-F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3" name="Image 2" descr="Martinique 19 26 mars 2011 1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3717032"/>
            <a:ext cx="3485113" cy="2461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Image 3" descr="Martinique 19 26 mars 2011 136.jpg"/>
          <p:cNvPicPr>
            <a:picLocks noChangeAspect="1"/>
          </p:cNvPicPr>
          <p:nvPr/>
        </p:nvPicPr>
        <p:blipFill>
          <a:blip r:embed="rId3" cstate="email">
            <a:lum bright="20000" contrast="20000"/>
          </a:blip>
          <a:stretch>
            <a:fillRect/>
          </a:stretch>
        </p:blipFill>
        <p:spPr>
          <a:xfrm>
            <a:off x="5346589" y="431310"/>
            <a:ext cx="3682735" cy="2568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 4" descr="Martinique 19 26 mars 2011 1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476672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 5" descr="Martinique 19 26 mars 2011 1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573016"/>
            <a:ext cx="3845771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2" descr="http://www.euvs.org/img/spirits/full/115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5111" y="1556793"/>
            <a:ext cx="2316492" cy="3096344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184397" y="692696"/>
            <a:ext cx="522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Mercredi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23 mars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Groupe 7"/>
          <p:cNvGrpSpPr/>
          <p:nvPr/>
        </p:nvGrpSpPr>
        <p:grpSpPr>
          <a:xfrm>
            <a:off x="2051720" y="2276872"/>
            <a:ext cx="5117240" cy="3312368"/>
            <a:chOff x="2262571" y="2204864"/>
            <a:chExt cx="5117240" cy="3312368"/>
          </a:xfrm>
        </p:grpSpPr>
        <p:pic>
          <p:nvPicPr>
            <p:cNvPr id="5" name="Image 4" descr="Martinique 19 26 mars 2011 04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75856" y="2204864"/>
              <a:ext cx="4103955" cy="3312368"/>
            </a:xfrm>
            <a:prstGeom prst="sun">
              <a:avLst/>
            </a:prstGeom>
          </p:spPr>
        </p:pic>
        <p:pic>
          <p:nvPicPr>
            <p:cNvPr id="6" name="Image 5" descr="SOLEIL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0571989">
              <a:off x="2262571" y="2247326"/>
              <a:ext cx="2016224" cy="1735174"/>
            </a:xfrm>
            <a:prstGeom prst="sun">
              <a:avLst/>
            </a:prstGeom>
          </p:spPr>
        </p:pic>
      </p:grpSp>
      <p:pic>
        <p:nvPicPr>
          <p:cNvPr id="7" name="Image 6" descr="Martinique 19 26 mars 2011 19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331640" y="4581128"/>
            <a:ext cx="173473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23528" y="476672"/>
            <a:ext cx="8604448" cy="2520280"/>
            <a:chOff x="323528" y="476672"/>
            <a:chExt cx="8604448" cy="2520280"/>
          </a:xfrm>
        </p:grpSpPr>
        <p:pic>
          <p:nvPicPr>
            <p:cNvPr id="3" name="Image 2" descr="Martinique 19 26 mars 2011 208.jpg"/>
            <p:cNvPicPr>
              <a:picLocks noChangeAspect="1"/>
            </p:cNvPicPr>
            <p:nvPr/>
          </p:nvPicPr>
          <p:blipFill>
            <a:blip r:embed="rId2" cstate="email">
              <a:lum bright="20000"/>
            </a:blip>
            <a:srcRect/>
            <a:stretch>
              <a:fillRect/>
            </a:stretch>
          </p:blipFill>
          <p:spPr>
            <a:xfrm>
              <a:off x="323528" y="476672"/>
              <a:ext cx="2232248" cy="2484276"/>
            </a:xfrm>
            <a:prstGeom prst="rect">
              <a:avLst/>
            </a:prstGeom>
          </p:spPr>
        </p:pic>
        <p:pic>
          <p:nvPicPr>
            <p:cNvPr id="4" name="Image 3" descr="Martinique 19 26 mars 2011 206.jpg"/>
            <p:cNvPicPr>
              <a:picLocks noChangeAspect="1"/>
            </p:cNvPicPr>
            <p:nvPr/>
          </p:nvPicPr>
          <p:blipFill>
            <a:blip r:embed="rId3" cstate="email">
              <a:lum bright="20000"/>
            </a:blip>
            <a:srcRect/>
            <a:stretch>
              <a:fillRect/>
            </a:stretch>
          </p:blipFill>
          <p:spPr>
            <a:xfrm>
              <a:off x="2915816" y="476672"/>
              <a:ext cx="4176464" cy="2520280"/>
            </a:xfrm>
            <a:prstGeom prst="homePlate">
              <a:avLst/>
            </a:prstGeom>
          </p:spPr>
        </p:pic>
        <p:pic>
          <p:nvPicPr>
            <p:cNvPr id="5" name="Image 4" descr="Martinique 19 26 mars 2011 207.jpg"/>
            <p:cNvPicPr>
              <a:picLocks noChangeAspect="1"/>
            </p:cNvPicPr>
            <p:nvPr/>
          </p:nvPicPr>
          <p:blipFill>
            <a:blip r:embed="rId4" cstate="email">
              <a:lum bright="20000"/>
            </a:blip>
            <a:srcRect/>
            <a:stretch>
              <a:fillRect/>
            </a:stretch>
          </p:blipFill>
          <p:spPr>
            <a:xfrm>
              <a:off x="6372200" y="476672"/>
              <a:ext cx="2555776" cy="2520280"/>
            </a:xfrm>
            <a:prstGeom prst="chevron">
              <a:avLst/>
            </a:prstGeom>
          </p:spPr>
        </p:pic>
      </p:grpSp>
      <p:pic>
        <p:nvPicPr>
          <p:cNvPr id="7" name="Image 6" descr="Martinique 19 26 mars 2011 2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15816" y="3645024"/>
            <a:ext cx="2939819" cy="2204864"/>
          </a:xfrm>
          <a:prstGeom prst="flowChartPredefinedProcess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4077072"/>
            <a:ext cx="2098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Réunion de projet</a:t>
            </a:r>
            <a:endParaRPr lang="fr-FR" sz="2000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Le projet et ses partenaires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fr-FR" sz="2900" dirty="0" smtClean="0"/>
              <a:t>Le projet Comenius </a:t>
            </a:r>
            <a:r>
              <a:rPr lang="fr-FR" sz="2900" i="1" dirty="0" err="1" smtClean="0"/>
              <a:t>Different</a:t>
            </a:r>
            <a:r>
              <a:rPr lang="fr-FR" sz="2900" i="1" dirty="0" smtClean="0"/>
              <a:t> </a:t>
            </a:r>
            <a:r>
              <a:rPr lang="fr-FR" sz="2900" i="1" dirty="0" err="1" smtClean="0"/>
              <a:t>numbers</a:t>
            </a:r>
            <a:r>
              <a:rPr lang="fr-FR" sz="2900" i="1" dirty="0" smtClean="0"/>
              <a:t>. </a:t>
            </a:r>
            <a:r>
              <a:rPr lang="fr-FR" sz="2900" i="1" dirty="0" err="1" smtClean="0"/>
              <a:t>Same</a:t>
            </a:r>
            <a:r>
              <a:rPr lang="fr-FR" sz="2900" i="1" dirty="0" smtClean="0"/>
              <a:t> values </a:t>
            </a:r>
            <a:r>
              <a:rPr lang="fr-FR" sz="2900" dirty="0" smtClean="0"/>
              <a:t>est un projet de</a:t>
            </a:r>
            <a:r>
              <a:rPr lang="fr-FR" sz="2900" i="1" dirty="0" smtClean="0"/>
              <a:t> </a:t>
            </a:r>
            <a:r>
              <a:rPr lang="fr-FR" sz="2900" dirty="0" smtClean="0"/>
              <a:t>partenariat scolaire. Il englobe 6 écoles de 4 pays :</a:t>
            </a:r>
          </a:p>
          <a:p>
            <a:pPr marL="0" indent="0">
              <a:buFontTx/>
              <a:buNone/>
            </a:pPr>
            <a:endParaRPr lang="fr-FR" sz="2900" dirty="0" smtClean="0"/>
          </a:p>
          <a:p>
            <a:pPr marL="0" indent="0">
              <a:buFontTx/>
              <a:buNone/>
            </a:pPr>
            <a:r>
              <a:rPr lang="fr-FR" sz="2900" b="1" dirty="0" smtClean="0"/>
              <a:t>Autriche</a:t>
            </a:r>
            <a:r>
              <a:rPr lang="fr-FR" sz="2900" dirty="0" smtClean="0"/>
              <a:t> : </a:t>
            </a:r>
            <a:r>
              <a:rPr lang="fr-FR" sz="2900" i="1" dirty="0" err="1" smtClean="0"/>
              <a:t>Europaschule</a:t>
            </a:r>
            <a:r>
              <a:rPr lang="fr-FR" sz="2900" dirty="0" smtClean="0"/>
              <a:t> à Wiener Neustadt</a:t>
            </a:r>
          </a:p>
          <a:p>
            <a:pPr marL="0" indent="0">
              <a:buFontTx/>
              <a:buNone/>
            </a:pPr>
            <a:endParaRPr lang="fr-FR" sz="2900" dirty="0" smtClean="0"/>
          </a:p>
          <a:p>
            <a:pPr marL="0" indent="0">
              <a:buFontTx/>
              <a:buNone/>
            </a:pPr>
            <a:r>
              <a:rPr lang="fr-FR" sz="2900" b="1" dirty="0" smtClean="0"/>
              <a:t>Espagne</a:t>
            </a:r>
            <a:r>
              <a:rPr lang="fr-FR" sz="2900" dirty="0" smtClean="0"/>
              <a:t> : </a:t>
            </a:r>
            <a:r>
              <a:rPr lang="fr-FR" sz="2900" i="1" dirty="0" err="1" smtClean="0"/>
              <a:t>Colegio</a:t>
            </a:r>
            <a:r>
              <a:rPr lang="fr-FR" sz="2900" i="1" dirty="0" smtClean="0"/>
              <a:t> Maria </a:t>
            </a:r>
            <a:r>
              <a:rPr lang="fr-FR" sz="2900" i="1" dirty="0" err="1" smtClean="0"/>
              <a:t>Auxiliadora</a:t>
            </a:r>
            <a:r>
              <a:rPr lang="fr-FR" sz="2900" dirty="0" smtClean="0"/>
              <a:t> à Salamanque</a:t>
            </a:r>
          </a:p>
          <a:p>
            <a:pPr marL="0" indent="0">
              <a:buFontTx/>
              <a:buNone/>
            </a:pPr>
            <a:endParaRPr lang="fr-FR" sz="2900" dirty="0" smtClean="0"/>
          </a:p>
          <a:p>
            <a:pPr marL="0" indent="0">
              <a:buFontTx/>
              <a:buNone/>
            </a:pPr>
            <a:r>
              <a:rPr lang="fr-FR" sz="2900" b="1" dirty="0" smtClean="0"/>
              <a:t>France </a:t>
            </a:r>
            <a:r>
              <a:rPr lang="fr-FR" sz="2900" dirty="0" smtClean="0"/>
              <a:t>:  Martinique :  </a:t>
            </a:r>
            <a:r>
              <a:rPr lang="fr-FR" sz="2900" i="1" dirty="0" smtClean="0"/>
              <a:t>Lycée Joseph Gaillard</a:t>
            </a:r>
            <a:r>
              <a:rPr lang="fr-FR" sz="2900" dirty="0" smtClean="0"/>
              <a:t> à Fort de France</a:t>
            </a:r>
          </a:p>
          <a:p>
            <a:pPr marL="0" indent="0">
              <a:buFontTx/>
              <a:buNone/>
            </a:pPr>
            <a:r>
              <a:rPr lang="fr-FR" sz="2900" dirty="0" smtClean="0"/>
              <a:t>	 Métropole : </a:t>
            </a:r>
            <a:r>
              <a:rPr lang="fr-FR" sz="2900" i="1" dirty="0" smtClean="0"/>
              <a:t>Institution du Sacré Cœur</a:t>
            </a:r>
            <a:r>
              <a:rPr lang="fr-FR" sz="2900" dirty="0" smtClean="0"/>
              <a:t> à La Ville du Bois</a:t>
            </a:r>
          </a:p>
          <a:p>
            <a:pPr marL="0" indent="0">
              <a:buFontTx/>
              <a:buNone/>
            </a:pPr>
            <a:endParaRPr lang="fr-FR" sz="2900" dirty="0" smtClean="0"/>
          </a:p>
          <a:p>
            <a:pPr marL="0" indent="0">
              <a:buFontTx/>
              <a:buNone/>
            </a:pPr>
            <a:r>
              <a:rPr lang="fr-FR" sz="2900" b="1" dirty="0" smtClean="0"/>
              <a:t>Royaume-Uni :</a:t>
            </a:r>
            <a:r>
              <a:rPr lang="fr-FR" sz="2900" dirty="0" smtClean="0"/>
              <a:t> </a:t>
            </a:r>
            <a:r>
              <a:rPr lang="fr-FR" sz="2900" i="1" dirty="0" err="1" smtClean="0"/>
              <a:t>Braunton</a:t>
            </a:r>
            <a:r>
              <a:rPr lang="fr-FR" sz="2900" i="1" dirty="0" smtClean="0"/>
              <a:t> </a:t>
            </a:r>
            <a:r>
              <a:rPr lang="fr-FR" sz="2900" i="1" dirty="0" err="1" smtClean="0"/>
              <a:t>School</a:t>
            </a:r>
            <a:r>
              <a:rPr lang="fr-FR" sz="2900" i="1" dirty="0" smtClean="0"/>
              <a:t> and </a:t>
            </a:r>
            <a:r>
              <a:rPr lang="fr-FR" sz="2900" i="1" dirty="0" err="1" smtClean="0"/>
              <a:t>Community</a:t>
            </a:r>
            <a:r>
              <a:rPr lang="fr-FR" sz="2900" i="1" dirty="0" smtClean="0"/>
              <a:t> </a:t>
            </a:r>
            <a:r>
              <a:rPr lang="fr-FR" sz="2900" i="1" dirty="0" err="1" smtClean="0"/>
              <a:t>College</a:t>
            </a:r>
            <a:r>
              <a:rPr lang="fr-FR" sz="2900" i="1" dirty="0" smtClean="0"/>
              <a:t> </a:t>
            </a:r>
            <a:r>
              <a:rPr lang="fr-FR" sz="2900" dirty="0" smtClean="0"/>
              <a:t>à </a:t>
            </a:r>
            <a:r>
              <a:rPr lang="fr-FR" sz="2900" dirty="0" err="1" smtClean="0"/>
              <a:t>Braunton</a:t>
            </a:r>
            <a:endParaRPr lang="fr-FR" sz="2900" dirty="0" smtClean="0"/>
          </a:p>
          <a:p>
            <a:pPr marL="0" indent="0">
              <a:buFontTx/>
              <a:buNone/>
            </a:pPr>
            <a:r>
              <a:rPr lang="fr-FR" sz="2900" dirty="0" smtClean="0"/>
              <a:t>                           </a:t>
            </a:r>
            <a:r>
              <a:rPr lang="fr-FR" sz="2900" i="1" dirty="0" err="1" smtClean="0"/>
              <a:t>Pilton</a:t>
            </a:r>
            <a:r>
              <a:rPr lang="fr-FR" sz="2900" i="1" dirty="0" smtClean="0"/>
              <a:t> </a:t>
            </a:r>
            <a:r>
              <a:rPr lang="fr-FR" sz="2900" i="1" dirty="0" err="1" smtClean="0"/>
              <a:t>Community</a:t>
            </a:r>
            <a:r>
              <a:rPr lang="fr-FR" sz="2900" i="1" dirty="0" smtClean="0"/>
              <a:t> </a:t>
            </a:r>
            <a:r>
              <a:rPr lang="fr-FR" sz="2900" i="1" dirty="0" err="1" smtClean="0"/>
              <a:t>College</a:t>
            </a:r>
            <a:r>
              <a:rPr lang="fr-FR" sz="2900" dirty="0" smtClean="0"/>
              <a:t> à </a:t>
            </a:r>
            <a:r>
              <a:rPr lang="fr-FR" sz="2900" dirty="0" err="1" smtClean="0"/>
              <a:t>Barnstaple</a:t>
            </a:r>
            <a:endParaRPr lang="fr-FR" sz="2900" b="1" i="1" dirty="0" smtClean="0"/>
          </a:p>
          <a:p>
            <a:pPr marL="0" indent="0"/>
            <a:endParaRPr lang="fr-FR" i="1" dirty="0" smtClean="0"/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3140968"/>
            <a:ext cx="693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492896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3933056"/>
            <a:ext cx="703411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00392" y="4941168"/>
            <a:ext cx="69789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3" name="Image 2" descr="Martinique 19 26 mars 2011 165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5940152" y="476672"/>
            <a:ext cx="2987824" cy="2240868"/>
          </a:xfrm>
          <a:prstGeom prst="rect">
            <a:avLst/>
          </a:prstGeom>
        </p:spPr>
      </p:pic>
      <p:pic>
        <p:nvPicPr>
          <p:cNvPr id="4" name="Image 3" descr="Martinique 19 26 mars 2011 170.jpg"/>
          <p:cNvPicPr>
            <a:picLocks noChangeAspect="1"/>
          </p:cNvPicPr>
          <p:nvPr/>
        </p:nvPicPr>
        <p:blipFill>
          <a:blip r:embed="rId3" cstate="email">
            <a:lum bright="30000" contrast="30000"/>
          </a:blip>
          <a:srcRect/>
          <a:stretch>
            <a:fillRect/>
          </a:stretch>
        </p:blipFill>
        <p:spPr>
          <a:xfrm>
            <a:off x="251520" y="404664"/>
            <a:ext cx="3207163" cy="2160240"/>
          </a:xfrm>
          <a:prstGeom prst="rect">
            <a:avLst/>
          </a:prstGeom>
        </p:spPr>
      </p:pic>
      <p:pic>
        <p:nvPicPr>
          <p:cNvPr id="5" name="Image 4" descr="Martinique 19 26 mars 2011 168.jpg"/>
          <p:cNvPicPr>
            <a:picLocks noChangeAspect="1"/>
          </p:cNvPicPr>
          <p:nvPr/>
        </p:nvPicPr>
        <p:blipFill>
          <a:blip r:embed="rId4" cstate="email">
            <a:lum bright="10000" contrast="10000"/>
          </a:blip>
          <a:stretch>
            <a:fillRect/>
          </a:stretch>
        </p:blipFill>
        <p:spPr>
          <a:xfrm>
            <a:off x="6180179" y="4077072"/>
            <a:ext cx="2963821" cy="2222866"/>
          </a:xfrm>
          <a:prstGeom prst="ellipse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Image 5" descr="Martinique 19 26 mars 2011 175.jpg"/>
          <p:cNvPicPr>
            <a:picLocks noChangeAspect="1"/>
          </p:cNvPicPr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>
          <a:xfrm>
            <a:off x="3635896" y="2780928"/>
            <a:ext cx="3096344" cy="2034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Martinique 19 26 mars 2011 162.jpg"/>
          <p:cNvPicPr>
            <a:picLocks noChangeAspect="1"/>
          </p:cNvPicPr>
          <p:nvPr/>
        </p:nvPicPr>
        <p:blipFill>
          <a:blip r:embed="rId6" cstate="email">
            <a:lum bright="20000" contrast="20000"/>
          </a:blip>
          <a:srcRect/>
          <a:stretch>
            <a:fillRect/>
          </a:stretch>
        </p:blipFill>
        <p:spPr>
          <a:xfrm>
            <a:off x="179512" y="4293096"/>
            <a:ext cx="278430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8"/>
          <p:cNvSpPr txBox="1"/>
          <p:nvPr/>
        </p:nvSpPr>
        <p:spPr>
          <a:xfrm>
            <a:off x="0" y="2714620"/>
            <a:ext cx="4385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Danses traditionnelles de la Martinique</a:t>
            </a:r>
            <a:endParaRPr lang="fr-FR" sz="2000" b="1" dirty="0"/>
          </a:p>
        </p:txBody>
      </p:sp>
      <p:pic>
        <p:nvPicPr>
          <p:cNvPr id="10" name="Image 9" descr="madras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3248118">
            <a:off x="3656609" y="4588899"/>
            <a:ext cx="1532793" cy="2078364"/>
          </a:xfrm>
          <a:prstGeom prst="irregularSeal2">
            <a:avLst/>
          </a:prstGeom>
          <a:effectLst>
            <a:glow rad="101600">
              <a:srgbClr val="F4FF65">
                <a:alpha val="60000"/>
              </a:srgbClr>
            </a:glow>
          </a:effectLst>
        </p:spPr>
      </p:pic>
      <p:pic>
        <p:nvPicPr>
          <p:cNvPr id="13" name="Image 12" descr="madras 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51920" y="332656"/>
            <a:ext cx="1741966" cy="2157004"/>
          </a:xfrm>
          <a:prstGeom prst="irregularSeal2">
            <a:avLst/>
          </a:prstGeom>
          <a:effectLst>
            <a:glow rad="635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743878" y="692696"/>
            <a:ext cx="4109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Jeudi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24 mars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" name="Groupe 7"/>
          <p:cNvGrpSpPr/>
          <p:nvPr/>
        </p:nvGrpSpPr>
        <p:grpSpPr>
          <a:xfrm>
            <a:off x="2051720" y="2276872"/>
            <a:ext cx="5117240" cy="3312368"/>
            <a:chOff x="2262571" y="2204864"/>
            <a:chExt cx="5117240" cy="3312368"/>
          </a:xfrm>
        </p:grpSpPr>
        <p:pic>
          <p:nvPicPr>
            <p:cNvPr id="7" name="Image 6" descr="Martinique 19 26 mars 2011 04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75856" y="2204864"/>
              <a:ext cx="4103955" cy="3312368"/>
            </a:xfrm>
            <a:prstGeom prst="sun">
              <a:avLst/>
            </a:prstGeom>
          </p:spPr>
        </p:pic>
        <p:pic>
          <p:nvPicPr>
            <p:cNvPr id="8" name="Image 7" descr="SOLEIL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0571989">
              <a:off x="2262571" y="2247326"/>
              <a:ext cx="2016224" cy="1735174"/>
            </a:xfrm>
            <a:prstGeom prst="sun">
              <a:avLst/>
            </a:prstGeom>
          </p:spPr>
        </p:pic>
      </p:grpSp>
      <p:pic>
        <p:nvPicPr>
          <p:cNvPr id="9" name="Image 8" descr="Martinique 19 26 mars 2011 19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43608" y="4581128"/>
            <a:ext cx="1599084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9552" y="83671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8 mai 1902, l’éruption du volcan de la Montagne Pelée, a entièrement recouvert la ville de St Pierre par un nuage de cendre, faisant 28 000 morts. Un seul survivant : le prisonnier </a:t>
            </a:r>
            <a:r>
              <a:rPr lang="fr-FR" sz="2000" dirty="0" err="1" smtClean="0"/>
              <a:t>Cyparis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 Le volcan ne s'éteindra complètement qu'en 1905.</a:t>
            </a:r>
            <a:endParaRPr lang="fr-FR" sz="2000" dirty="0"/>
          </a:p>
        </p:txBody>
      </p:sp>
      <p:pic>
        <p:nvPicPr>
          <p:cNvPr id="4" name="Image 3" descr="Martinique 19 26 mars 2011 1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95736" y="2420888"/>
            <a:ext cx="482453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771800" y="188640"/>
            <a:ext cx="2835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Visite de Saint Pierre</a:t>
            </a:r>
            <a:endParaRPr lang="fr-FR" sz="2400" b="1" dirty="0"/>
          </a:p>
        </p:txBody>
      </p:sp>
      <p:pic>
        <p:nvPicPr>
          <p:cNvPr id="16388" name="Picture 4" descr="http://madinina1502.free.fr/histoire/frise/nuee.jpg"/>
          <p:cNvPicPr>
            <a:picLocks noChangeAspect="1" noChangeArrowheads="1"/>
          </p:cNvPicPr>
          <p:nvPr/>
        </p:nvPicPr>
        <p:blipFill>
          <a:blip r:embed="rId4" cstate="screen">
            <a:lum bright="40000"/>
          </a:blip>
          <a:srcRect/>
          <a:stretch>
            <a:fillRect/>
          </a:stretch>
        </p:blipFill>
        <p:spPr bwMode="auto">
          <a:xfrm>
            <a:off x="4355976" y="2348880"/>
            <a:ext cx="2191122" cy="1512168"/>
          </a:xfrm>
          <a:prstGeom prst="irregularSeal1">
            <a:avLst/>
          </a:prstGeom>
          <a:noFill/>
          <a:effectLst>
            <a:glow rad="101600">
              <a:srgbClr val="FFFFCC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3" name="Image 2" descr="Martinique 19 26 mars 2011 1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2996952"/>
            <a:ext cx="2353190" cy="3137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 descr="Martinique 19 26 mars 2011 176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>
          <a:xfrm>
            <a:off x="5220072" y="188640"/>
            <a:ext cx="2808312" cy="2496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 descr="Martinique 19 26 mars 2011 1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3573016"/>
            <a:ext cx="3627851" cy="2720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 descr="Martinique 19 26 mars 2011 180.jpg"/>
          <p:cNvPicPr>
            <a:picLocks noChangeAspect="1"/>
          </p:cNvPicPr>
          <p:nvPr/>
        </p:nvPicPr>
        <p:blipFill>
          <a:blip r:embed="rId5" cstate="email">
            <a:lum bright="20000" contrast="10000"/>
          </a:blip>
          <a:stretch>
            <a:fillRect/>
          </a:stretch>
        </p:blipFill>
        <p:spPr>
          <a:xfrm>
            <a:off x="1259632" y="332656"/>
            <a:ext cx="3155776" cy="236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215082"/>
            <a:ext cx="574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cachot de </a:t>
            </a:r>
            <a:r>
              <a:rPr lang="fr-FR" dirty="0" err="1" smtClean="0"/>
              <a:t>Cyparis</a:t>
            </a:r>
            <a:r>
              <a:rPr lang="fr-FR" dirty="0" smtClean="0"/>
              <a:t>, le prisonnier survivant, est resté intact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652120" y="2780928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rue Victor Hugo</a:t>
            </a:r>
            <a:endParaRPr lang="fr-FR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4" name="Image 3" descr="Martinique 19 26 mars 2011 18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5536" y="260648"/>
            <a:ext cx="3563888" cy="3356992"/>
          </a:xfrm>
          <a:prstGeom prst="homePlate">
            <a:avLst/>
          </a:prstGeom>
        </p:spPr>
      </p:pic>
      <p:pic>
        <p:nvPicPr>
          <p:cNvPr id="5" name="Image 4" descr="Martinique 19 26 mars 2011 18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8104" y="260648"/>
            <a:ext cx="3456384" cy="3257600"/>
          </a:xfrm>
          <a:prstGeom prst="chevron">
            <a:avLst/>
          </a:prstGeom>
        </p:spPr>
      </p:pic>
      <p:pic>
        <p:nvPicPr>
          <p:cNvPr id="6" name="Image 5" descr="Martinique 19 26 mars 2011 18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043608" y="3789040"/>
            <a:ext cx="3540901" cy="2564904"/>
          </a:xfrm>
          <a:prstGeom prst="chevron">
            <a:avLst/>
          </a:prstGeom>
        </p:spPr>
      </p:pic>
      <p:pic>
        <p:nvPicPr>
          <p:cNvPr id="7" name="Image 6" descr="Martinique 19 26 mars 2011 19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3851920" y="3789040"/>
            <a:ext cx="3744416" cy="2564904"/>
          </a:xfrm>
          <a:prstGeom prst="chevron">
            <a:avLst/>
          </a:prstGeom>
        </p:spPr>
      </p:pic>
      <p:pic>
        <p:nvPicPr>
          <p:cNvPr id="8" name="Image 7" descr="Martinique 19 26 mars 2011 18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627784" y="260648"/>
            <a:ext cx="3960440" cy="3356992"/>
          </a:xfrm>
          <a:prstGeom prst="chevron">
            <a:avLst/>
          </a:prstGeom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25</a:t>
            </a:fld>
            <a:endParaRPr lang="fr-FR"/>
          </a:p>
        </p:txBody>
      </p:sp>
      <p:grpSp>
        <p:nvGrpSpPr>
          <p:cNvPr id="10" name="Groupe 10"/>
          <p:cNvGrpSpPr/>
          <p:nvPr/>
        </p:nvGrpSpPr>
        <p:grpSpPr>
          <a:xfrm>
            <a:off x="395535" y="188640"/>
            <a:ext cx="8376627" cy="6372480"/>
            <a:chOff x="323527" y="188640"/>
            <a:chExt cx="8376627" cy="6372480"/>
          </a:xfrm>
        </p:grpSpPr>
        <p:pic>
          <p:nvPicPr>
            <p:cNvPr id="3" name="Image 2" descr="Martinique 19 26 mars 2011 20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23527" y="188640"/>
              <a:ext cx="5568619" cy="4176464"/>
            </a:xfrm>
            <a:prstGeom prst="rect">
              <a:avLst/>
            </a:prstGeom>
          </p:spPr>
        </p:pic>
        <p:pic>
          <p:nvPicPr>
            <p:cNvPr id="4" name="Image 3" descr="Martinique 19 26 mars 2011 197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964154" y="4509120"/>
              <a:ext cx="2736000" cy="2052000"/>
            </a:xfrm>
            <a:prstGeom prst="rect">
              <a:avLst/>
            </a:prstGeom>
          </p:spPr>
        </p:pic>
        <p:pic>
          <p:nvPicPr>
            <p:cNvPr id="5" name="Image 4" descr="Martinique 19 26 mars 2011 198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64154" y="2348880"/>
              <a:ext cx="2736000" cy="2052000"/>
            </a:xfrm>
            <a:prstGeom prst="rect">
              <a:avLst/>
            </a:prstGeom>
          </p:spPr>
        </p:pic>
        <p:pic>
          <p:nvPicPr>
            <p:cNvPr id="6" name="Image 5" descr="Martinique 19 26 mars 2011 199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964154" y="188640"/>
              <a:ext cx="2736000" cy="2052000"/>
            </a:xfrm>
            <a:prstGeom prst="rect">
              <a:avLst/>
            </a:prstGeom>
          </p:spPr>
        </p:pic>
        <p:pic>
          <p:nvPicPr>
            <p:cNvPr id="7" name="Image 6" descr="Martinique 19 26 mars 2011 204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47530" y="4509120"/>
              <a:ext cx="2736000" cy="2052000"/>
            </a:xfrm>
            <a:prstGeom prst="rect">
              <a:avLst/>
            </a:prstGeom>
          </p:spPr>
        </p:pic>
        <p:pic>
          <p:nvPicPr>
            <p:cNvPr id="8" name="Image 7" descr="Martinique 19 26 mars 2011 196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flipH="1">
              <a:off x="3155842" y="4509120"/>
              <a:ext cx="2736000" cy="2052000"/>
            </a:xfrm>
            <a:prstGeom prst="rect">
              <a:avLst/>
            </a:prstGeom>
          </p:spPr>
        </p:pic>
      </p:grpSp>
      <p:pic>
        <p:nvPicPr>
          <p:cNvPr id="9" name="Picture 2" descr="view details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4419">
            <a:off x="-2349560" y="2466096"/>
            <a:ext cx="1389954" cy="138995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851920" y="3501008"/>
            <a:ext cx="191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 jardin de Balata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01806 L 0.646 0.3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 0.32847 L 0.94861 0.112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192446" y="692696"/>
            <a:ext cx="5212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Vendredi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25 mars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Groupe 7"/>
          <p:cNvGrpSpPr/>
          <p:nvPr/>
        </p:nvGrpSpPr>
        <p:grpSpPr>
          <a:xfrm>
            <a:off x="2051720" y="2276872"/>
            <a:ext cx="5117240" cy="3312368"/>
            <a:chOff x="2262571" y="2204864"/>
            <a:chExt cx="5117240" cy="3312368"/>
          </a:xfrm>
        </p:grpSpPr>
        <p:pic>
          <p:nvPicPr>
            <p:cNvPr id="5" name="Image 4" descr="Martinique 19 26 mars 2011 04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75856" y="2204864"/>
              <a:ext cx="4103955" cy="3312368"/>
            </a:xfrm>
            <a:prstGeom prst="sun">
              <a:avLst/>
            </a:prstGeom>
          </p:spPr>
        </p:pic>
        <p:pic>
          <p:nvPicPr>
            <p:cNvPr id="6" name="Image 5" descr="SOLEIL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0571989">
              <a:off x="2262571" y="2247326"/>
              <a:ext cx="2016224" cy="1735174"/>
            </a:xfrm>
            <a:prstGeom prst="sun">
              <a:avLst/>
            </a:prstGeom>
          </p:spPr>
        </p:pic>
      </p:grpSp>
      <p:pic>
        <p:nvPicPr>
          <p:cNvPr id="7" name="Image 6" descr="Martinique 19 26 mars 2011 19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4869160"/>
            <a:ext cx="1872208" cy="140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3" name="Image 2" descr="Martinique 19 26 mars 2011 2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476672"/>
            <a:ext cx="3744416" cy="3013510"/>
          </a:xfrm>
          <a:prstGeom prst="rect">
            <a:avLst/>
          </a:prstGeom>
        </p:spPr>
      </p:pic>
      <p:pic>
        <p:nvPicPr>
          <p:cNvPr id="4" name="Image 3" descr="Martinique 19 26 mars 2011 2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3568" y="3789040"/>
            <a:ext cx="3731906" cy="27989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43439" y="85723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Initiation à la yole, </a:t>
            </a:r>
          </a:p>
          <a:p>
            <a:pPr algn="ctr"/>
            <a:r>
              <a:rPr lang="fr-FR" sz="2000" b="1" dirty="0" smtClean="0"/>
              <a:t>un voilier typique de la Martinique</a:t>
            </a:r>
            <a:endParaRPr lang="fr-FR" sz="2000" b="1" dirty="0"/>
          </a:p>
        </p:txBody>
      </p:sp>
      <p:pic>
        <p:nvPicPr>
          <p:cNvPr id="7" name="Image 6" descr="Martinique 19 26 mars 2011 22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96136" y="2924944"/>
            <a:ext cx="2815951" cy="3429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28</a:t>
            </a:fld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179832" y="620688"/>
            <a:ext cx="8784656" cy="2160000"/>
            <a:chOff x="179832" y="620688"/>
            <a:chExt cx="8784656" cy="2160000"/>
          </a:xfrm>
        </p:grpSpPr>
        <p:pic>
          <p:nvPicPr>
            <p:cNvPr id="3" name="Image 2" descr="Martinique 19 26 mars 2011 220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132160" y="620688"/>
              <a:ext cx="2880000" cy="2160000"/>
            </a:xfrm>
            <a:prstGeom prst="rect">
              <a:avLst/>
            </a:prstGeom>
          </p:spPr>
        </p:pic>
        <p:pic>
          <p:nvPicPr>
            <p:cNvPr id="4" name="Image 3" descr="Martinique 19 26 mars 2011 217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832" y="620688"/>
              <a:ext cx="2880000" cy="2160000"/>
            </a:xfrm>
            <a:prstGeom prst="rect">
              <a:avLst/>
            </a:prstGeom>
          </p:spPr>
        </p:pic>
        <p:pic>
          <p:nvPicPr>
            <p:cNvPr id="5" name="Image 4" descr="Martinique 19 26 mars 2011 218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084488" y="620688"/>
              <a:ext cx="2880000" cy="2160000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3635896" y="2915652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Après des explications …</a:t>
            </a:r>
            <a:endParaRPr lang="fr-FR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331640" y="3528272"/>
            <a:ext cx="6372360" cy="2349000"/>
            <a:chOff x="1331640" y="3528272"/>
            <a:chExt cx="6372360" cy="2349000"/>
          </a:xfrm>
        </p:grpSpPr>
        <p:pic>
          <p:nvPicPr>
            <p:cNvPr id="9" name="Image 8" descr="Martinique 19 26 mars 2011 223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331640" y="3528272"/>
              <a:ext cx="3132000" cy="2349000"/>
            </a:xfrm>
            <a:prstGeom prst="rect">
              <a:avLst/>
            </a:prstGeom>
          </p:spPr>
        </p:pic>
        <p:pic>
          <p:nvPicPr>
            <p:cNvPr id="10" name="Image 9" descr="Martinique 19 26 mars 2011 221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572000" y="3528272"/>
              <a:ext cx="3132000" cy="2349000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3563888" y="6093296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…montage de la voile</a:t>
            </a:r>
            <a:endParaRPr lang="fr-FR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9" name="Image 8" descr="Martinique 19 26 mars 2011 2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3717032"/>
            <a:ext cx="3096056" cy="232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Martinique 19 26 mars 2011 2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645024"/>
            <a:ext cx="3096056" cy="232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Martinique 19 26 mars 2011 2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15816" y="1268760"/>
            <a:ext cx="2976043" cy="223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Martinique 19 26 mars 2011 2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6176" y="332656"/>
            <a:ext cx="2843520" cy="213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428596" y="78579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Embarquement tous ensemble: c’est lourd et pas facile !</a:t>
            </a:r>
            <a:endParaRPr lang="fr-FR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artinique 19 26 mars 2011 25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lum bright="30000" contrast="30000"/>
          </a:blip>
          <a:srcRect/>
          <a:stretch>
            <a:fillRect/>
          </a:stretch>
        </p:blipFill>
        <p:spPr>
          <a:xfrm>
            <a:off x="467544" y="4005064"/>
            <a:ext cx="4973015" cy="237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99B3CC"/>
              </a:clrFrom>
              <a:clrTo>
                <a:srgbClr val="99B3CC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572000" y="332656"/>
            <a:ext cx="439529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panneau de Fort-de-Franc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5805264"/>
            <a:ext cx="1656184" cy="511647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34820" name="Picture 4" descr="http://emblemes.free.fr/site/images/stories/communes/armoiries/armoiries-communes-Martinique/fortdefrance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2420888"/>
            <a:ext cx="1049660" cy="124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http://emblemes.free.fr/site/images/stories/departements/Martinique/martinique-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1484784"/>
            <a:ext cx="1102618" cy="131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9" name="Image 8" descr="Martinique 19 26 mars 2011 2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3140968"/>
            <a:ext cx="5039968" cy="24482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Image 9" descr="Martinique 19 26 mars 2011 2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88640"/>
            <a:ext cx="3600000" cy="270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0100" y="114298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 bord de la yole </a:t>
            </a:r>
            <a:endParaRPr lang="fr-FR" sz="2000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28889" y="692696"/>
            <a:ext cx="473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Samedi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26 mars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Groupe 7"/>
          <p:cNvGrpSpPr/>
          <p:nvPr/>
        </p:nvGrpSpPr>
        <p:grpSpPr>
          <a:xfrm>
            <a:off x="2051720" y="2276872"/>
            <a:ext cx="5117240" cy="3312368"/>
            <a:chOff x="2262571" y="2204864"/>
            <a:chExt cx="5117240" cy="3312368"/>
          </a:xfrm>
        </p:grpSpPr>
        <p:pic>
          <p:nvPicPr>
            <p:cNvPr id="5" name="Image 4" descr="Martinique 19 26 mars 2011 04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75856" y="2204864"/>
              <a:ext cx="4103955" cy="3312368"/>
            </a:xfrm>
            <a:prstGeom prst="sun">
              <a:avLst/>
            </a:prstGeom>
          </p:spPr>
        </p:pic>
        <p:pic>
          <p:nvPicPr>
            <p:cNvPr id="6" name="Image 5" descr="SOLEIL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0571989">
              <a:off x="2262571" y="2247326"/>
              <a:ext cx="2016224" cy="1735174"/>
            </a:xfrm>
            <a:prstGeom prst="sun">
              <a:avLst/>
            </a:prstGeom>
          </p:spPr>
        </p:pic>
      </p:grpSp>
      <p:pic>
        <p:nvPicPr>
          <p:cNvPr id="7" name="Image 6" descr="Martinique 19 26 mars 2011 19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4869160"/>
            <a:ext cx="1872208" cy="140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4" name="Image 3" descr="Martinique 19 26 mars 2011 26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0614" y="2492896"/>
            <a:ext cx="4179858" cy="3456064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71960" y="476672"/>
            <a:ext cx="3840000" cy="5472608"/>
            <a:chOff x="371960" y="476672"/>
            <a:chExt cx="3840000" cy="5472608"/>
          </a:xfrm>
        </p:grpSpPr>
        <p:pic>
          <p:nvPicPr>
            <p:cNvPr id="3" name="Image 2" descr="Martinique 19 26 mars 2011 259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371960" y="4221088"/>
              <a:ext cx="3840000" cy="17281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Image 4" descr="Martinique 19 26 mars 2011 257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71960" y="476672"/>
              <a:ext cx="3840000" cy="17281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Image 6" descr="Martinique 19 26 mars 2011 265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371960" y="2348880"/>
              <a:ext cx="3840000" cy="17281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9" name="ZoneTexte 8"/>
          <p:cNvSpPr txBox="1"/>
          <p:nvPr/>
        </p:nvSpPr>
        <p:spPr>
          <a:xfrm>
            <a:off x="4286248" y="1285860"/>
            <a:ext cx="5046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 Une dernière promenade avant le départ</a:t>
            </a:r>
            <a:endParaRPr lang="fr-FR" sz="2000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7812360" y="1124744"/>
            <a:ext cx="1115616" cy="108012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3" name="Image 2" descr="Martinique 19 26 mars 2011 2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3501008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Martinique 19 26 mars 2011 0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5" y="476672"/>
            <a:ext cx="3312369" cy="248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BOEING FRANCE ANGLAIS.em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9851942">
            <a:off x="2056806" y="4567496"/>
            <a:ext cx="1531914" cy="41899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403648" y="4581128"/>
            <a:ext cx="1152128" cy="1152128"/>
          </a:xfrm>
          <a:prstGeom prst="ellipse">
            <a:avLst/>
          </a:prstGeom>
          <a:blipFill>
            <a:blip r:embed="rId7" cstate="screen">
              <a:lum bright="30000" contrast="30000"/>
            </a:blip>
            <a:stretch>
              <a:fillRect/>
            </a:stretch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9834365">
            <a:off x="3149135" y="3609192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6 864 km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051720" y="1772816"/>
            <a:ext cx="619268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776663">
            <a:off x="6524732" y="2643682"/>
            <a:ext cx="1421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4 260 Miles</a:t>
            </a:r>
            <a:endParaRPr lang="fr-FR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254 L 0.59531 -0.44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057-EBF9-47A4-89A6-DD6180AD95B8}" type="slidenum">
              <a:rPr lang="fr-FR"/>
              <a:pPr/>
              <a:t>34</a:t>
            </a:fld>
            <a:endParaRPr lang="fr-FR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606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/>
              <a:t>Logos réalisés par les élèves pour ce projet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187450" y="4221163"/>
            <a:ext cx="2879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dirty="0"/>
              <a:t>Logo </a:t>
            </a:r>
            <a:r>
              <a:rPr lang="fr-FR" dirty="0" smtClean="0"/>
              <a:t>« européen » d’un élève espagnol, </a:t>
            </a:r>
            <a:r>
              <a:rPr lang="fr-FR" dirty="0"/>
              <a:t>sélectionné par tous les partenaires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795963" y="4292600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Logo français de Julien M., élève de 3</a:t>
            </a:r>
            <a:r>
              <a:rPr lang="fr-FR" baseline="30000"/>
              <a:t>ème </a:t>
            </a:r>
            <a:r>
              <a:rPr lang="fr-FR" baseline="30000" smtClean="0"/>
              <a:t>C</a:t>
            </a:r>
            <a:r>
              <a:rPr lang="fr-FR" smtClean="0"/>
              <a:t> </a:t>
            </a:r>
            <a:r>
              <a:rPr lang="fr-FR"/>
              <a:t>à l’ISC</a:t>
            </a:r>
          </a:p>
        </p:txBody>
      </p:sp>
      <p:pic>
        <p:nvPicPr>
          <p:cNvPr id="124935" name="Picture 7" descr="LOGO EUROPE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773238"/>
            <a:ext cx="2303463" cy="2292350"/>
          </a:xfrm>
          <a:prstGeom prst="rect">
            <a:avLst/>
          </a:prstGeom>
          <a:noFill/>
        </p:spPr>
      </p:pic>
      <p:pic>
        <p:nvPicPr>
          <p:cNvPr id="124936" name="Picture 8" descr="LOGO EUROPE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1844675"/>
            <a:ext cx="2547938" cy="22367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9803-6E8D-419A-9A5D-139EEDEA3693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2857496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FFCC"/>
                </a:solidFill>
              </a:rPr>
              <a:t>Elèves participants : Mathilde S (5</a:t>
            </a:r>
            <a:r>
              <a:rPr lang="fr-FR" sz="1600" b="1" baseline="30000" dirty="0" smtClean="0">
                <a:solidFill>
                  <a:srgbClr val="FFFFCC"/>
                </a:solidFill>
              </a:rPr>
              <a:t>ème</a:t>
            </a:r>
            <a:r>
              <a:rPr lang="fr-FR" sz="1600" b="1" dirty="0" smtClean="0">
                <a:solidFill>
                  <a:srgbClr val="FFFFCC"/>
                </a:solidFill>
              </a:rPr>
              <a:t>  B) , Mathilde S (3</a:t>
            </a:r>
            <a:r>
              <a:rPr lang="fr-FR" sz="1600" b="1" baseline="30000" dirty="0" smtClean="0">
                <a:solidFill>
                  <a:srgbClr val="FFFFCC"/>
                </a:solidFill>
              </a:rPr>
              <a:t>ème</a:t>
            </a:r>
            <a:r>
              <a:rPr lang="fr-FR" sz="1600" b="1" dirty="0" smtClean="0">
                <a:solidFill>
                  <a:srgbClr val="FFFFCC"/>
                </a:solidFill>
              </a:rPr>
              <a:t> F), Noah T (5</a:t>
            </a:r>
            <a:r>
              <a:rPr lang="fr-FR" sz="1600" b="1" baseline="30000" dirty="0" smtClean="0">
                <a:solidFill>
                  <a:srgbClr val="FFFFCC"/>
                </a:solidFill>
              </a:rPr>
              <a:t>ème</a:t>
            </a:r>
            <a:r>
              <a:rPr lang="fr-FR" sz="1600" b="1" dirty="0" smtClean="0">
                <a:solidFill>
                  <a:srgbClr val="FFFFCC"/>
                </a:solidFill>
              </a:rPr>
              <a:t>  B), Maximilien S (3</a:t>
            </a:r>
            <a:r>
              <a:rPr lang="fr-FR" sz="1600" b="1" baseline="30000" dirty="0" smtClean="0">
                <a:solidFill>
                  <a:srgbClr val="FFFFCC"/>
                </a:solidFill>
              </a:rPr>
              <a:t>ème</a:t>
            </a:r>
            <a:r>
              <a:rPr lang="fr-FR" sz="1600" b="1" dirty="0" smtClean="0">
                <a:solidFill>
                  <a:srgbClr val="FFFFCC"/>
                </a:solidFill>
              </a:rPr>
              <a:t> C) </a:t>
            </a:r>
          </a:p>
          <a:p>
            <a:pPr algn="ctr"/>
            <a:r>
              <a:rPr lang="fr-FR" sz="1600" b="1" dirty="0" smtClean="0">
                <a:solidFill>
                  <a:srgbClr val="FFFFCC"/>
                </a:solidFill>
              </a:rPr>
              <a:t>Equipe pédagogique: 5eme B et E, 3eme C et E</a:t>
            </a:r>
          </a:p>
          <a:p>
            <a:pPr algn="ctr"/>
            <a:r>
              <a:rPr lang="fr-FR" sz="1600" b="1" dirty="0" smtClean="0">
                <a:solidFill>
                  <a:srgbClr val="FFFFCC"/>
                </a:solidFill>
              </a:rPr>
              <a:t>Coordination du PowerPoint : Danielle </a:t>
            </a:r>
            <a:r>
              <a:rPr lang="fr-FR" sz="1600" b="1" dirty="0" err="1" smtClean="0">
                <a:solidFill>
                  <a:srgbClr val="FFFFCC"/>
                </a:solidFill>
              </a:rPr>
              <a:t>Lavollée</a:t>
            </a:r>
            <a:r>
              <a:rPr lang="fr-FR" sz="1600" b="1" dirty="0" smtClean="0">
                <a:solidFill>
                  <a:srgbClr val="FFFFCC"/>
                </a:solidFill>
              </a:rPr>
              <a:t> (professeur d’allemand)</a:t>
            </a:r>
          </a:p>
          <a:p>
            <a:pPr algn="ctr"/>
            <a:r>
              <a:rPr lang="fr-FR" sz="1600" b="1" dirty="0" smtClean="0">
                <a:solidFill>
                  <a:srgbClr val="FFFFCC"/>
                </a:solidFill>
              </a:rPr>
              <a:t>ISC- La Ville du Bois-France </a:t>
            </a:r>
          </a:p>
          <a:p>
            <a:pPr algn="ctr"/>
            <a:r>
              <a:rPr lang="fr-FR" sz="1600" b="1" dirty="0" smtClean="0">
                <a:solidFill>
                  <a:srgbClr val="FFFFCC"/>
                </a:solidFill>
              </a:rPr>
              <a:t> Soutien technique : Sté CJSC</a:t>
            </a:r>
            <a:endParaRPr lang="fr-FR" sz="16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04664"/>
            <a:ext cx="287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L’école d’accueil</a:t>
            </a:r>
            <a:endParaRPr lang="fr-FR" sz="32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3" name="Image 12" descr="Image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3568" y="3501008"/>
            <a:ext cx="338437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 13" descr="Image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3501008"/>
            <a:ext cx="3603812" cy="2528047"/>
          </a:xfrm>
          <a:prstGeom prst="rect">
            <a:avLst/>
          </a:prstGeom>
        </p:spPr>
      </p:pic>
      <p:pic>
        <p:nvPicPr>
          <p:cNvPr id="15" name="Image 14" descr="Image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980728"/>
            <a:ext cx="4562573" cy="46191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59632" y="1844824"/>
            <a:ext cx="297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1 098 élèves, 152 professeurs</a:t>
            </a:r>
            <a:endParaRPr lang="fr-FR" b="1" dirty="0"/>
          </a:p>
        </p:txBody>
      </p:sp>
      <p:sp>
        <p:nvSpPr>
          <p:cNvPr id="18" name="Ellipse 17"/>
          <p:cNvSpPr/>
          <p:nvPr/>
        </p:nvSpPr>
        <p:spPr>
          <a:xfrm>
            <a:off x="5148064" y="980728"/>
            <a:ext cx="3456384" cy="2376264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Programme de la rencontre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86346"/>
          </a:xfrm>
        </p:spPr>
        <p:txBody>
          <a:bodyPr>
            <a:normAutofit lnSpcReduction="10000"/>
          </a:bodyPr>
          <a:lstStyle/>
          <a:p>
            <a:pPr marL="720725" indent="-720725">
              <a:lnSpc>
                <a:spcPct val="150000"/>
              </a:lnSpc>
              <a:buClr>
                <a:schemeClr val="accent1"/>
              </a:buClr>
              <a:buSzPct val="102000"/>
              <a:buFont typeface="Wingdings" pitchFamily="2" charset="2"/>
              <a:buChar char="§"/>
            </a:pPr>
            <a:r>
              <a:rPr lang="fr-FR" sz="2200" dirty="0" smtClean="0"/>
              <a:t>Samedi 19 mars: accueil des délégations par les familles</a:t>
            </a:r>
          </a:p>
          <a:p>
            <a:pPr marL="720725" indent="-720725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fr-FR" sz="2200" dirty="0" smtClean="0"/>
              <a:t> Dimanche 20 mars : en famille</a:t>
            </a:r>
          </a:p>
          <a:p>
            <a:pPr marL="720725" indent="-720725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fr-FR" sz="2200" dirty="0" smtClean="0"/>
              <a:t> Lundi 21 mars : cours au lycée. Présentations PowerPoint par les différentes délégations</a:t>
            </a:r>
          </a:p>
          <a:p>
            <a:pPr marL="720725" indent="-720725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fr-FR" sz="2200" dirty="0" smtClean="0"/>
              <a:t> Mardi 22 mars : visite de l’habitation Clément . A la mer</a:t>
            </a:r>
          </a:p>
          <a:p>
            <a:pPr marL="720725" indent="-720725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fr-FR" sz="2200" dirty="0" smtClean="0"/>
              <a:t> Mercredi 23mars : cours au lycée. Danses traditionnelles</a:t>
            </a:r>
          </a:p>
          <a:p>
            <a:pPr marL="720725" indent="-720725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fr-FR" sz="2200" dirty="0" smtClean="0"/>
              <a:t>Jeudi 24 mars : visite du jardin de Balata. Visite de St Pierre</a:t>
            </a:r>
          </a:p>
          <a:p>
            <a:pPr marL="720725" indent="-720725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fr-FR" sz="2200" dirty="0" smtClean="0"/>
              <a:t>Vendredi 25 mars : cours au lycée. Initiation à la yole</a:t>
            </a:r>
          </a:p>
          <a:p>
            <a:pPr marL="720725" indent="-720725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fr-FR" sz="2200" dirty="0" smtClean="0"/>
              <a:t>Samedi 26 mars : départ des délégations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11760" y="692696"/>
            <a:ext cx="473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Samedi 19 mars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262571" y="2204864"/>
            <a:ext cx="5117240" cy="3312368"/>
            <a:chOff x="2262571" y="2204864"/>
            <a:chExt cx="5117240" cy="3312368"/>
          </a:xfrm>
        </p:grpSpPr>
        <p:pic>
          <p:nvPicPr>
            <p:cNvPr id="6" name="Image 5" descr="Martinique 19 26 mars 2011 04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75856" y="2204864"/>
              <a:ext cx="4103955" cy="3312368"/>
            </a:xfrm>
            <a:prstGeom prst="sun">
              <a:avLst/>
            </a:prstGeom>
          </p:spPr>
        </p:pic>
        <p:pic>
          <p:nvPicPr>
            <p:cNvPr id="7" name="Image 6" descr="SOLEIL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0571989">
              <a:off x="2262571" y="2247326"/>
              <a:ext cx="2016224" cy="1735174"/>
            </a:xfrm>
            <a:prstGeom prst="sun">
              <a:avLst/>
            </a:prstGeom>
          </p:spPr>
        </p:pic>
      </p:grpSp>
      <p:pic>
        <p:nvPicPr>
          <p:cNvPr id="9" name="Image 8" descr="Martinique 19 26 mars 2011 14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47664" y="4221088"/>
            <a:ext cx="1331640" cy="134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2" name="Image 11" descr="Martinique 19 26 mars 2011 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51920" y="332656"/>
            <a:ext cx="1934256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 descr="Martinique 19 26 mars 2011 0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84168" y="332656"/>
            <a:ext cx="2304256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 descr="Martinique 19 26 mars 2011 0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6877" y="3345506"/>
            <a:ext cx="3121429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 15" descr="Martinique 19 26 mars 2011 02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20072" y="4437112"/>
            <a:ext cx="3545755" cy="2139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ZoneTexte 16"/>
          <p:cNvSpPr txBox="1"/>
          <p:nvPr/>
        </p:nvSpPr>
        <p:spPr>
          <a:xfrm>
            <a:off x="3707904" y="3717032"/>
            <a:ext cx="5193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… Quelques heures plus tard,</a:t>
            </a:r>
          </a:p>
          <a:p>
            <a:r>
              <a:rPr lang="fr-FR" b="1" dirty="0" smtClean="0"/>
              <a:t>arrivée  à l’aéroport Aimé Césaire, à Fort de France...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1538" y="2714620"/>
            <a:ext cx="721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Départ de l’aéroport Roissy -Charles de Gaulle de la délégation française…</a:t>
            </a:r>
            <a:endParaRPr lang="fr-FR" b="1" dirty="0"/>
          </a:p>
        </p:txBody>
      </p:sp>
      <p:pic>
        <p:nvPicPr>
          <p:cNvPr id="19" name="Image 18" descr="Martinique 19 26 mars 2011 004.jpg"/>
          <p:cNvPicPr>
            <a:picLocks noChangeAspect="1"/>
          </p:cNvPicPr>
          <p:nvPr/>
        </p:nvPicPr>
        <p:blipFill>
          <a:blip r:embed="rId6" cstate="email">
            <a:lum bright="20000" contrast="20000"/>
          </a:blip>
          <a:stretch>
            <a:fillRect/>
          </a:stretch>
        </p:blipFill>
        <p:spPr>
          <a:xfrm>
            <a:off x="539552" y="332656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99792" y="692696"/>
            <a:ext cx="4198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Lundi 21 mars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2051720" y="2276872"/>
            <a:ext cx="5117240" cy="3312368"/>
            <a:chOff x="2262571" y="2204864"/>
            <a:chExt cx="5117240" cy="3312368"/>
          </a:xfrm>
        </p:grpSpPr>
        <p:pic>
          <p:nvPicPr>
            <p:cNvPr id="6" name="Image 5" descr="Martinique 19 26 mars 2011 04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75856" y="2204864"/>
              <a:ext cx="4103955" cy="3312368"/>
            </a:xfrm>
            <a:prstGeom prst="sun">
              <a:avLst/>
            </a:prstGeom>
          </p:spPr>
        </p:pic>
        <p:pic>
          <p:nvPicPr>
            <p:cNvPr id="7" name="Image 6" descr="SOLEIL3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571989">
              <a:off x="2262571" y="2247326"/>
              <a:ext cx="2016224" cy="1735174"/>
            </a:xfrm>
            <a:prstGeom prst="sun">
              <a:avLst/>
            </a:prstGeom>
          </p:spPr>
        </p:pic>
      </p:grpSp>
      <p:pic>
        <p:nvPicPr>
          <p:cNvPr id="8" name="Image 7" descr="Martinique 19 26 mars 2011 15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87624" y="4653136"/>
            <a:ext cx="1525251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D716-FD57-4F3A-96B1-15C3BD0D656F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" name="Image 2" descr="Martinique 19 26 mars 2011 022.jpg"/>
          <p:cNvPicPr>
            <a:picLocks noChangeAspect="1"/>
          </p:cNvPicPr>
          <p:nvPr/>
        </p:nvPicPr>
        <p:blipFill>
          <a:blip r:embed="rId2" cstate="email">
            <a:lum bright="30000" contrast="30000"/>
          </a:blip>
          <a:stretch>
            <a:fillRect/>
          </a:stretch>
        </p:blipFill>
        <p:spPr>
          <a:xfrm rot="20428803">
            <a:off x="683568" y="764704"/>
            <a:ext cx="3192355" cy="2394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Martinique 19 26 mars 2011 023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 rot="847826">
            <a:off x="4897139" y="843412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Martinique 19 26 mars 2011 027.jpg"/>
          <p:cNvPicPr>
            <a:picLocks noChangeAspect="1"/>
          </p:cNvPicPr>
          <p:nvPr/>
        </p:nvPicPr>
        <p:blipFill>
          <a:blip r:embed="rId4" cstate="email">
            <a:lum bright="30000" contrast="30000"/>
          </a:blip>
          <a:stretch>
            <a:fillRect/>
          </a:stretch>
        </p:blipFill>
        <p:spPr>
          <a:xfrm rot="21150431">
            <a:off x="683568" y="3861048"/>
            <a:ext cx="3192355" cy="2394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Martinique 19 26 mars 2011 029.jpg"/>
          <p:cNvPicPr>
            <a:picLocks noChangeAspect="1"/>
          </p:cNvPicPr>
          <p:nvPr/>
        </p:nvPicPr>
        <p:blipFill>
          <a:blip r:embed="rId5" cstate="email">
            <a:lum bright="20000" contrast="20000"/>
          </a:blip>
          <a:stretch>
            <a:fillRect/>
          </a:stretch>
        </p:blipFill>
        <p:spPr>
          <a:xfrm>
            <a:off x="4499992" y="4005064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1357290" y="3286124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Accueil chaleureux  par les partenaires</a:t>
            </a:r>
            <a:endParaRPr lang="fr-FR" sz="2000" b="1" dirty="0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585</Words>
  <Application>Microsoft Office PowerPoint</Application>
  <PresentationFormat>Affichage à l'écran (4:3)</PresentationFormat>
  <Paragraphs>109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REUNION DE PROJET COMENIUS</vt:lpstr>
      <vt:lpstr>Le projet et ses partenaires</vt:lpstr>
      <vt:lpstr>Diapositive 3</vt:lpstr>
      <vt:lpstr>Diapositive 4</vt:lpstr>
      <vt:lpstr>Programme de la rencontre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PROJET COMENIUS</dc:title>
  <dc:creator> </dc:creator>
  <cp:lastModifiedBy>TECHNICIEN INFO</cp:lastModifiedBy>
  <cp:revision>83</cp:revision>
  <dcterms:created xsi:type="dcterms:W3CDTF">2011-03-09T14:35:44Z</dcterms:created>
  <dcterms:modified xsi:type="dcterms:W3CDTF">2011-09-28T12:27:28Z</dcterms:modified>
</cp:coreProperties>
</file>