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66FFFF"/>
    <a:srgbClr val="FFFFCC"/>
    <a:srgbClr val="66FF33"/>
    <a:srgbClr val="FD0303"/>
    <a:srgbClr val="9E6280"/>
    <a:srgbClr val="FF0066"/>
    <a:srgbClr val="CCFF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p>
        </p:txBody>
      </p:sp>
      <p:sp>
        <p:nvSpPr>
          <p:cNvPr id="10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p>
        </p:txBody>
      </p:sp>
      <p:sp>
        <p:nvSpPr>
          <p:cNvPr id="10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EF9771-F655-43CE-AFD0-1A5F89035C90}"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615A972-E593-461B-8551-7FD76848B2EA}" type="datetimeFigureOut">
              <a:rPr lang="fr-FR"/>
              <a:pPr>
                <a:defRPr/>
              </a:pPr>
              <a:t>28/09/2011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8A292A-9A10-44B2-BBB3-43B7DBB0FEA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04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C58470-167C-4C95-BBBD-E09C6055A014}" type="slidenum">
              <a:rPr lang="fr-FR" smtClean="0"/>
              <a:pPr/>
              <a:t>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098AD0-5F39-42DA-831F-B622B31F8DA8}" type="slidenum">
              <a:rPr lang="fr-FR"/>
              <a:pPr>
                <a:defRPr/>
              </a:pPr>
              <a:t>‹N°›</a:t>
            </a:fld>
            <a:endParaRPr lang="fr-FR"/>
          </a:p>
        </p:txBody>
      </p:sp>
    </p:spTree>
  </p:cSld>
  <p:clrMapOvr>
    <a:masterClrMapping/>
  </p:clrMapOvr>
  <p:transition spd="slow" advTm="15000">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55C665-BC17-421B-9523-B01A87F0D14F}" type="slidenum">
              <a:rPr lang="fr-FR"/>
              <a:pPr>
                <a:defRPr/>
              </a:pPr>
              <a:t>‹N°›</a:t>
            </a:fld>
            <a:endParaRPr lang="fr-FR"/>
          </a:p>
        </p:txBody>
      </p:sp>
    </p:spTree>
  </p:cSld>
  <p:clrMapOvr>
    <a:masterClrMapping/>
  </p:clrMapOvr>
  <p:transition spd="slow" advTm="15000">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C5F7EA1-D260-405C-B4FD-A19C47232921}" type="slidenum">
              <a:rPr lang="fr-FR"/>
              <a:pPr>
                <a:defRPr/>
              </a:pPr>
              <a:t>‹N°›</a:t>
            </a:fld>
            <a:endParaRPr lang="fr-FR"/>
          </a:p>
        </p:txBody>
      </p:sp>
    </p:spTree>
  </p:cSld>
  <p:clrMapOvr>
    <a:masterClrMapping/>
  </p:clrMapOvr>
  <p:transition spd="slow" advTm="15000">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7E85A84-97D3-4988-8E81-211F9BD47785}" type="slidenum">
              <a:rPr lang="fr-FR"/>
              <a:pPr>
                <a:defRPr/>
              </a:pPr>
              <a:t>‹N°›</a:t>
            </a:fld>
            <a:endParaRPr lang="fr-FR"/>
          </a:p>
        </p:txBody>
      </p:sp>
    </p:spTree>
  </p:cSld>
  <p:clrMapOvr>
    <a:masterClrMapping/>
  </p:clrMapOvr>
  <p:transition spd="slow" advTm="15000">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F99A1E5-EA49-4EEF-BF89-E4857AC14D6E}" type="slidenum">
              <a:rPr lang="fr-FR"/>
              <a:pPr>
                <a:defRPr/>
              </a:pPr>
              <a:t>‹N°›</a:t>
            </a:fld>
            <a:endParaRPr lang="fr-FR"/>
          </a:p>
        </p:txBody>
      </p:sp>
    </p:spTree>
  </p:cSld>
  <p:clrMapOvr>
    <a:masterClrMapping/>
  </p:clrMapOvr>
  <p:transition spd="slow" advTm="15000">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C8308BD4-AD4E-41C5-8620-31F676C16E36}" type="slidenum">
              <a:rPr lang="fr-FR"/>
              <a:pPr>
                <a:defRPr/>
              </a:pPr>
              <a:t>‹N°›</a:t>
            </a:fld>
            <a:endParaRPr lang="fr-FR"/>
          </a:p>
        </p:txBody>
      </p:sp>
    </p:spTree>
  </p:cSld>
  <p:clrMapOvr>
    <a:masterClrMapping/>
  </p:clrMapOvr>
  <p:transition spd="slow" advTm="15000">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FCA66794-0C46-4791-BB2A-263F048E31EA}" type="slidenum">
              <a:rPr lang="fr-FR"/>
              <a:pPr>
                <a:defRPr/>
              </a:pPr>
              <a:t>‹N°›</a:t>
            </a:fld>
            <a:endParaRPr lang="fr-FR"/>
          </a:p>
        </p:txBody>
      </p:sp>
    </p:spTree>
  </p:cSld>
  <p:clrMapOvr>
    <a:masterClrMapping/>
  </p:clrMapOvr>
  <p:transition spd="slow" advTm="15000">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5EF4142-16A4-4454-8313-298E827A2D75}" type="slidenum">
              <a:rPr lang="fr-FR"/>
              <a:pPr>
                <a:defRPr/>
              </a:pPr>
              <a:t>‹N°›</a:t>
            </a:fld>
            <a:endParaRPr lang="fr-FR"/>
          </a:p>
        </p:txBody>
      </p:sp>
    </p:spTree>
  </p:cSld>
  <p:clrMapOvr>
    <a:masterClrMapping/>
  </p:clrMapOvr>
  <p:transition spd="slow" advTm="15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2B743AC-30A9-4DAC-A17A-35AC6F2E6390}" type="slidenum">
              <a:rPr lang="fr-FR"/>
              <a:pPr>
                <a:defRPr/>
              </a:pPr>
              <a:t>‹N°›</a:t>
            </a:fld>
            <a:endParaRPr lang="fr-FR"/>
          </a:p>
        </p:txBody>
      </p:sp>
    </p:spTree>
  </p:cSld>
  <p:clrMapOvr>
    <a:masterClrMapping/>
  </p:clrMapOvr>
  <p:transition spd="slow" advTm="15000">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19FD366-0214-47E7-BD08-AC9D7FEEB624}" type="slidenum">
              <a:rPr lang="fr-FR"/>
              <a:pPr>
                <a:defRPr/>
              </a:pPr>
              <a:t>‹N°›</a:t>
            </a:fld>
            <a:endParaRPr lang="fr-FR"/>
          </a:p>
        </p:txBody>
      </p:sp>
    </p:spTree>
  </p:cSld>
  <p:clrMapOvr>
    <a:masterClrMapping/>
  </p:clrMapOvr>
  <p:transition spd="slow" advTm="15000">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CA9E3B-EFD7-4DFF-94EC-D9B96C76BBCE}" type="slidenum">
              <a:rPr lang="fr-FR"/>
              <a:pPr>
                <a:defRPr/>
              </a:pPr>
              <a:t>‹N°›</a:t>
            </a:fld>
            <a:endParaRPr lang="fr-FR"/>
          </a:p>
        </p:txBody>
      </p:sp>
    </p:spTree>
  </p:cSld>
  <p:clrMapOvr>
    <a:masterClrMapping/>
  </p:clrMapOvr>
  <p:transition spd="slow" advTm="15000">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B8F1249-4258-4DC4-B496-EA74A941B713}" type="slidenum">
              <a:rPr lang="fr-FR"/>
              <a:pPr>
                <a:defRPr/>
              </a:pPr>
              <a:t>‹N°›</a:t>
            </a:fld>
            <a:endParaRPr lang="fr-FR"/>
          </a:p>
        </p:txBody>
      </p:sp>
    </p:spTree>
  </p:cSld>
  <p:clrMapOvr>
    <a:masterClrMapping/>
  </p:clrMapOvr>
  <p:transition spd="slow" advTm="15000">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CA8DDF8-FCBE-4C4F-8F6C-96D9AD830B49}" type="slidenum">
              <a:rPr lang="fr-FR"/>
              <a:pPr>
                <a:defRPr/>
              </a:pPr>
              <a:t>‹N°›</a:t>
            </a:fld>
            <a:endParaRPr lang="fr-FR"/>
          </a:p>
        </p:txBody>
      </p:sp>
    </p:spTree>
  </p:cSld>
  <p:clrMapOvr>
    <a:masterClrMapping/>
  </p:clrMapOvr>
  <p:transition spd="slow" advTm="15000">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F5B59C4-D4DA-46D0-B744-2FC6306B7820}" type="slidenum">
              <a:rPr lang="fr-FR"/>
              <a:pPr>
                <a:defRPr/>
              </a:pPr>
              <a:t>‹N°›</a:t>
            </a:fld>
            <a:endParaRPr lang="fr-FR"/>
          </a:p>
        </p:txBody>
      </p:sp>
    </p:spTree>
  </p:cSld>
  <p:clrMapOvr>
    <a:masterClrMapping/>
  </p:clrMapOvr>
  <p:transition spd="slow" advTm="15000">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57A7110-6202-42A0-9640-45F3B65EF5F4}" type="slidenum">
              <a:rPr lang="fr-FR"/>
              <a:pPr>
                <a:defRPr/>
              </a:pPr>
              <a:t>‹N°›</a:t>
            </a:fld>
            <a:endParaRPr lang="fr-FR"/>
          </a:p>
        </p:txBody>
      </p:sp>
    </p:spTree>
  </p:cSld>
  <p:clrMapOvr>
    <a:masterClrMapping/>
  </p:clrMapOvr>
  <p:transition spd="slow" advTm="15000">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AE9AC68-EFD2-40C9-8ABA-E8DC3B52D650}" type="slidenum">
              <a:rPr lang="fr-FR"/>
              <a:pPr>
                <a:defRPr/>
              </a:pPr>
              <a:t>‹N°›</a:t>
            </a:fld>
            <a:endParaRPr lang="fr-FR"/>
          </a:p>
        </p:txBody>
      </p:sp>
    </p:spTree>
  </p:cSld>
  <p:clrMapOvr>
    <a:masterClrMapping/>
  </p:clrMapOvr>
  <p:transition spd="slow" advTm="15000">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67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67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67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60BB893-23F3-4142-A66E-0624B6DB8D3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ransition spd="slow" advTm="15000">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F:\bienvenue.mp3" TargetMode="Externa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6.wav"/><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7.wav"/><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6.wav"/><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audio" Target="../media/audio6.wav"/></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audio" Target="file:///J:\sous%20les%20ponts.mp3"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4.wav"/><Relationship Id="rId1" Type="http://schemas.openxmlformats.org/officeDocument/2006/relationships/slideLayout" Target="../slideLayouts/slideLayout1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audio" Target="file:///J:\au%20champs.mp3"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audio" Target="file:///J:\I%20love%20Paris.mp3" TargetMode="Externa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CC00"/>
            </a:gs>
            <a:gs pos="100000">
              <a:srgbClr val="F26F26"/>
            </a:gs>
          </a:gsLst>
          <a:lin ang="2700000" scaled="1"/>
        </a:gradFill>
        <a:effectLst/>
      </p:bgPr>
    </p:bg>
    <p:spTree>
      <p:nvGrpSpPr>
        <p:cNvPr id="1" name=""/>
        <p:cNvGrpSpPr/>
        <p:nvPr/>
      </p:nvGrpSpPr>
      <p:grpSpPr>
        <a:xfrm>
          <a:off x="0" y="0"/>
          <a:ext cx="0" cy="0"/>
          <a:chOff x="0" y="0"/>
          <a:chExt cx="0" cy="0"/>
        </a:xfrm>
      </p:grpSpPr>
      <p:pic>
        <p:nvPicPr>
          <p:cNvPr id="12" name="bienvenue.mp3">
            <a:hlinkClick r:id="" action="ppaction://media"/>
          </p:cNvPr>
          <p:cNvPicPr>
            <a:picLocks noRot="1" noChangeAspect="1"/>
          </p:cNvPicPr>
          <p:nvPr>
            <a:audioFile r:link="rId1"/>
          </p:nvPr>
        </p:nvPicPr>
        <p:blipFill>
          <a:blip r:embed="rId5" cstate="screen"/>
          <a:srcRect/>
          <a:stretch>
            <a:fillRect/>
          </a:stretch>
        </p:blipFill>
        <p:spPr bwMode="auto">
          <a:xfrm>
            <a:off x="9396413" y="333375"/>
            <a:ext cx="304800" cy="304800"/>
          </a:xfrm>
          <a:prstGeom prst="rect">
            <a:avLst/>
          </a:prstGeom>
          <a:noFill/>
          <a:ln w="9525">
            <a:noFill/>
            <a:miter lim="800000"/>
            <a:headEnd/>
            <a:tailEnd/>
          </a:ln>
        </p:spPr>
      </p:pic>
      <p:sp>
        <p:nvSpPr>
          <p:cNvPr id="5122" name="Rectangle 2"/>
          <p:cNvSpPr>
            <a:spLocks noGrp="1" noChangeArrowheads="1"/>
          </p:cNvSpPr>
          <p:nvPr>
            <p:ph type="title"/>
          </p:nvPr>
        </p:nvSpPr>
        <p:spPr>
          <a:xfrm>
            <a:off x="152400" y="228600"/>
            <a:ext cx="7696200" cy="804863"/>
          </a:xfrm>
        </p:spPr>
        <p:txBody>
          <a:bodyPr/>
          <a:lstStyle/>
          <a:p>
            <a:pPr eaLnBrk="1" hangingPunct="1"/>
            <a:r>
              <a:rPr lang="fr-FR" sz="4000" smtClean="0"/>
              <a:t>Departure : 10am from the ISC…</a:t>
            </a:r>
          </a:p>
        </p:txBody>
      </p:sp>
      <p:pic>
        <p:nvPicPr>
          <p:cNvPr id="5126" name="Picture 6" descr="k3896879[1]"/>
          <p:cNvPicPr>
            <a:picLocks noGrp="1" noChangeAspect="1" noChangeArrowheads="1"/>
          </p:cNvPicPr>
          <p:nvPr>
            <p:ph idx="1"/>
          </p:nvPr>
        </p:nvPicPr>
        <p:blipFill>
          <a:blip r:embed="rId6" cstate="screen">
            <a:clrChange>
              <a:clrFrom>
                <a:srgbClr val="FFFFFF"/>
              </a:clrFrom>
              <a:clrTo>
                <a:srgbClr val="FFFFFF">
                  <a:alpha val="0"/>
                </a:srgbClr>
              </a:clrTo>
            </a:clrChange>
          </a:blip>
          <a:srcRect/>
          <a:stretch>
            <a:fillRect/>
          </a:stretch>
        </p:blipFill>
        <p:spPr>
          <a:xfrm rot="21380576">
            <a:off x="179388" y="3644900"/>
            <a:ext cx="3527425" cy="2386013"/>
          </a:xfrm>
        </p:spPr>
      </p:pic>
      <p:pic>
        <p:nvPicPr>
          <p:cNvPr id="5130" name="Picture 10" descr="Nathalie_image_player_432_324"/>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rot="-930344">
            <a:off x="7231063" y="404813"/>
            <a:ext cx="1912937" cy="1435100"/>
          </a:xfrm>
          <a:prstGeom prst="rect">
            <a:avLst/>
          </a:prstGeom>
          <a:noFill/>
          <a:ln w="9525">
            <a:noFill/>
            <a:miter lim="800000"/>
            <a:headEnd/>
            <a:tailEnd/>
          </a:ln>
        </p:spPr>
      </p:pic>
      <p:sp>
        <p:nvSpPr>
          <p:cNvPr id="5131" name="Text Box 11"/>
          <p:cNvSpPr txBox="1">
            <a:spLocks noChangeArrowheads="1"/>
          </p:cNvSpPr>
          <p:nvPr/>
        </p:nvSpPr>
        <p:spPr bwMode="auto">
          <a:xfrm>
            <a:off x="3959225" y="6156325"/>
            <a:ext cx="5184775" cy="701675"/>
          </a:xfrm>
          <a:prstGeom prst="rect">
            <a:avLst/>
          </a:prstGeom>
          <a:noFill/>
          <a:ln w="9525">
            <a:noFill/>
            <a:miter lim="800000"/>
            <a:headEnd/>
            <a:tailEnd/>
          </a:ln>
        </p:spPr>
        <p:txBody>
          <a:bodyPr>
            <a:spAutoFit/>
          </a:bodyPr>
          <a:lstStyle/>
          <a:p>
            <a:pPr eaLnBrk="1" hangingPunct="1">
              <a:spcBef>
                <a:spcPct val="50000"/>
              </a:spcBef>
            </a:pPr>
            <a:r>
              <a:rPr lang="fr-FR" sz="4000"/>
              <a:t>…going to PARIS</a:t>
            </a:r>
          </a:p>
        </p:txBody>
      </p:sp>
      <p:pic>
        <p:nvPicPr>
          <p:cNvPr id="5135" name="Picture 15" descr="drapeau_espagne"/>
          <p:cNvPicPr>
            <a:picLocks noChangeAspect="1" noChangeArrowheads="1" noCrop="1"/>
          </p:cNvPicPr>
          <p:nvPr/>
        </p:nvPicPr>
        <p:blipFill>
          <a:blip r:embed="rId8" cstate="screen"/>
          <a:srcRect/>
          <a:stretch>
            <a:fillRect/>
          </a:stretch>
        </p:blipFill>
        <p:spPr bwMode="auto">
          <a:xfrm rot="-574866">
            <a:off x="285750" y="2416175"/>
            <a:ext cx="1152525" cy="869950"/>
          </a:xfrm>
          <a:prstGeom prst="rect">
            <a:avLst/>
          </a:prstGeom>
          <a:noFill/>
          <a:ln w="9525">
            <a:noFill/>
            <a:miter lim="800000"/>
            <a:headEnd/>
            <a:tailEnd/>
          </a:ln>
        </p:spPr>
      </p:pic>
      <p:pic>
        <p:nvPicPr>
          <p:cNvPr id="5140" name="Picture 20" descr="flag_at"/>
          <p:cNvPicPr>
            <a:picLocks noChangeAspect="1" noChangeArrowheads="1" noCrop="1"/>
          </p:cNvPicPr>
          <p:nvPr/>
        </p:nvPicPr>
        <p:blipFill>
          <a:blip r:embed="rId9" cstate="screen"/>
          <a:srcRect/>
          <a:stretch>
            <a:fillRect/>
          </a:stretch>
        </p:blipFill>
        <p:spPr bwMode="auto">
          <a:xfrm rot="-689052">
            <a:off x="3563938" y="1196975"/>
            <a:ext cx="1081087" cy="795338"/>
          </a:xfrm>
          <a:prstGeom prst="rect">
            <a:avLst/>
          </a:prstGeom>
          <a:noFill/>
          <a:ln w="9525">
            <a:noFill/>
            <a:miter lim="800000"/>
            <a:headEnd/>
            <a:tailEnd/>
          </a:ln>
        </p:spPr>
      </p:pic>
      <p:pic>
        <p:nvPicPr>
          <p:cNvPr id="5142" name="Picture 22" descr="drapeau-anglais"/>
          <p:cNvPicPr>
            <a:picLocks noChangeAspect="1" noChangeArrowheads="1"/>
          </p:cNvPicPr>
          <p:nvPr/>
        </p:nvPicPr>
        <p:blipFill>
          <a:blip r:embed="rId10" cstate="screen"/>
          <a:srcRect/>
          <a:stretch>
            <a:fillRect/>
          </a:stretch>
        </p:blipFill>
        <p:spPr bwMode="auto">
          <a:xfrm rot="-780251">
            <a:off x="4211638" y="2997200"/>
            <a:ext cx="1100137" cy="900113"/>
          </a:xfrm>
          <a:prstGeom prst="rect">
            <a:avLst/>
          </a:prstGeom>
          <a:noFill/>
          <a:ln w="9525">
            <a:noFill/>
            <a:miter lim="800000"/>
            <a:headEnd/>
            <a:tailEnd/>
          </a:ln>
        </p:spPr>
      </p:pic>
      <p:pic>
        <p:nvPicPr>
          <p:cNvPr id="5144" name="Picture 24" descr="drapeau%20france"/>
          <p:cNvPicPr>
            <a:picLocks noChangeAspect="1" noChangeArrowheads="1"/>
          </p:cNvPicPr>
          <p:nvPr/>
        </p:nvPicPr>
        <p:blipFill>
          <a:blip r:embed="rId11" cstate="screen"/>
          <a:srcRect/>
          <a:stretch>
            <a:fillRect/>
          </a:stretch>
        </p:blipFill>
        <p:spPr bwMode="auto">
          <a:xfrm rot="-647334">
            <a:off x="6948488" y="3284538"/>
            <a:ext cx="1020762" cy="1030287"/>
          </a:xfrm>
          <a:prstGeom prst="rect">
            <a:avLst/>
          </a:prstGeom>
          <a:noFill/>
          <a:ln w="9525">
            <a:noFill/>
            <a:miter lim="800000"/>
            <a:headEnd/>
            <a:tailEnd/>
          </a:ln>
        </p:spPr>
      </p:pic>
      <p:sp>
        <p:nvSpPr>
          <p:cNvPr id="2059" name="Freeform 29"/>
          <p:cNvSpPr>
            <a:spLocks/>
          </p:cNvSpPr>
          <p:nvPr/>
        </p:nvSpPr>
        <p:spPr bwMode="auto">
          <a:xfrm>
            <a:off x="1042988" y="908050"/>
            <a:ext cx="6194425" cy="4573588"/>
          </a:xfrm>
          <a:custGeom>
            <a:avLst/>
            <a:gdLst>
              <a:gd name="T0" fmla="*/ 2147483647 w 3902"/>
              <a:gd name="T1" fmla="*/ 2147483647 h 2881"/>
              <a:gd name="T2" fmla="*/ 2147483647 w 3902"/>
              <a:gd name="T3" fmla="*/ 2147483647 h 2881"/>
              <a:gd name="T4" fmla="*/ 2147483647 w 3902"/>
              <a:gd name="T5" fmla="*/ 2147483647 h 2881"/>
              <a:gd name="T6" fmla="*/ 2147483647 w 3902"/>
              <a:gd name="T7" fmla="*/ 2147483647 h 2881"/>
              <a:gd name="T8" fmla="*/ 2147483647 w 3902"/>
              <a:gd name="T9" fmla="*/ 2147483647 h 2881"/>
              <a:gd name="T10" fmla="*/ 2147483647 w 3902"/>
              <a:gd name="T11" fmla="*/ 2147483647 h 2881"/>
              <a:gd name="T12" fmla="*/ 2147483647 w 3902"/>
              <a:gd name="T13" fmla="*/ 2147483647 h 2881"/>
              <a:gd name="T14" fmla="*/ 2147483647 w 3902"/>
              <a:gd name="T15" fmla="*/ 2147483647 h 2881"/>
              <a:gd name="T16" fmla="*/ 2147483647 w 3902"/>
              <a:gd name="T17" fmla="*/ 2147483647 h 2881"/>
              <a:gd name="T18" fmla="*/ 2147483647 w 3902"/>
              <a:gd name="T19" fmla="*/ 2147483647 h 2881"/>
              <a:gd name="T20" fmla="*/ 2147483647 w 3902"/>
              <a:gd name="T21" fmla="*/ 2147483647 h 2881"/>
              <a:gd name="T22" fmla="*/ 2147483647 w 3902"/>
              <a:gd name="T23" fmla="*/ 2147483647 h 2881"/>
              <a:gd name="T24" fmla="*/ 2147483647 w 3902"/>
              <a:gd name="T25" fmla="*/ 2147483647 h 2881"/>
              <a:gd name="T26" fmla="*/ 2147483647 w 3902"/>
              <a:gd name="T27" fmla="*/ 2147483647 h 2881"/>
              <a:gd name="T28" fmla="*/ 2147483647 w 3902"/>
              <a:gd name="T29" fmla="*/ 2147483647 h 2881"/>
              <a:gd name="T30" fmla="*/ 2147483647 w 3902"/>
              <a:gd name="T31" fmla="*/ 2147483647 h 2881"/>
              <a:gd name="T32" fmla="*/ 2147483647 w 3902"/>
              <a:gd name="T33" fmla="*/ 2147483647 h 2881"/>
              <a:gd name="T34" fmla="*/ 2147483647 w 3902"/>
              <a:gd name="T35" fmla="*/ 2147483647 h 2881"/>
              <a:gd name="T36" fmla="*/ 2147483647 w 3902"/>
              <a:gd name="T37" fmla="*/ 2147483647 h 2881"/>
              <a:gd name="T38" fmla="*/ 2147483647 w 3902"/>
              <a:gd name="T39" fmla="*/ 2147483647 h 2881"/>
              <a:gd name="T40" fmla="*/ 2147483647 w 3902"/>
              <a:gd name="T41" fmla="*/ 2147483647 h 2881"/>
              <a:gd name="T42" fmla="*/ 2147483647 w 3902"/>
              <a:gd name="T43" fmla="*/ 2147483647 h 2881"/>
              <a:gd name="T44" fmla="*/ 2147483647 w 3902"/>
              <a:gd name="T45" fmla="*/ 2147483647 h 2881"/>
              <a:gd name="T46" fmla="*/ 2147483647 w 3902"/>
              <a:gd name="T47" fmla="*/ 2147483647 h 2881"/>
              <a:gd name="T48" fmla="*/ 2147483647 w 3902"/>
              <a:gd name="T49" fmla="*/ 2147483647 h 2881"/>
              <a:gd name="T50" fmla="*/ 2147483647 w 3902"/>
              <a:gd name="T51" fmla="*/ 2147483647 h 2881"/>
              <a:gd name="T52" fmla="*/ 2147483647 w 3902"/>
              <a:gd name="T53" fmla="*/ 2147483647 h 2881"/>
              <a:gd name="T54" fmla="*/ 2147483647 w 3902"/>
              <a:gd name="T55" fmla="*/ 2147483647 h 2881"/>
              <a:gd name="T56" fmla="*/ 2147483647 w 3902"/>
              <a:gd name="T57" fmla="*/ 2147483647 h 2881"/>
              <a:gd name="T58" fmla="*/ 2147483647 w 3902"/>
              <a:gd name="T59" fmla="*/ 2147483647 h 2881"/>
              <a:gd name="T60" fmla="*/ 2147483647 w 3902"/>
              <a:gd name="T61" fmla="*/ 2147483647 h 2881"/>
              <a:gd name="T62" fmla="*/ 2147483647 w 3902"/>
              <a:gd name="T63" fmla="*/ 2147483647 h 2881"/>
              <a:gd name="T64" fmla="*/ 2147483647 w 3902"/>
              <a:gd name="T65" fmla="*/ 2147483647 h 28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02"/>
              <a:gd name="T100" fmla="*/ 0 h 2881"/>
              <a:gd name="T101" fmla="*/ 3902 w 3902"/>
              <a:gd name="T102" fmla="*/ 2881 h 28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02" h="2881">
                <a:moveTo>
                  <a:pt x="3902" y="241"/>
                </a:moveTo>
                <a:cubicBezTo>
                  <a:pt x="3859" y="250"/>
                  <a:pt x="3836" y="270"/>
                  <a:pt x="3798" y="289"/>
                </a:cubicBezTo>
                <a:cubicBezTo>
                  <a:pt x="3757" y="309"/>
                  <a:pt x="3683" y="320"/>
                  <a:pt x="3646" y="345"/>
                </a:cubicBezTo>
                <a:cubicBezTo>
                  <a:pt x="3612" y="368"/>
                  <a:pt x="3631" y="357"/>
                  <a:pt x="3590" y="377"/>
                </a:cubicBezTo>
                <a:cubicBezTo>
                  <a:pt x="3550" y="372"/>
                  <a:pt x="3510" y="369"/>
                  <a:pt x="3470" y="361"/>
                </a:cubicBezTo>
                <a:cubicBezTo>
                  <a:pt x="3453" y="358"/>
                  <a:pt x="3438" y="350"/>
                  <a:pt x="3422" y="345"/>
                </a:cubicBezTo>
                <a:cubicBezTo>
                  <a:pt x="3414" y="342"/>
                  <a:pt x="3398" y="337"/>
                  <a:pt x="3398" y="337"/>
                </a:cubicBezTo>
                <a:cubicBezTo>
                  <a:pt x="3244" y="388"/>
                  <a:pt x="3156" y="349"/>
                  <a:pt x="2942" y="345"/>
                </a:cubicBezTo>
                <a:cubicBezTo>
                  <a:pt x="2836" y="319"/>
                  <a:pt x="2726" y="316"/>
                  <a:pt x="2622" y="281"/>
                </a:cubicBezTo>
                <a:cubicBezTo>
                  <a:pt x="2597" y="256"/>
                  <a:pt x="2588" y="229"/>
                  <a:pt x="2558" y="209"/>
                </a:cubicBezTo>
                <a:cubicBezTo>
                  <a:pt x="2545" y="171"/>
                  <a:pt x="2526" y="185"/>
                  <a:pt x="2494" y="169"/>
                </a:cubicBezTo>
                <a:cubicBezTo>
                  <a:pt x="2417" y="131"/>
                  <a:pt x="2331" y="127"/>
                  <a:pt x="2246" y="121"/>
                </a:cubicBezTo>
                <a:cubicBezTo>
                  <a:pt x="2139" y="94"/>
                  <a:pt x="2072" y="101"/>
                  <a:pt x="1942" y="97"/>
                </a:cubicBezTo>
                <a:cubicBezTo>
                  <a:pt x="1845" y="0"/>
                  <a:pt x="1610" y="28"/>
                  <a:pt x="1502" y="25"/>
                </a:cubicBezTo>
                <a:cubicBezTo>
                  <a:pt x="1439" y="4"/>
                  <a:pt x="1471" y="12"/>
                  <a:pt x="1406" y="1"/>
                </a:cubicBezTo>
                <a:cubicBezTo>
                  <a:pt x="1331" y="4"/>
                  <a:pt x="1256" y="2"/>
                  <a:pt x="1182" y="9"/>
                </a:cubicBezTo>
                <a:cubicBezTo>
                  <a:pt x="1170" y="10"/>
                  <a:pt x="1161" y="21"/>
                  <a:pt x="1150" y="25"/>
                </a:cubicBezTo>
                <a:cubicBezTo>
                  <a:pt x="1083" y="50"/>
                  <a:pt x="1003" y="80"/>
                  <a:pt x="942" y="121"/>
                </a:cubicBezTo>
                <a:cubicBezTo>
                  <a:pt x="902" y="113"/>
                  <a:pt x="870" y="97"/>
                  <a:pt x="830" y="89"/>
                </a:cubicBezTo>
                <a:cubicBezTo>
                  <a:pt x="795" y="92"/>
                  <a:pt x="760" y="90"/>
                  <a:pt x="726" y="97"/>
                </a:cubicBezTo>
                <a:cubicBezTo>
                  <a:pt x="708" y="101"/>
                  <a:pt x="695" y="114"/>
                  <a:pt x="678" y="121"/>
                </a:cubicBezTo>
                <a:cubicBezTo>
                  <a:pt x="638" y="137"/>
                  <a:pt x="591" y="140"/>
                  <a:pt x="550" y="145"/>
                </a:cubicBezTo>
                <a:cubicBezTo>
                  <a:pt x="534" y="150"/>
                  <a:pt x="511" y="147"/>
                  <a:pt x="502" y="161"/>
                </a:cubicBezTo>
                <a:cubicBezTo>
                  <a:pt x="483" y="189"/>
                  <a:pt x="470" y="198"/>
                  <a:pt x="438" y="209"/>
                </a:cubicBezTo>
                <a:cubicBezTo>
                  <a:pt x="371" y="175"/>
                  <a:pt x="387" y="177"/>
                  <a:pt x="262" y="201"/>
                </a:cubicBezTo>
                <a:cubicBezTo>
                  <a:pt x="251" y="203"/>
                  <a:pt x="247" y="218"/>
                  <a:pt x="238" y="225"/>
                </a:cubicBezTo>
                <a:cubicBezTo>
                  <a:pt x="210" y="248"/>
                  <a:pt x="211" y="239"/>
                  <a:pt x="174" y="257"/>
                </a:cubicBezTo>
                <a:cubicBezTo>
                  <a:pt x="98" y="295"/>
                  <a:pt x="226" y="248"/>
                  <a:pt x="102" y="289"/>
                </a:cubicBezTo>
                <a:cubicBezTo>
                  <a:pt x="94" y="292"/>
                  <a:pt x="78" y="297"/>
                  <a:pt x="78" y="297"/>
                </a:cubicBezTo>
                <a:cubicBezTo>
                  <a:pt x="57" y="318"/>
                  <a:pt x="32" y="340"/>
                  <a:pt x="22" y="369"/>
                </a:cubicBezTo>
                <a:cubicBezTo>
                  <a:pt x="17" y="385"/>
                  <a:pt x="6" y="417"/>
                  <a:pt x="6" y="417"/>
                </a:cubicBezTo>
                <a:cubicBezTo>
                  <a:pt x="12" y="546"/>
                  <a:pt x="0" y="790"/>
                  <a:pt x="174" y="833"/>
                </a:cubicBezTo>
                <a:cubicBezTo>
                  <a:pt x="251" y="852"/>
                  <a:pt x="319" y="852"/>
                  <a:pt x="398" y="857"/>
                </a:cubicBezTo>
                <a:cubicBezTo>
                  <a:pt x="475" y="908"/>
                  <a:pt x="389" y="857"/>
                  <a:pt x="598" y="881"/>
                </a:cubicBezTo>
                <a:cubicBezTo>
                  <a:pt x="633" y="885"/>
                  <a:pt x="664" y="920"/>
                  <a:pt x="702" y="921"/>
                </a:cubicBezTo>
                <a:cubicBezTo>
                  <a:pt x="966" y="926"/>
                  <a:pt x="1230" y="926"/>
                  <a:pt x="1494" y="929"/>
                </a:cubicBezTo>
                <a:cubicBezTo>
                  <a:pt x="1766" y="851"/>
                  <a:pt x="2342" y="897"/>
                  <a:pt x="2342" y="897"/>
                </a:cubicBezTo>
                <a:cubicBezTo>
                  <a:pt x="2561" y="904"/>
                  <a:pt x="2541" y="901"/>
                  <a:pt x="2686" y="937"/>
                </a:cubicBezTo>
                <a:cubicBezTo>
                  <a:pt x="2761" y="987"/>
                  <a:pt x="2715" y="967"/>
                  <a:pt x="2830" y="977"/>
                </a:cubicBezTo>
                <a:cubicBezTo>
                  <a:pt x="2921" y="1038"/>
                  <a:pt x="3001" y="1126"/>
                  <a:pt x="3102" y="1169"/>
                </a:cubicBezTo>
                <a:cubicBezTo>
                  <a:pt x="3143" y="1186"/>
                  <a:pt x="3196" y="1189"/>
                  <a:pt x="3238" y="1193"/>
                </a:cubicBezTo>
                <a:cubicBezTo>
                  <a:pt x="3285" y="1240"/>
                  <a:pt x="3303" y="1300"/>
                  <a:pt x="3358" y="1337"/>
                </a:cubicBezTo>
                <a:cubicBezTo>
                  <a:pt x="3368" y="1367"/>
                  <a:pt x="3388" y="1374"/>
                  <a:pt x="3406" y="1401"/>
                </a:cubicBezTo>
                <a:cubicBezTo>
                  <a:pt x="3409" y="1433"/>
                  <a:pt x="3406" y="1466"/>
                  <a:pt x="3414" y="1497"/>
                </a:cubicBezTo>
                <a:cubicBezTo>
                  <a:pt x="3417" y="1508"/>
                  <a:pt x="3432" y="1512"/>
                  <a:pt x="3438" y="1521"/>
                </a:cubicBezTo>
                <a:cubicBezTo>
                  <a:pt x="3460" y="1554"/>
                  <a:pt x="3469" y="1592"/>
                  <a:pt x="3494" y="1625"/>
                </a:cubicBezTo>
                <a:cubicBezTo>
                  <a:pt x="3509" y="1671"/>
                  <a:pt x="3503" y="1765"/>
                  <a:pt x="3534" y="1801"/>
                </a:cubicBezTo>
                <a:cubicBezTo>
                  <a:pt x="3545" y="1814"/>
                  <a:pt x="3561" y="1822"/>
                  <a:pt x="3574" y="1833"/>
                </a:cubicBezTo>
                <a:cubicBezTo>
                  <a:pt x="3585" y="1867"/>
                  <a:pt x="3600" y="1901"/>
                  <a:pt x="3630" y="1921"/>
                </a:cubicBezTo>
                <a:cubicBezTo>
                  <a:pt x="3649" y="1950"/>
                  <a:pt x="3669" y="1976"/>
                  <a:pt x="3694" y="2001"/>
                </a:cubicBezTo>
                <a:cubicBezTo>
                  <a:pt x="3697" y="2009"/>
                  <a:pt x="3697" y="2018"/>
                  <a:pt x="3702" y="2025"/>
                </a:cubicBezTo>
                <a:cubicBezTo>
                  <a:pt x="3708" y="2034"/>
                  <a:pt x="3725" y="2038"/>
                  <a:pt x="3726" y="2049"/>
                </a:cubicBezTo>
                <a:cubicBezTo>
                  <a:pt x="3731" y="2158"/>
                  <a:pt x="3725" y="2268"/>
                  <a:pt x="3718" y="2377"/>
                </a:cubicBezTo>
                <a:cubicBezTo>
                  <a:pt x="3717" y="2390"/>
                  <a:pt x="3701" y="2436"/>
                  <a:pt x="3686" y="2449"/>
                </a:cubicBezTo>
                <a:cubicBezTo>
                  <a:pt x="3672" y="2462"/>
                  <a:pt x="3638" y="2481"/>
                  <a:pt x="3638" y="2481"/>
                </a:cubicBezTo>
                <a:cubicBezTo>
                  <a:pt x="3635" y="2488"/>
                  <a:pt x="3619" y="2537"/>
                  <a:pt x="3606" y="2545"/>
                </a:cubicBezTo>
                <a:cubicBezTo>
                  <a:pt x="3592" y="2554"/>
                  <a:pt x="3558" y="2561"/>
                  <a:pt x="3558" y="2561"/>
                </a:cubicBezTo>
                <a:cubicBezTo>
                  <a:pt x="3510" y="2597"/>
                  <a:pt x="3494" y="2661"/>
                  <a:pt x="3438" y="2689"/>
                </a:cubicBezTo>
                <a:cubicBezTo>
                  <a:pt x="3400" y="2708"/>
                  <a:pt x="3341" y="2709"/>
                  <a:pt x="3302" y="2713"/>
                </a:cubicBezTo>
                <a:cubicBezTo>
                  <a:pt x="3214" y="2735"/>
                  <a:pt x="3147" y="2796"/>
                  <a:pt x="3062" y="2825"/>
                </a:cubicBezTo>
                <a:cubicBezTo>
                  <a:pt x="2962" y="2860"/>
                  <a:pt x="2892" y="2871"/>
                  <a:pt x="2790" y="2881"/>
                </a:cubicBezTo>
                <a:cubicBezTo>
                  <a:pt x="2771" y="2879"/>
                  <a:pt x="2562" y="2858"/>
                  <a:pt x="2502" y="2841"/>
                </a:cubicBezTo>
                <a:cubicBezTo>
                  <a:pt x="2411" y="2816"/>
                  <a:pt x="2324" y="2757"/>
                  <a:pt x="2246" y="2705"/>
                </a:cubicBezTo>
                <a:cubicBezTo>
                  <a:pt x="2187" y="2710"/>
                  <a:pt x="2128" y="2712"/>
                  <a:pt x="2070" y="2721"/>
                </a:cubicBezTo>
                <a:cubicBezTo>
                  <a:pt x="2049" y="2724"/>
                  <a:pt x="2002" y="2765"/>
                  <a:pt x="1990" y="2769"/>
                </a:cubicBezTo>
                <a:cubicBezTo>
                  <a:pt x="1958" y="2780"/>
                  <a:pt x="1924" y="2778"/>
                  <a:pt x="1894" y="2793"/>
                </a:cubicBezTo>
              </a:path>
            </a:pathLst>
          </a:custGeom>
          <a:noFill/>
          <a:ln w="38100">
            <a:solidFill>
              <a:schemeClr val="tx1"/>
            </a:solidFill>
            <a:round/>
            <a:headEnd/>
            <a:tailEnd type="triangle" w="med" len="med"/>
          </a:ln>
        </p:spPr>
        <p:txBody>
          <a:bodyPr/>
          <a:lstStyle/>
          <a:p>
            <a:endParaRPr lang="fr-FR"/>
          </a:p>
        </p:txBody>
      </p:sp>
    </p:spTree>
  </p:cSld>
  <p:clrMapOvr>
    <a:masterClrMapping/>
  </p:clrMapOvr>
  <p:transition spd="slow" advTm="2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2" presetClass="entr" presetSubtype="2" fill="hold" grpId="0" nodeType="withEffect">
                                  <p:stCondLst>
                                    <p:cond delay="0"/>
                                  </p:stCondLst>
                                  <p:childTnLst>
                                    <p:set>
                                      <p:cBhvr>
                                        <p:cTn id="8" dur="1" fill="hold">
                                          <p:stCondLst>
                                            <p:cond delay="0"/>
                                          </p:stCondLst>
                                        </p:cTn>
                                        <p:tgtEl>
                                          <p:spTgt spid="5122"/>
                                        </p:tgtEl>
                                        <p:attrNameLst>
                                          <p:attrName>style.visibility</p:attrName>
                                        </p:attrNameLst>
                                      </p:cBhvr>
                                      <p:to>
                                        <p:strVal val="visible"/>
                                      </p:to>
                                    </p:set>
                                    <p:anim calcmode="lin" valueType="num">
                                      <p:cBhvr additive="base">
                                        <p:cTn id="9" dur="500" fill="hold"/>
                                        <p:tgtEl>
                                          <p:spTgt spid="5122"/>
                                        </p:tgtEl>
                                        <p:attrNameLst>
                                          <p:attrName>ppt_x</p:attrName>
                                        </p:attrNameLst>
                                      </p:cBhvr>
                                      <p:tavLst>
                                        <p:tav tm="0">
                                          <p:val>
                                            <p:strVal val="1+#ppt_w/2"/>
                                          </p:val>
                                        </p:tav>
                                        <p:tav tm="100000">
                                          <p:val>
                                            <p:strVal val="#ppt_x"/>
                                          </p:val>
                                        </p:tav>
                                      </p:tavLst>
                                    </p:anim>
                                    <p:anim calcmode="lin" valueType="num">
                                      <p:cBhvr additive="base">
                                        <p:cTn id="10" dur="500" fill="hold"/>
                                        <p:tgtEl>
                                          <p:spTgt spid="512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7" presetClass="entr" presetSubtype="4" fill="hold" nodeType="after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additive="base">
                                        <p:cTn id="14" dur="5000" fill="hold"/>
                                        <p:tgtEl>
                                          <p:spTgt spid="5126"/>
                                        </p:tgtEl>
                                        <p:attrNameLst>
                                          <p:attrName>ppt_x</p:attrName>
                                        </p:attrNameLst>
                                      </p:cBhvr>
                                      <p:tavLst>
                                        <p:tav tm="0">
                                          <p:val>
                                            <p:strVal val="#ppt_x"/>
                                          </p:val>
                                        </p:tav>
                                        <p:tav tm="100000">
                                          <p:val>
                                            <p:strVal val="#ppt_x"/>
                                          </p:val>
                                        </p:tav>
                                      </p:tavLst>
                                    </p:anim>
                                    <p:anim calcmode="lin" valueType="num">
                                      <p:cBhvr additive="base">
                                        <p:cTn id="15" dur="5000" fill="hold"/>
                                        <p:tgtEl>
                                          <p:spTgt spid="51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carbrake.wav"/>
                                        </p:tgtEl>
                                      </p:cMediaNode>
                                    </p:audio>
                                  </p:subTnLst>
                                </p:cTn>
                              </p:par>
                            </p:childTnLst>
                          </p:cTn>
                        </p:par>
                        <p:par>
                          <p:cTn id="16" fill="hold">
                            <p:stCondLst>
                              <p:cond delay="5500"/>
                            </p:stCondLst>
                            <p:childTnLst>
                              <p:par>
                                <p:cTn id="17" presetID="2" presetClass="entr" presetSubtype="2" fill="hold" nodeType="afterEffect">
                                  <p:stCondLst>
                                    <p:cond delay="0"/>
                                  </p:stCondLst>
                                  <p:childTnLst>
                                    <p:set>
                                      <p:cBhvr>
                                        <p:cTn id="18" dur="1" fill="hold">
                                          <p:stCondLst>
                                            <p:cond delay="0"/>
                                          </p:stCondLst>
                                        </p:cTn>
                                        <p:tgtEl>
                                          <p:spTgt spid="5135"/>
                                        </p:tgtEl>
                                        <p:attrNameLst>
                                          <p:attrName>style.visibility</p:attrName>
                                        </p:attrNameLst>
                                      </p:cBhvr>
                                      <p:to>
                                        <p:strVal val="visible"/>
                                      </p:to>
                                    </p:set>
                                    <p:anim calcmode="lin" valueType="num">
                                      <p:cBhvr additive="base">
                                        <p:cTn id="19" dur="500" fill="hold"/>
                                        <p:tgtEl>
                                          <p:spTgt spid="5135"/>
                                        </p:tgtEl>
                                        <p:attrNameLst>
                                          <p:attrName>ppt_x</p:attrName>
                                        </p:attrNameLst>
                                      </p:cBhvr>
                                      <p:tavLst>
                                        <p:tav tm="0">
                                          <p:val>
                                            <p:strVal val="1+#ppt_w/2"/>
                                          </p:val>
                                        </p:tav>
                                        <p:tav tm="100000">
                                          <p:val>
                                            <p:strVal val="#ppt_x"/>
                                          </p:val>
                                        </p:tav>
                                      </p:tavLst>
                                    </p:anim>
                                    <p:anim calcmode="lin" valueType="num">
                                      <p:cBhvr additive="base">
                                        <p:cTn id="20" dur="500" fill="hold"/>
                                        <p:tgtEl>
                                          <p:spTgt spid="5135"/>
                                        </p:tgtEl>
                                        <p:attrNameLst>
                                          <p:attrName>ppt_y</p:attrName>
                                        </p:attrNameLst>
                                      </p:cBhvr>
                                      <p:tavLst>
                                        <p:tav tm="0">
                                          <p:val>
                                            <p:strVal val="#ppt_y"/>
                                          </p:val>
                                        </p:tav>
                                        <p:tav tm="100000">
                                          <p:val>
                                            <p:strVal val="#ppt_y"/>
                                          </p:val>
                                        </p:tav>
                                      </p:tavLst>
                                    </p:anim>
                                  </p:childTnLst>
                                </p:cTn>
                              </p:par>
                            </p:childTnLst>
                          </p:cTn>
                        </p:par>
                        <p:par>
                          <p:cTn id="21" fill="hold">
                            <p:stCondLst>
                              <p:cond delay="6000"/>
                            </p:stCondLst>
                            <p:childTnLst>
                              <p:par>
                                <p:cTn id="22" presetID="2" presetClass="entr" presetSubtype="1" fill="hold" nodeType="afterEffect">
                                  <p:stCondLst>
                                    <p:cond delay="0"/>
                                  </p:stCondLst>
                                  <p:childTnLst>
                                    <p:set>
                                      <p:cBhvr>
                                        <p:cTn id="23" dur="1" fill="hold">
                                          <p:stCondLst>
                                            <p:cond delay="0"/>
                                          </p:stCondLst>
                                        </p:cTn>
                                        <p:tgtEl>
                                          <p:spTgt spid="5140"/>
                                        </p:tgtEl>
                                        <p:attrNameLst>
                                          <p:attrName>style.visibility</p:attrName>
                                        </p:attrNameLst>
                                      </p:cBhvr>
                                      <p:to>
                                        <p:strVal val="visible"/>
                                      </p:to>
                                    </p:set>
                                    <p:anim calcmode="lin" valueType="num">
                                      <p:cBhvr additive="base">
                                        <p:cTn id="24" dur="500" fill="hold"/>
                                        <p:tgtEl>
                                          <p:spTgt spid="5140"/>
                                        </p:tgtEl>
                                        <p:attrNameLst>
                                          <p:attrName>ppt_x</p:attrName>
                                        </p:attrNameLst>
                                      </p:cBhvr>
                                      <p:tavLst>
                                        <p:tav tm="0">
                                          <p:val>
                                            <p:strVal val="#ppt_x"/>
                                          </p:val>
                                        </p:tav>
                                        <p:tav tm="100000">
                                          <p:val>
                                            <p:strVal val="#ppt_x"/>
                                          </p:val>
                                        </p:tav>
                                      </p:tavLst>
                                    </p:anim>
                                    <p:anim calcmode="lin" valueType="num">
                                      <p:cBhvr additive="base">
                                        <p:cTn id="25" dur="500" fill="hold"/>
                                        <p:tgtEl>
                                          <p:spTgt spid="5140"/>
                                        </p:tgtEl>
                                        <p:attrNameLst>
                                          <p:attrName>ppt_y</p:attrName>
                                        </p:attrNameLst>
                                      </p:cBhvr>
                                      <p:tavLst>
                                        <p:tav tm="0">
                                          <p:val>
                                            <p:strVal val="0-#ppt_h/2"/>
                                          </p:val>
                                        </p:tav>
                                        <p:tav tm="100000">
                                          <p:val>
                                            <p:strVal val="#ppt_y"/>
                                          </p:val>
                                        </p:tav>
                                      </p:tavLst>
                                    </p:anim>
                                  </p:childTnLst>
                                </p:cTn>
                              </p:par>
                            </p:childTnLst>
                          </p:cTn>
                        </p:par>
                        <p:par>
                          <p:cTn id="26" fill="hold">
                            <p:stCondLst>
                              <p:cond delay="6500"/>
                            </p:stCondLst>
                            <p:childTnLst>
                              <p:par>
                                <p:cTn id="27" presetID="2" presetClass="entr" presetSubtype="4" fill="hold" nodeType="afterEffect">
                                  <p:stCondLst>
                                    <p:cond delay="0"/>
                                  </p:stCondLst>
                                  <p:childTnLst>
                                    <p:set>
                                      <p:cBhvr>
                                        <p:cTn id="28" dur="1" fill="hold">
                                          <p:stCondLst>
                                            <p:cond delay="0"/>
                                          </p:stCondLst>
                                        </p:cTn>
                                        <p:tgtEl>
                                          <p:spTgt spid="5142"/>
                                        </p:tgtEl>
                                        <p:attrNameLst>
                                          <p:attrName>style.visibility</p:attrName>
                                        </p:attrNameLst>
                                      </p:cBhvr>
                                      <p:to>
                                        <p:strVal val="visible"/>
                                      </p:to>
                                    </p:set>
                                    <p:anim calcmode="lin" valueType="num">
                                      <p:cBhvr additive="base">
                                        <p:cTn id="29" dur="500" fill="hold"/>
                                        <p:tgtEl>
                                          <p:spTgt spid="5142"/>
                                        </p:tgtEl>
                                        <p:attrNameLst>
                                          <p:attrName>ppt_x</p:attrName>
                                        </p:attrNameLst>
                                      </p:cBhvr>
                                      <p:tavLst>
                                        <p:tav tm="0">
                                          <p:val>
                                            <p:strVal val="#ppt_x"/>
                                          </p:val>
                                        </p:tav>
                                        <p:tav tm="100000">
                                          <p:val>
                                            <p:strVal val="#ppt_x"/>
                                          </p:val>
                                        </p:tav>
                                      </p:tavLst>
                                    </p:anim>
                                    <p:anim calcmode="lin" valueType="num">
                                      <p:cBhvr additive="base">
                                        <p:cTn id="30" dur="500" fill="hold"/>
                                        <p:tgtEl>
                                          <p:spTgt spid="5142"/>
                                        </p:tgtEl>
                                        <p:attrNameLst>
                                          <p:attrName>ppt_y</p:attrName>
                                        </p:attrNameLst>
                                      </p:cBhvr>
                                      <p:tavLst>
                                        <p:tav tm="0">
                                          <p:val>
                                            <p:strVal val="1+#ppt_h/2"/>
                                          </p:val>
                                        </p:tav>
                                        <p:tav tm="100000">
                                          <p:val>
                                            <p:strVal val="#ppt_y"/>
                                          </p:val>
                                        </p:tav>
                                      </p:tavLst>
                                    </p:anim>
                                  </p:childTnLst>
                                </p:cTn>
                              </p:par>
                            </p:childTnLst>
                          </p:cTn>
                        </p:par>
                        <p:par>
                          <p:cTn id="31" fill="hold">
                            <p:stCondLst>
                              <p:cond delay="7000"/>
                            </p:stCondLst>
                            <p:childTnLst>
                              <p:par>
                                <p:cTn id="32" presetID="2" presetClass="entr" presetSubtype="8" fill="hold" nodeType="afterEffect">
                                  <p:stCondLst>
                                    <p:cond delay="0"/>
                                  </p:stCondLst>
                                  <p:childTnLst>
                                    <p:set>
                                      <p:cBhvr>
                                        <p:cTn id="33" dur="1" fill="hold">
                                          <p:stCondLst>
                                            <p:cond delay="0"/>
                                          </p:stCondLst>
                                        </p:cTn>
                                        <p:tgtEl>
                                          <p:spTgt spid="5144"/>
                                        </p:tgtEl>
                                        <p:attrNameLst>
                                          <p:attrName>style.visibility</p:attrName>
                                        </p:attrNameLst>
                                      </p:cBhvr>
                                      <p:to>
                                        <p:strVal val="visible"/>
                                      </p:to>
                                    </p:set>
                                    <p:anim calcmode="lin" valueType="num">
                                      <p:cBhvr additive="base">
                                        <p:cTn id="34" dur="500" fill="hold"/>
                                        <p:tgtEl>
                                          <p:spTgt spid="5144"/>
                                        </p:tgtEl>
                                        <p:attrNameLst>
                                          <p:attrName>ppt_x</p:attrName>
                                        </p:attrNameLst>
                                      </p:cBhvr>
                                      <p:tavLst>
                                        <p:tav tm="0">
                                          <p:val>
                                            <p:strVal val="0-#ppt_w/2"/>
                                          </p:val>
                                        </p:tav>
                                        <p:tav tm="100000">
                                          <p:val>
                                            <p:strVal val="#ppt_x"/>
                                          </p:val>
                                        </p:tav>
                                      </p:tavLst>
                                    </p:anim>
                                    <p:anim calcmode="lin" valueType="num">
                                      <p:cBhvr additive="base">
                                        <p:cTn id="35" dur="500" fill="hold"/>
                                        <p:tgtEl>
                                          <p:spTgt spid="5144"/>
                                        </p:tgtEl>
                                        <p:attrNameLst>
                                          <p:attrName>ppt_y</p:attrName>
                                        </p:attrNameLst>
                                      </p:cBhvr>
                                      <p:tavLst>
                                        <p:tav tm="0">
                                          <p:val>
                                            <p:strVal val="#ppt_y"/>
                                          </p:val>
                                        </p:tav>
                                        <p:tav tm="100000">
                                          <p:val>
                                            <p:strVal val="#ppt_y"/>
                                          </p:val>
                                        </p:tav>
                                      </p:tavLst>
                                    </p:anim>
                                  </p:childTnLst>
                                </p:cTn>
                              </p:par>
                            </p:childTnLst>
                          </p:cTn>
                        </p:par>
                        <p:par>
                          <p:cTn id="36" fill="hold">
                            <p:stCondLst>
                              <p:cond delay="7500"/>
                            </p:stCondLst>
                            <p:childTnLst>
                              <p:par>
                                <p:cTn id="37" presetID="4" presetClass="entr" presetSubtype="16" fill="hold" nodeType="afterEffect">
                                  <p:stCondLst>
                                    <p:cond delay="0"/>
                                  </p:stCondLst>
                                  <p:childTnLst>
                                    <p:set>
                                      <p:cBhvr>
                                        <p:cTn id="38" dur="1" fill="hold">
                                          <p:stCondLst>
                                            <p:cond delay="0"/>
                                          </p:stCondLst>
                                        </p:cTn>
                                        <p:tgtEl>
                                          <p:spTgt spid="5130"/>
                                        </p:tgtEl>
                                        <p:attrNameLst>
                                          <p:attrName>style.visibility</p:attrName>
                                        </p:attrNameLst>
                                      </p:cBhvr>
                                      <p:to>
                                        <p:strVal val="visible"/>
                                      </p:to>
                                    </p:set>
                                    <p:animEffect transition="in" filter="box(in)">
                                      <p:cBhvr>
                                        <p:cTn id="39" dur="500"/>
                                        <p:tgtEl>
                                          <p:spTgt spid="5130"/>
                                        </p:tgtEl>
                                      </p:cBhvr>
                                    </p:animEffect>
                                  </p:childTnLst>
                                </p:cTn>
                              </p:par>
                            </p:childTnLst>
                          </p:cTn>
                        </p:par>
                        <p:par>
                          <p:cTn id="40" fill="hold">
                            <p:stCondLst>
                              <p:cond delay="8000"/>
                            </p:stCondLst>
                            <p:childTnLst>
                              <p:par>
                                <p:cTn id="41" presetID="2" presetClass="entr" presetSubtype="9" fill="hold" grpId="0" nodeType="afterEffect">
                                  <p:stCondLst>
                                    <p:cond delay="0"/>
                                  </p:stCondLst>
                                  <p:childTnLst>
                                    <p:set>
                                      <p:cBhvr>
                                        <p:cTn id="42" dur="1" fill="hold">
                                          <p:stCondLst>
                                            <p:cond delay="0"/>
                                          </p:stCondLst>
                                        </p:cTn>
                                        <p:tgtEl>
                                          <p:spTgt spid="5131"/>
                                        </p:tgtEl>
                                        <p:attrNameLst>
                                          <p:attrName>style.visibility</p:attrName>
                                        </p:attrNameLst>
                                      </p:cBhvr>
                                      <p:to>
                                        <p:strVal val="visible"/>
                                      </p:to>
                                    </p:set>
                                    <p:anim calcmode="lin" valueType="num">
                                      <p:cBhvr additive="base">
                                        <p:cTn id="43" dur="500" fill="hold"/>
                                        <p:tgtEl>
                                          <p:spTgt spid="5131"/>
                                        </p:tgtEl>
                                        <p:attrNameLst>
                                          <p:attrName>ppt_x</p:attrName>
                                        </p:attrNameLst>
                                      </p:cBhvr>
                                      <p:tavLst>
                                        <p:tav tm="0">
                                          <p:val>
                                            <p:strVal val="0-#ppt_w/2"/>
                                          </p:val>
                                        </p:tav>
                                        <p:tav tm="100000">
                                          <p:val>
                                            <p:strVal val="#ppt_x"/>
                                          </p:val>
                                        </p:tav>
                                      </p:tavLst>
                                    </p:anim>
                                    <p:anim calcmode="lin" valueType="num">
                                      <p:cBhvr additive="base">
                                        <p:cTn id="44" dur="500" fill="hold"/>
                                        <p:tgtEl>
                                          <p:spTgt spid="51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5"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5122" grpId="0" autoUpdateAnimBg="0"/>
      <p:bldP spid="513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68313" y="0"/>
            <a:ext cx="8229600" cy="633413"/>
          </a:xfrm>
        </p:spPr>
        <p:txBody>
          <a:bodyPr/>
          <a:lstStyle/>
          <a:p>
            <a:pPr eaLnBrk="1" hangingPunct="1"/>
            <a:r>
              <a:rPr lang="fr-FR" sz="4000" b="1" i="1" u="sng" smtClean="0">
                <a:solidFill>
                  <a:srgbClr val="FF9933"/>
                </a:solidFill>
              </a:rPr>
              <a:t>Le musée du Louvre</a:t>
            </a:r>
          </a:p>
        </p:txBody>
      </p:sp>
      <p:sp>
        <p:nvSpPr>
          <p:cNvPr id="30728" name="Rectangle 8"/>
          <p:cNvSpPr>
            <a:spLocks noChangeArrowheads="1"/>
          </p:cNvSpPr>
          <p:nvPr/>
        </p:nvSpPr>
        <p:spPr bwMode="auto">
          <a:xfrm>
            <a:off x="250825" y="908050"/>
            <a:ext cx="4248150" cy="2292350"/>
          </a:xfrm>
          <a:prstGeom prst="rect">
            <a:avLst/>
          </a:prstGeom>
          <a:noFill/>
          <a:ln w="9525" algn="ctr">
            <a:noFill/>
            <a:miter lim="800000"/>
            <a:headEnd/>
            <a:tailEnd/>
          </a:ln>
        </p:spPr>
        <p:txBody>
          <a:bodyPr anchor="ctr">
            <a:spAutoFit/>
          </a:bodyPr>
          <a:lstStyle/>
          <a:p>
            <a:pPr eaLnBrk="1" hangingPunct="1"/>
            <a:r>
              <a:rPr lang="fr-FR" sz="1600" b="1" dirty="0"/>
              <a:t>Le musée du Louvre : 210 000 m2 dont 60 600 consacrés aux expositions. Le bâtiment est un ancien palais royal, le palais du Louvre.</a:t>
            </a:r>
          </a:p>
          <a:p>
            <a:pPr eaLnBrk="1" hangingPunct="1"/>
            <a:r>
              <a:rPr lang="fr-FR" sz="1600" b="1" dirty="0"/>
              <a:t>Au niveau des tableaux, les plus connus : la Joconde (Léonard de Vinci), la Belle Jardinière (Raphael). Les deux statues les plus célèbres du musée, la Vénus de Milo et la Victoire de Samothrace.</a:t>
            </a:r>
          </a:p>
        </p:txBody>
      </p:sp>
      <p:sp>
        <p:nvSpPr>
          <p:cNvPr id="30730" name="Text Box 10"/>
          <p:cNvSpPr txBox="1">
            <a:spLocks noChangeArrowheads="1"/>
          </p:cNvSpPr>
          <p:nvPr/>
        </p:nvSpPr>
        <p:spPr bwMode="auto">
          <a:xfrm>
            <a:off x="250825" y="3500438"/>
            <a:ext cx="4286250" cy="3278187"/>
          </a:xfrm>
          <a:prstGeom prst="rect">
            <a:avLst/>
          </a:prstGeom>
          <a:noFill/>
          <a:ln w="9525" algn="ctr">
            <a:noFill/>
            <a:miter lim="800000"/>
            <a:headEnd/>
            <a:tailEnd/>
          </a:ln>
        </p:spPr>
        <p:txBody>
          <a:bodyPr>
            <a:spAutoFit/>
          </a:bodyPr>
          <a:lstStyle/>
          <a:p>
            <a:pPr algn="ctr" eaLnBrk="1" hangingPunct="1"/>
            <a:r>
              <a:rPr lang="en-US" i="1" dirty="0"/>
              <a:t>The museum </a:t>
            </a:r>
            <a:r>
              <a:rPr lang="en-US" i="1" dirty="0" smtClean="0"/>
              <a:t>of </a:t>
            </a:r>
            <a:r>
              <a:rPr lang="en-US" i="1" dirty="0"/>
              <a:t>Louvre: </a:t>
            </a:r>
            <a:r>
              <a:rPr lang="en-US" i="1" dirty="0" smtClean="0"/>
              <a:t>210 </a:t>
            </a:r>
            <a:r>
              <a:rPr lang="en-US" i="1" dirty="0"/>
              <a:t>000 m2 among which 60 600 dedicated to exposures. The building is the ancient royal palace, the Louvre Palace.</a:t>
            </a:r>
          </a:p>
          <a:p>
            <a:pPr algn="ctr" eaLnBrk="1" hangingPunct="1"/>
            <a:r>
              <a:rPr lang="en-US" i="1" dirty="0"/>
              <a:t>At the level of paintings, the most worldwide known: Mona Lisa (</a:t>
            </a:r>
            <a:r>
              <a:rPr lang="en-US" i="1" dirty="0" err="1"/>
              <a:t>Léonard</a:t>
            </a:r>
            <a:r>
              <a:rPr lang="en-US" i="1" dirty="0"/>
              <a:t> de Vinci), the Beautiful Gardener (Window box) (Raphael). The two most famous statues of the museum, Milo's Venus and Samothrace’s victory.</a:t>
            </a:r>
          </a:p>
          <a:p>
            <a:pPr algn="ctr" eaLnBrk="1" hangingPunct="1">
              <a:spcBef>
                <a:spcPct val="50000"/>
              </a:spcBef>
            </a:pPr>
            <a:endParaRPr lang="fr-FR" i="1" dirty="0"/>
          </a:p>
        </p:txBody>
      </p:sp>
      <p:pic>
        <p:nvPicPr>
          <p:cNvPr id="30731" name="Picture 11" descr="photo-musee-louvre-29"/>
          <p:cNvPicPr>
            <a:picLocks noGrp="1" noChangeAspect="1" noChangeArrowheads="1"/>
          </p:cNvPicPr>
          <p:nvPr>
            <p:ph sz="quarter" idx="2"/>
          </p:nvPr>
        </p:nvPicPr>
        <p:blipFill>
          <a:blip r:embed="rId3" cstate="screen"/>
          <a:srcRect/>
          <a:stretch>
            <a:fillRect/>
          </a:stretch>
        </p:blipFill>
        <p:spPr>
          <a:xfrm>
            <a:off x="6084888" y="620713"/>
            <a:ext cx="2762250" cy="1882775"/>
          </a:xfrm>
          <a:noFill/>
        </p:spPr>
      </p:pic>
      <p:pic>
        <p:nvPicPr>
          <p:cNvPr id="30732" name="Picture 12" descr="La-Joconde"/>
          <p:cNvPicPr>
            <a:picLocks noGrp="1" noChangeAspect="1" noChangeArrowheads="1"/>
          </p:cNvPicPr>
          <p:nvPr>
            <p:ph sz="quarter" idx="3"/>
          </p:nvPr>
        </p:nvPicPr>
        <p:blipFill>
          <a:blip r:embed="rId4" cstate="screen"/>
          <a:srcRect/>
          <a:stretch>
            <a:fillRect/>
          </a:stretch>
        </p:blipFill>
        <p:spPr>
          <a:xfrm>
            <a:off x="4718050" y="2782888"/>
            <a:ext cx="1847850" cy="2882900"/>
          </a:xfrm>
          <a:noFill/>
        </p:spPr>
      </p:pic>
      <p:pic>
        <p:nvPicPr>
          <p:cNvPr id="30733" name="Picture 13" descr="venus_de_milo"/>
          <p:cNvPicPr>
            <a:picLocks noChangeAspect="1" noChangeArrowheads="1"/>
          </p:cNvPicPr>
          <p:nvPr/>
        </p:nvPicPr>
        <p:blipFill>
          <a:blip r:embed="rId5" cstate="screen"/>
          <a:srcRect/>
          <a:stretch>
            <a:fillRect/>
          </a:stretch>
        </p:blipFill>
        <p:spPr bwMode="auto">
          <a:xfrm>
            <a:off x="7380288" y="3068638"/>
            <a:ext cx="1524000" cy="3498850"/>
          </a:xfrm>
          <a:prstGeom prst="rect">
            <a:avLst/>
          </a:prstGeom>
          <a:noFill/>
          <a:ln w="9525">
            <a:noFill/>
            <a:miter lim="800000"/>
            <a:headEnd/>
            <a:tailEnd/>
          </a:ln>
        </p:spPr>
      </p:pic>
    </p:spTree>
  </p:cSld>
  <p:clrMapOvr>
    <a:masterClrMapping/>
  </p:clrMapOvr>
  <p:transition spd="slow"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0731"/>
                                        </p:tgtEl>
                                        <p:attrNameLst>
                                          <p:attrName>style.visibility</p:attrName>
                                        </p:attrNameLst>
                                      </p:cBhvr>
                                      <p:to>
                                        <p:strVal val="visible"/>
                                      </p:to>
                                    </p:set>
                                    <p:anim calcmode="lin" valueType="num">
                                      <p:cBhvr additive="base">
                                        <p:cTn id="12" dur="500" fill="hold"/>
                                        <p:tgtEl>
                                          <p:spTgt spid="30731"/>
                                        </p:tgtEl>
                                        <p:attrNameLst>
                                          <p:attrName>ppt_x</p:attrName>
                                        </p:attrNameLst>
                                      </p:cBhvr>
                                      <p:tavLst>
                                        <p:tav tm="0">
                                          <p:val>
                                            <p:strVal val="0-#ppt_w/2"/>
                                          </p:val>
                                        </p:tav>
                                        <p:tav tm="100000">
                                          <p:val>
                                            <p:strVal val="#ppt_x"/>
                                          </p:val>
                                        </p:tav>
                                      </p:tavLst>
                                    </p:anim>
                                    <p:anim calcmode="lin" valueType="num">
                                      <p:cBhvr additive="base">
                                        <p:cTn id="13" dur="500" fill="hold"/>
                                        <p:tgtEl>
                                          <p:spTgt spid="307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4" fill="hold">
                            <p:stCondLst>
                              <p:cond delay="3000"/>
                            </p:stCondLst>
                            <p:childTnLst>
                              <p:par>
                                <p:cTn id="15" presetID="2" presetClass="entr" presetSubtype="8" fill="hold" nodeType="afterEffect">
                                  <p:stCondLst>
                                    <p:cond delay="2000"/>
                                  </p:stCondLst>
                                  <p:childTnLst>
                                    <p:set>
                                      <p:cBhvr>
                                        <p:cTn id="16" dur="1" fill="hold">
                                          <p:stCondLst>
                                            <p:cond delay="0"/>
                                          </p:stCondLst>
                                        </p:cTn>
                                        <p:tgtEl>
                                          <p:spTgt spid="30732"/>
                                        </p:tgtEl>
                                        <p:attrNameLst>
                                          <p:attrName>style.visibility</p:attrName>
                                        </p:attrNameLst>
                                      </p:cBhvr>
                                      <p:to>
                                        <p:strVal val="visible"/>
                                      </p:to>
                                    </p:set>
                                    <p:anim calcmode="lin" valueType="num">
                                      <p:cBhvr additive="base">
                                        <p:cTn id="17" dur="500" fill="hold"/>
                                        <p:tgtEl>
                                          <p:spTgt spid="30732"/>
                                        </p:tgtEl>
                                        <p:attrNameLst>
                                          <p:attrName>ppt_x</p:attrName>
                                        </p:attrNameLst>
                                      </p:cBhvr>
                                      <p:tavLst>
                                        <p:tav tm="0">
                                          <p:val>
                                            <p:strVal val="0-#ppt_w/2"/>
                                          </p:val>
                                        </p:tav>
                                        <p:tav tm="100000">
                                          <p:val>
                                            <p:strVal val="#ppt_x"/>
                                          </p:val>
                                        </p:tav>
                                      </p:tavLst>
                                    </p:anim>
                                    <p:anim calcmode="lin" valueType="num">
                                      <p:cBhvr additive="base">
                                        <p:cTn id="18" dur="500" fill="hold"/>
                                        <p:tgtEl>
                                          <p:spTgt spid="307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9" fill="hold">
                            <p:stCondLst>
                              <p:cond delay="5500"/>
                            </p:stCondLst>
                            <p:childTnLst>
                              <p:par>
                                <p:cTn id="20" presetID="2" presetClass="entr" presetSubtype="8" fill="hold" nodeType="afterEffect">
                                  <p:stCondLst>
                                    <p:cond delay="2000"/>
                                  </p:stCondLst>
                                  <p:childTnLst>
                                    <p:set>
                                      <p:cBhvr>
                                        <p:cTn id="21" dur="1" fill="hold">
                                          <p:stCondLst>
                                            <p:cond delay="0"/>
                                          </p:stCondLst>
                                        </p:cTn>
                                        <p:tgtEl>
                                          <p:spTgt spid="30733"/>
                                        </p:tgtEl>
                                        <p:attrNameLst>
                                          <p:attrName>style.visibility</p:attrName>
                                        </p:attrNameLst>
                                      </p:cBhvr>
                                      <p:to>
                                        <p:strVal val="visible"/>
                                      </p:to>
                                    </p:set>
                                    <p:anim calcmode="lin" valueType="num">
                                      <p:cBhvr additive="base">
                                        <p:cTn id="22" dur="500" fill="hold"/>
                                        <p:tgtEl>
                                          <p:spTgt spid="30733"/>
                                        </p:tgtEl>
                                        <p:attrNameLst>
                                          <p:attrName>ppt_x</p:attrName>
                                        </p:attrNameLst>
                                      </p:cBhvr>
                                      <p:tavLst>
                                        <p:tav tm="0">
                                          <p:val>
                                            <p:strVal val="0-#ppt_w/2"/>
                                          </p:val>
                                        </p:tav>
                                        <p:tav tm="100000">
                                          <p:val>
                                            <p:strVal val="#ppt_x"/>
                                          </p:val>
                                        </p:tav>
                                      </p:tavLst>
                                    </p:anim>
                                    <p:anim calcmode="lin" valueType="num">
                                      <p:cBhvr additive="base">
                                        <p:cTn id="23" dur="500" fill="hold"/>
                                        <p:tgtEl>
                                          <p:spTgt spid="307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4" fill="hold">
                            <p:stCondLst>
                              <p:cond delay="8000"/>
                            </p:stCondLst>
                            <p:childTnLst>
                              <p:par>
                                <p:cTn id="25" presetID="2" presetClass="entr" presetSubtype="8" fill="hold" grpId="0" nodeType="afterEffect">
                                  <p:stCondLst>
                                    <p:cond delay="2000"/>
                                  </p:stCondLst>
                                  <p:childTnLst>
                                    <p:set>
                                      <p:cBhvr>
                                        <p:cTn id="26" dur="1" fill="hold">
                                          <p:stCondLst>
                                            <p:cond delay="0"/>
                                          </p:stCondLst>
                                        </p:cTn>
                                        <p:tgtEl>
                                          <p:spTgt spid="30728"/>
                                        </p:tgtEl>
                                        <p:attrNameLst>
                                          <p:attrName>style.visibility</p:attrName>
                                        </p:attrNameLst>
                                      </p:cBhvr>
                                      <p:to>
                                        <p:strVal val="visible"/>
                                      </p:to>
                                    </p:set>
                                    <p:anim calcmode="lin" valueType="num">
                                      <p:cBhvr additive="base">
                                        <p:cTn id="27" dur="500" fill="hold"/>
                                        <p:tgtEl>
                                          <p:spTgt spid="30728"/>
                                        </p:tgtEl>
                                        <p:attrNameLst>
                                          <p:attrName>ppt_x</p:attrName>
                                        </p:attrNameLst>
                                      </p:cBhvr>
                                      <p:tavLst>
                                        <p:tav tm="0">
                                          <p:val>
                                            <p:strVal val="0-#ppt_w/2"/>
                                          </p:val>
                                        </p:tav>
                                        <p:tav tm="100000">
                                          <p:val>
                                            <p:strVal val="#ppt_x"/>
                                          </p:val>
                                        </p:tav>
                                      </p:tavLst>
                                    </p:anim>
                                    <p:anim calcmode="lin" valueType="num">
                                      <p:cBhvr additive="base">
                                        <p:cTn id="28" dur="500" fill="hold"/>
                                        <p:tgtEl>
                                          <p:spTgt spid="30728"/>
                                        </p:tgtEl>
                                        <p:attrNameLst>
                                          <p:attrName>ppt_y</p:attrName>
                                        </p:attrNameLst>
                                      </p:cBhvr>
                                      <p:tavLst>
                                        <p:tav tm="0">
                                          <p:val>
                                            <p:strVal val="#ppt_y"/>
                                          </p:val>
                                        </p:tav>
                                        <p:tav tm="100000">
                                          <p:val>
                                            <p:strVal val="#ppt_y"/>
                                          </p:val>
                                        </p:tav>
                                      </p:tavLst>
                                    </p:anim>
                                  </p:childTnLst>
                                </p:cTn>
                              </p:par>
                            </p:childTnLst>
                          </p:cTn>
                        </p:par>
                        <p:par>
                          <p:cTn id="29" fill="hold">
                            <p:stCondLst>
                              <p:cond delay="10500"/>
                            </p:stCondLst>
                            <p:childTnLst>
                              <p:par>
                                <p:cTn id="30" presetID="2" presetClass="entr" presetSubtype="8" fill="hold" grpId="0" nodeType="afterEffect">
                                  <p:stCondLst>
                                    <p:cond delay="2000"/>
                                  </p:stCondLst>
                                  <p:childTnLst>
                                    <p:set>
                                      <p:cBhvr>
                                        <p:cTn id="31" dur="1" fill="hold">
                                          <p:stCondLst>
                                            <p:cond delay="0"/>
                                          </p:stCondLst>
                                        </p:cTn>
                                        <p:tgtEl>
                                          <p:spTgt spid="30730"/>
                                        </p:tgtEl>
                                        <p:attrNameLst>
                                          <p:attrName>style.visibility</p:attrName>
                                        </p:attrNameLst>
                                      </p:cBhvr>
                                      <p:to>
                                        <p:strVal val="visible"/>
                                      </p:to>
                                    </p:set>
                                    <p:anim calcmode="lin" valueType="num">
                                      <p:cBhvr additive="base">
                                        <p:cTn id="32" dur="500" fill="hold"/>
                                        <p:tgtEl>
                                          <p:spTgt spid="30730"/>
                                        </p:tgtEl>
                                        <p:attrNameLst>
                                          <p:attrName>ppt_x</p:attrName>
                                        </p:attrNameLst>
                                      </p:cBhvr>
                                      <p:tavLst>
                                        <p:tav tm="0">
                                          <p:val>
                                            <p:strVal val="0-#ppt_w/2"/>
                                          </p:val>
                                        </p:tav>
                                        <p:tav tm="100000">
                                          <p:val>
                                            <p:strVal val="#ppt_x"/>
                                          </p:val>
                                        </p:tav>
                                      </p:tavLst>
                                    </p:anim>
                                    <p:anim calcmode="lin" valueType="num">
                                      <p:cBhvr additive="base">
                                        <p:cTn id="33"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8" grpId="0" autoUpdateAnimBg="0"/>
      <p:bldP spid="307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68313" y="0"/>
            <a:ext cx="8229600" cy="633413"/>
          </a:xfrm>
        </p:spPr>
        <p:txBody>
          <a:bodyPr/>
          <a:lstStyle/>
          <a:p>
            <a:pPr eaLnBrk="1" hangingPunct="1"/>
            <a:r>
              <a:rPr lang="fr-FR" sz="4000" b="1" i="1" u="sng" smtClean="0">
                <a:solidFill>
                  <a:srgbClr val="FF9933"/>
                </a:solidFill>
              </a:rPr>
              <a:t>La Pyramide du Louvre</a:t>
            </a:r>
          </a:p>
        </p:txBody>
      </p:sp>
      <p:sp>
        <p:nvSpPr>
          <p:cNvPr id="32774" name="Rectangle 6"/>
          <p:cNvSpPr>
            <a:spLocks noGrp="1" noChangeArrowheads="1"/>
          </p:cNvSpPr>
          <p:nvPr>
            <p:ph type="body" sz="half" idx="2"/>
          </p:nvPr>
        </p:nvSpPr>
        <p:spPr>
          <a:xfrm>
            <a:off x="4643438" y="1196975"/>
            <a:ext cx="4259262" cy="1397000"/>
          </a:xfrm>
        </p:spPr>
        <p:txBody>
          <a:bodyPr/>
          <a:lstStyle/>
          <a:p>
            <a:pPr eaLnBrk="1" hangingPunct="1">
              <a:lnSpc>
                <a:spcPct val="90000"/>
              </a:lnSpc>
              <a:buFontTx/>
              <a:buNone/>
            </a:pPr>
            <a:r>
              <a:rPr lang="fr-FR" sz="1600" b="1" smtClean="0"/>
              <a:t>	La Pyramide du Louvre est de verre et de métal. Elle est composée de 603 losanges et 70 triangles de verre. </a:t>
            </a:r>
          </a:p>
          <a:p>
            <a:pPr eaLnBrk="1" hangingPunct="1">
              <a:lnSpc>
                <a:spcPct val="90000"/>
              </a:lnSpc>
              <a:buFontTx/>
              <a:buNone/>
            </a:pPr>
            <a:r>
              <a:rPr lang="fr-FR" sz="1600" b="1" smtClean="0"/>
              <a:t>	Hauteur : 21,64m </a:t>
            </a:r>
          </a:p>
          <a:p>
            <a:pPr eaLnBrk="1" hangingPunct="1">
              <a:lnSpc>
                <a:spcPct val="90000"/>
              </a:lnSpc>
              <a:buFontTx/>
              <a:buNone/>
            </a:pPr>
            <a:r>
              <a:rPr lang="fr-FR" sz="1600" b="1" smtClean="0"/>
              <a:t>	Largeur : 35,43m</a:t>
            </a:r>
          </a:p>
          <a:p>
            <a:pPr eaLnBrk="1" hangingPunct="1">
              <a:lnSpc>
                <a:spcPct val="90000"/>
              </a:lnSpc>
              <a:buFontTx/>
              <a:buNone/>
            </a:pPr>
            <a:endParaRPr lang="fr-FR" sz="1600" smtClean="0"/>
          </a:p>
        </p:txBody>
      </p:sp>
      <p:sp>
        <p:nvSpPr>
          <p:cNvPr id="32775" name="Text Box 7"/>
          <p:cNvSpPr txBox="1">
            <a:spLocks noChangeArrowheads="1"/>
          </p:cNvSpPr>
          <p:nvPr/>
        </p:nvSpPr>
        <p:spPr bwMode="auto">
          <a:xfrm>
            <a:off x="4859338" y="3644900"/>
            <a:ext cx="4032250" cy="1878013"/>
          </a:xfrm>
          <a:prstGeom prst="rect">
            <a:avLst/>
          </a:prstGeom>
          <a:noFill/>
          <a:ln w="9525" algn="ctr">
            <a:noFill/>
            <a:miter lim="800000"/>
            <a:headEnd/>
            <a:tailEnd/>
          </a:ln>
        </p:spPr>
        <p:txBody>
          <a:bodyPr>
            <a:spAutoFit/>
          </a:bodyPr>
          <a:lstStyle/>
          <a:p>
            <a:pPr algn="ctr" eaLnBrk="1" hangingPunct="1"/>
            <a:r>
              <a:rPr lang="en-US" i="1"/>
              <a:t>The Louvre Pyramid is made of glass and metal. It consists of 603 rhombuses and 70 glass triangles.</a:t>
            </a:r>
          </a:p>
          <a:p>
            <a:pPr algn="ctr" eaLnBrk="1" hangingPunct="1"/>
            <a:r>
              <a:rPr lang="en-US" i="1"/>
              <a:t>Height: 21,64m </a:t>
            </a:r>
          </a:p>
          <a:p>
            <a:pPr algn="ctr" eaLnBrk="1" hangingPunct="1"/>
            <a:r>
              <a:rPr lang="en-US" i="1"/>
              <a:t>Width: 35,43m</a:t>
            </a:r>
          </a:p>
          <a:p>
            <a:pPr algn="ctr" eaLnBrk="1" hangingPunct="1">
              <a:spcBef>
                <a:spcPct val="50000"/>
              </a:spcBef>
            </a:pPr>
            <a:endParaRPr lang="fr-FR" i="1"/>
          </a:p>
        </p:txBody>
      </p:sp>
      <p:pic>
        <p:nvPicPr>
          <p:cNvPr id="32776" name="Picture 8" descr="paris-louvre-pyramid"/>
          <p:cNvPicPr>
            <a:picLocks noGrp="1" noChangeAspect="1" noChangeArrowheads="1"/>
          </p:cNvPicPr>
          <p:nvPr>
            <p:ph sz="half" idx="1"/>
          </p:nvPr>
        </p:nvPicPr>
        <p:blipFill>
          <a:blip r:embed="rId3" cstate="screen"/>
          <a:srcRect/>
          <a:stretch>
            <a:fillRect/>
          </a:stretch>
        </p:blipFill>
        <p:spPr>
          <a:xfrm>
            <a:off x="395288" y="765175"/>
            <a:ext cx="4362450" cy="3035300"/>
          </a:xfrm>
          <a:noFill/>
        </p:spPr>
      </p:pic>
      <p:pic>
        <p:nvPicPr>
          <p:cNvPr id="32777" name="Picture 9" descr="pyramide_louvre1"/>
          <p:cNvPicPr>
            <a:picLocks noChangeAspect="1" noChangeArrowheads="1"/>
          </p:cNvPicPr>
          <p:nvPr/>
        </p:nvPicPr>
        <p:blipFill>
          <a:blip r:embed="rId4" cstate="screen"/>
          <a:srcRect/>
          <a:stretch>
            <a:fillRect/>
          </a:stretch>
        </p:blipFill>
        <p:spPr bwMode="auto">
          <a:xfrm>
            <a:off x="395288" y="4005263"/>
            <a:ext cx="4392612" cy="2614612"/>
          </a:xfrm>
          <a:prstGeom prst="rect">
            <a:avLst/>
          </a:prstGeom>
          <a:noFill/>
          <a:ln w="9525">
            <a:noFill/>
            <a:miter lim="800000"/>
            <a:headEnd/>
            <a:tailEnd/>
          </a:ln>
        </p:spPr>
      </p:pic>
    </p:spTree>
  </p:cSld>
  <p:clrMapOvr>
    <a:masterClrMapping/>
  </p:clrMapOvr>
  <p:transition spd="slow" advTm="2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0-#ppt_w/2"/>
                                          </p:val>
                                        </p:tav>
                                        <p:tav tm="100000">
                                          <p:val>
                                            <p:strVal val="#ppt_x"/>
                                          </p:val>
                                        </p:tav>
                                      </p:tavLst>
                                    </p:anim>
                                    <p:anim calcmode="lin" valueType="num">
                                      <p:cBhvr additive="base">
                                        <p:cTn id="8" dur="500" fill="hold"/>
                                        <p:tgtEl>
                                          <p:spTgt spid="327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2776"/>
                                        </p:tgtEl>
                                        <p:attrNameLst>
                                          <p:attrName>style.visibility</p:attrName>
                                        </p:attrNameLst>
                                      </p:cBhvr>
                                      <p:to>
                                        <p:strVal val="visible"/>
                                      </p:to>
                                    </p:set>
                                    <p:anim calcmode="lin" valueType="num">
                                      <p:cBhvr additive="base">
                                        <p:cTn id="12" dur="500" fill="hold"/>
                                        <p:tgtEl>
                                          <p:spTgt spid="32776"/>
                                        </p:tgtEl>
                                        <p:attrNameLst>
                                          <p:attrName>ppt_x</p:attrName>
                                        </p:attrNameLst>
                                      </p:cBhvr>
                                      <p:tavLst>
                                        <p:tav tm="0">
                                          <p:val>
                                            <p:strVal val="0-#ppt_w/2"/>
                                          </p:val>
                                        </p:tav>
                                        <p:tav tm="100000">
                                          <p:val>
                                            <p:strVal val="#ppt_x"/>
                                          </p:val>
                                        </p:tav>
                                      </p:tavLst>
                                    </p:anim>
                                    <p:anim calcmode="lin" valueType="num">
                                      <p:cBhvr additive="base">
                                        <p:cTn id="13" dur="500" fill="hold"/>
                                        <p:tgtEl>
                                          <p:spTgt spid="327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par>
                          <p:cTn id="14" fill="hold">
                            <p:stCondLst>
                              <p:cond delay="3000"/>
                            </p:stCondLst>
                            <p:childTnLst>
                              <p:par>
                                <p:cTn id="15" presetID="2" presetClass="entr" presetSubtype="8" fill="hold" nodeType="afterEffect">
                                  <p:stCondLst>
                                    <p:cond delay="2000"/>
                                  </p:stCondLst>
                                  <p:childTnLst>
                                    <p:set>
                                      <p:cBhvr>
                                        <p:cTn id="16" dur="1" fill="hold">
                                          <p:stCondLst>
                                            <p:cond delay="0"/>
                                          </p:stCondLst>
                                        </p:cTn>
                                        <p:tgtEl>
                                          <p:spTgt spid="32777"/>
                                        </p:tgtEl>
                                        <p:attrNameLst>
                                          <p:attrName>style.visibility</p:attrName>
                                        </p:attrNameLst>
                                      </p:cBhvr>
                                      <p:to>
                                        <p:strVal val="visible"/>
                                      </p:to>
                                    </p:set>
                                    <p:anim calcmode="lin" valueType="num">
                                      <p:cBhvr additive="base">
                                        <p:cTn id="17" dur="500" fill="hold"/>
                                        <p:tgtEl>
                                          <p:spTgt spid="32777"/>
                                        </p:tgtEl>
                                        <p:attrNameLst>
                                          <p:attrName>ppt_x</p:attrName>
                                        </p:attrNameLst>
                                      </p:cBhvr>
                                      <p:tavLst>
                                        <p:tav tm="0">
                                          <p:val>
                                            <p:strVal val="0-#ppt_w/2"/>
                                          </p:val>
                                        </p:tav>
                                        <p:tav tm="100000">
                                          <p:val>
                                            <p:strVal val="#ppt_x"/>
                                          </p:val>
                                        </p:tav>
                                      </p:tavLst>
                                    </p:anim>
                                    <p:anim calcmode="lin" valueType="num">
                                      <p:cBhvr additive="base">
                                        <p:cTn id="18" dur="500" fill="hold"/>
                                        <p:tgtEl>
                                          <p:spTgt spid="327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projctor.wav"/>
                                        </p:tgtEl>
                                      </p:cMediaNode>
                                    </p:audio>
                                  </p:subTnLst>
                                </p:cTn>
                              </p:par>
                            </p:childTnLst>
                          </p:cTn>
                        </p:par>
                        <p:par>
                          <p:cTn id="19" fill="hold">
                            <p:stCondLst>
                              <p:cond delay="5500"/>
                            </p:stCondLst>
                            <p:childTnLst>
                              <p:par>
                                <p:cTn id="20" presetID="2" presetClass="entr" presetSubtype="8" fill="hold" grpId="0" nodeType="afterEffect">
                                  <p:stCondLst>
                                    <p:cond delay="2000"/>
                                  </p:stCondLst>
                                  <p:childTnLst>
                                    <p:set>
                                      <p:cBhvr>
                                        <p:cTn id="21" dur="1" fill="hold">
                                          <p:stCondLst>
                                            <p:cond delay="0"/>
                                          </p:stCondLst>
                                        </p:cTn>
                                        <p:tgtEl>
                                          <p:spTgt spid="32774">
                                            <p:txEl>
                                              <p:pRg st="0" end="0"/>
                                            </p:txEl>
                                          </p:spTgt>
                                        </p:tgtEl>
                                        <p:attrNameLst>
                                          <p:attrName>style.visibility</p:attrName>
                                        </p:attrNameLst>
                                      </p:cBhvr>
                                      <p:to>
                                        <p:strVal val="visible"/>
                                      </p:to>
                                    </p:set>
                                    <p:anim calcmode="lin" valueType="num">
                                      <p:cBhvr additive="base">
                                        <p:cTn id="22" dur="500" fill="hold"/>
                                        <p:tgtEl>
                                          <p:spTgt spid="3277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2774">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2000"/>
                                  </p:stCondLst>
                                  <p:childTnLst>
                                    <p:set>
                                      <p:cBhvr>
                                        <p:cTn id="26" dur="1" fill="hold">
                                          <p:stCondLst>
                                            <p:cond delay="0"/>
                                          </p:stCondLst>
                                        </p:cTn>
                                        <p:tgtEl>
                                          <p:spTgt spid="32774">
                                            <p:txEl>
                                              <p:pRg st="1" end="1"/>
                                            </p:txEl>
                                          </p:spTgt>
                                        </p:tgtEl>
                                        <p:attrNameLst>
                                          <p:attrName>style.visibility</p:attrName>
                                        </p:attrNameLst>
                                      </p:cBhvr>
                                      <p:to>
                                        <p:strVal val="visible"/>
                                      </p:to>
                                    </p:set>
                                    <p:anim calcmode="lin" valueType="num">
                                      <p:cBhvr additive="base">
                                        <p:cTn id="27" dur="500" fill="hold"/>
                                        <p:tgtEl>
                                          <p:spTgt spid="32774">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774">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10500"/>
                            </p:stCondLst>
                            <p:childTnLst>
                              <p:par>
                                <p:cTn id="30" presetID="2" presetClass="entr" presetSubtype="8" fill="hold" grpId="0" nodeType="afterEffect">
                                  <p:stCondLst>
                                    <p:cond delay="2000"/>
                                  </p:stCondLst>
                                  <p:childTnLst>
                                    <p:set>
                                      <p:cBhvr>
                                        <p:cTn id="31" dur="1" fill="hold">
                                          <p:stCondLst>
                                            <p:cond delay="0"/>
                                          </p:stCondLst>
                                        </p:cTn>
                                        <p:tgtEl>
                                          <p:spTgt spid="32774">
                                            <p:txEl>
                                              <p:pRg st="2" end="2"/>
                                            </p:txEl>
                                          </p:spTgt>
                                        </p:tgtEl>
                                        <p:attrNameLst>
                                          <p:attrName>style.visibility</p:attrName>
                                        </p:attrNameLst>
                                      </p:cBhvr>
                                      <p:to>
                                        <p:strVal val="visible"/>
                                      </p:to>
                                    </p:set>
                                    <p:anim calcmode="lin" valueType="num">
                                      <p:cBhvr additive="base">
                                        <p:cTn id="32" dur="500" fill="hold"/>
                                        <p:tgtEl>
                                          <p:spTgt spid="32774">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277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13000"/>
                            </p:stCondLst>
                            <p:childTnLst>
                              <p:par>
                                <p:cTn id="35" presetID="2" presetClass="entr" presetSubtype="8" fill="hold" grpId="0" nodeType="afterEffect">
                                  <p:stCondLst>
                                    <p:cond delay="2000"/>
                                  </p:stCondLst>
                                  <p:childTnLst>
                                    <p:set>
                                      <p:cBhvr>
                                        <p:cTn id="36" dur="1" fill="hold">
                                          <p:stCondLst>
                                            <p:cond delay="0"/>
                                          </p:stCondLst>
                                        </p:cTn>
                                        <p:tgtEl>
                                          <p:spTgt spid="32775"/>
                                        </p:tgtEl>
                                        <p:attrNameLst>
                                          <p:attrName>style.visibility</p:attrName>
                                        </p:attrNameLst>
                                      </p:cBhvr>
                                      <p:to>
                                        <p:strVal val="visible"/>
                                      </p:to>
                                    </p:set>
                                    <p:anim calcmode="lin" valueType="num">
                                      <p:cBhvr additive="base">
                                        <p:cTn id="37" dur="500" fill="hold"/>
                                        <p:tgtEl>
                                          <p:spTgt spid="32775"/>
                                        </p:tgtEl>
                                        <p:attrNameLst>
                                          <p:attrName>ppt_x</p:attrName>
                                        </p:attrNameLst>
                                      </p:cBhvr>
                                      <p:tavLst>
                                        <p:tav tm="0">
                                          <p:val>
                                            <p:strVal val="0-#ppt_w/2"/>
                                          </p:val>
                                        </p:tav>
                                        <p:tav tm="100000">
                                          <p:val>
                                            <p:strVal val="#ppt_x"/>
                                          </p:val>
                                        </p:tav>
                                      </p:tavLst>
                                    </p:anim>
                                    <p:anim calcmode="lin" valueType="num">
                                      <p:cBhvr additive="base">
                                        <p:cTn id="38"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4" grpId="0" build="p" autoUpdateAnimBg="0" advAuto="2000"/>
      <p:bldP spid="3277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93713" y="307975"/>
            <a:ext cx="3101975" cy="920750"/>
          </a:xfrm>
        </p:spPr>
        <p:txBody>
          <a:bodyPr/>
          <a:lstStyle/>
          <a:p>
            <a:pPr eaLnBrk="1" hangingPunct="1"/>
            <a:r>
              <a:rPr lang="fr-FR" smtClean="0"/>
              <a:t>Opéra</a:t>
            </a:r>
          </a:p>
        </p:txBody>
      </p:sp>
    </p:spTree>
  </p:cSld>
  <p:clrMapOvr>
    <a:masterClrMapping/>
  </p:clrMapOvr>
  <p:transition spd="slow"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68313" y="0"/>
            <a:ext cx="8229600" cy="633413"/>
          </a:xfrm>
        </p:spPr>
        <p:txBody>
          <a:bodyPr/>
          <a:lstStyle/>
          <a:p>
            <a:pPr eaLnBrk="1" hangingPunct="1"/>
            <a:r>
              <a:rPr lang="fr-FR" sz="4000" b="1" i="1" u="sng" smtClean="0">
                <a:solidFill>
                  <a:srgbClr val="FF9933"/>
                </a:solidFill>
              </a:rPr>
              <a:t>Centre Georges Pompidou</a:t>
            </a:r>
          </a:p>
        </p:txBody>
      </p:sp>
      <p:sp>
        <p:nvSpPr>
          <p:cNvPr id="35845" name="Rectangle 5"/>
          <p:cNvSpPr>
            <a:spLocks noGrp="1" noChangeArrowheads="1"/>
          </p:cNvSpPr>
          <p:nvPr>
            <p:ph type="body" sz="half" idx="1"/>
          </p:nvPr>
        </p:nvSpPr>
        <p:spPr>
          <a:xfrm>
            <a:off x="179388" y="1484313"/>
            <a:ext cx="4321175" cy="1944687"/>
          </a:xfrm>
        </p:spPr>
        <p:txBody>
          <a:bodyPr/>
          <a:lstStyle/>
          <a:p>
            <a:pPr eaLnBrk="1" hangingPunct="1">
              <a:lnSpc>
                <a:spcPct val="80000"/>
              </a:lnSpc>
              <a:buFontTx/>
              <a:buNone/>
            </a:pPr>
            <a:r>
              <a:rPr lang="fr-FR" sz="1600" b="1" smtClean="0"/>
              <a:t>	166 m de long, 60 m de large. Il se compose de 3 niveaux, 42 m de haut. </a:t>
            </a:r>
          </a:p>
          <a:p>
            <a:pPr eaLnBrk="1" hangingPunct="1">
              <a:lnSpc>
                <a:spcPct val="80000"/>
              </a:lnSpc>
              <a:buFontTx/>
              <a:buNone/>
            </a:pPr>
            <a:r>
              <a:rPr lang="fr-FR" sz="1600" b="1" smtClean="0"/>
              <a:t>	En blanc : l’ossature du bâtiment</a:t>
            </a:r>
          </a:p>
          <a:p>
            <a:pPr eaLnBrk="1" hangingPunct="1">
              <a:lnSpc>
                <a:spcPct val="80000"/>
              </a:lnSpc>
              <a:buFontTx/>
              <a:buNone/>
            </a:pPr>
            <a:r>
              <a:rPr lang="fr-FR" sz="1600" b="1" smtClean="0"/>
              <a:t>	En bleu : les tuyaux d’air conditionné</a:t>
            </a:r>
          </a:p>
          <a:p>
            <a:pPr eaLnBrk="1" hangingPunct="1">
              <a:lnSpc>
                <a:spcPct val="80000"/>
              </a:lnSpc>
              <a:buFontTx/>
              <a:buNone/>
            </a:pPr>
            <a:r>
              <a:rPr lang="fr-FR" sz="1600" b="1" smtClean="0"/>
              <a:t>	En vert : ceux qui transportent  l’eau</a:t>
            </a:r>
          </a:p>
          <a:p>
            <a:pPr eaLnBrk="1" hangingPunct="1">
              <a:lnSpc>
                <a:spcPct val="80000"/>
              </a:lnSpc>
              <a:buFontTx/>
              <a:buNone/>
            </a:pPr>
            <a:r>
              <a:rPr lang="fr-FR" sz="1600" b="1" smtClean="0"/>
              <a:t>	En jaune : les gaines électriques</a:t>
            </a:r>
          </a:p>
          <a:p>
            <a:pPr eaLnBrk="1" hangingPunct="1">
              <a:lnSpc>
                <a:spcPct val="80000"/>
              </a:lnSpc>
              <a:buFontTx/>
              <a:buNone/>
            </a:pPr>
            <a:r>
              <a:rPr lang="fr-FR" sz="1600" b="1" smtClean="0"/>
              <a:t>	En rouge : les escaliers et ascenseurs.</a:t>
            </a:r>
          </a:p>
        </p:txBody>
      </p:sp>
      <p:sp>
        <p:nvSpPr>
          <p:cNvPr id="35847" name="Text Box 7"/>
          <p:cNvSpPr txBox="1">
            <a:spLocks noChangeArrowheads="1"/>
          </p:cNvSpPr>
          <p:nvPr/>
        </p:nvSpPr>
        <p:spPr bwMode="auto">
          <a:xfrm>
            <a:off x="-828675" y="4005263"/>
            <a:ext cx="5543550" cy="2427287"/>
          </a:xfrm>
          <a:prstGeom prst="rect">
            <a:avLst/>
          </a:prstGeom>
          <a:noFill/>
          <a:ln w="9525" algn="ctr">
            <a:noFill/>
            <a:miter lim="800000"/>
            <a:headEnd/>
            <a:tailEnd/>
          </a:ln>
        </p:spPr>
        <p:txBody>
          <a:bodyPr>
            <a:spAutoFit/>
          </a:bodyPr>
          <a:lstStyle/>
          <a:p>
            <a:pPr algn="ctr" eaLnBrk="1" hangingPunct="1"/>
            <a:r>
              <a:rPr lang="en-US" i="1"/>
              <a:t>	 166 m of length, 60 m wide.</a:t>
            </a:r>
          </a:p>
          <a:p>
            <a:pPr algn="ctr" eaLnBrk="1" hangingPunct="1"/>
            <a:r>
              <a:rPr lang="en-US" i="1"/>
              <a:t> It consists of 3 levels, 42 m high. </a:t>
            </a:r>
          </a:p>
          <a:p>
            <a:pPr algn="ctr" eaLnBrk="1" hangingPunct="1"/>
            <a:r>
              <a:rPr lang="en-US" i="1"/>
              <a:t>	 In white: the skeleton of the building</a:t>
            </a:r>
          </a:p>
          <a:p>
            <a:pPr algn="ctr" eaLnBrk="1" hangingPunct="1"/>
            <a:r>
              <a:rPr lang="en-US" i="1"/>
              <a:t>	 In blue: the pipes of air-conditioning</a:t>
            </a:r>
          </a:p>
          <a:p>
            <a:pPr algn="ctr" eaLnBrk="1" hangingPunct="1"/>
            <a:r>
              <a:rPr lang="en-US" i="1"/>
              <a:t>	 In green: those which transport the water</a:t>
            </a:r>
          </a:p>
          <a:p>
            <a:pPr algn="ctr" eaLnBrk="1" hangingPunct="1"/>
            <a:r>
              <a:rPr lang="en-US" i="1"/>
              <a:t>	 In yellow: the electric girdles</a:t>
            </a:r>
          </a:p>
          <a:p>
            <a:pPr algn="ctr" eaLnBrk="1" hangingPunct="1"/>
            <a:r>
              <a:rPr lang="en-US" i="1"/>
              <a:t>	 In red: staircases and elevators.</a:t>
            </a:r>
          </a:p>
          <a:p>
            <a:pPr algn="ctr" eaLnBrk="1" hangingPunct="1">
              <a:spcBef>
                <a:spcPct val="50000"/>
              </a:spcBef>
            </a:pPr>
            <a:endParaRPr lang="fr-FR" i="1"/>
          </a:p>
        </p:txBody>
      </p:sp>
      <p:pic>
        <p:nvPicPr>
          <p:cNvPr id="35848" name="Picture 8" descr="Centre_Pompidou"/>
          <p:cNvPicPr>
            <a:picLocks noGrp="1" noChangeAspect="1" noChangeArrowheads="1"/>
          </p:cNvPicPr>
          <p:nvPr>
            <p:ph sz="half" idx="2"/>
          </p:nvPr>
        </p:nvPicPr>
        <p:blipFill>
          <a:blip r:embed="rId3" cstate="screen"/>
          <a:srcRect/>
          <a:stretch>
            <a:fillRect/>
          </a:stretch>
        </p:blipFill>
        <p:spPr>
          <a:xfrm>
            <a:off x="4572000" y="908050"/>
            <a:ext cx="4038600" cy="2479675"/>
          </a:xfrm>
          <a:noFill/>
        </p:spPr>
      </p:pic>
      <p:pic>
        <p:nvPicPr>
          <p:cNvPr id="35849" name="Picture 9" descr="pompidou"/>
          <p:cNvPicPr>
            <a:picLocks noChangeAspect="1" noChangeArrowheads="1"/>
          </p:cNvPicPr>
          <p:nvPr/>
        </p:nvPicPr>
        <p:blipFill>
          <a:blip r:embed="rId4" cstate="screen"/>
          <a:srcRect/>
          <a:stretch>
            <a:fillRect/>
          </a:stretch>
        </p:blipFill>
        <p:spPr bwMode="auto">
          <a:xfrm>
            <a:off x="4572000" y="3860800"/>
            <a:ext cx="4038600" cy="2695575"/>
          </a:xfrm>
          <a:prstGeom prst="rect">
            <a:avLst/>
          </a:prstGeom>
          <a:noFill/>
          <a:ln w="9525">
            <a:noFill/>
            <a:miter lim="800000"/>
            <a:headEnd/>
            <a:tailEnd/>
          </a:ln>
        </p:spPr>
      </p:pic>
    </p:spTree>
  </p:cSld>
  <p:clrMapOvr>
    <a:masterClrMapping/>
  </p:clrMapOvr>
  <p:transition spd="slow" advTm="2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5848"/>
                                        </p:tgtEl>
                                        <p:attrNameLst>
                                          <p:attrName>style.visibility</p:attrName>
                                        </p:attrNameLst>
                                      </p:cBhvr>
                                      <p:to>
                                        <p:strVal val="visible"/>
                                      </p:to>
                                    </p:set>
                                    <p:anim calcmode="lin" valueType="num">
                                      <p:cBhvr additive="base">
                                        <p:cTn id="12" dur="500" fill="hold"/>
                                        <p:tgtEl>
                                          <p:spTgt spid="35848"/>
                                        </p:tgtEl>
                                        <p:attrNameLst>
                                          <p:attrName>ppt_x</p:attrName>
                                        </p:attrNameLst>
                                      </p:cBhvr>
                                      <p:tavLst>
                                        <p:tav tm="0">
                                          <p:val>
                                            <p:strVal val="0-#ppt_w/2"/>
                                          </p:val>
                                        </p:tav>
                                        <p:tav tm="100000">
                                          <p:val>
                                            <p:strVal val="#ppt_x"/>
                                          </p:val>
                                        </p:tav>
                                      </p:tavLst>
                                    </p:anim>
                                    <p:anim calcmode="lin" valueType="num">
                                      <p:cBhvr additive="base">
                                        <p:cTn id="13" dur="500" fill="hold"/>
                                        <p:tgtEl>
                                          <p:spTgt spid="358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4" fill="hold">
                            <p:stCondLst>
                              <p:cond delay="3000"/>
                            </p:stCondLst>
                            <p:childTnLst>
                              <p:par>
                                <p:cTn id="15" presetID="2" presetClass="entr" presetSubtype="8" fill="hold" nodeType="afterEffect">
                                  <p:stCondLst>
                                    <p:cond delay="2000"/>
                                  </p:stCondLst>
                                  <p:childTnLst>
                                    <p:set>
                                      <p:cBhvr>
                                        <p:cTn id="16" dur="1" fill="hold">
                                          <p:stCondLst>
                                            <p:cond delay="0"/>
                                          </p:stCondLst>
                                        </p:cTn>
                                        <p:tgtEl>
                                          <p:spTgt spid="35849"/>
                                        </p:tgtEl>
                                        <p:attrNameLst>
                                          <p:attrName>style.visibility</p:attrName>
                                        </p:attrNameLst>
                                      </p:cBhvr>
                                      <p:to>
                                        <p:strVal val="visible"/>
                                      </p:to>
                                    </p:set>
                                    <p:anim calcmode="lin" valueType="num">
                                      <p:cBhvr additive="base">
                                        <p:cTn id="17" dur="500" fill="hold"/>
                                        <p:tgtEl>
                                          <p:spTgt spid="35849"/>
                                        </p:tgtEl>
                                        <p:attrNameLst>
                                          <p:attrName>ppt_x</p:attrName>
                                        </p:attrNameLst>
                                      </p:cBhvr>
                                      <p:tavLst>
                                        <p:tav tm="0">
                                          <p:val>
                                            <p:strVal val="0-#ppt_w/2"/>
                                          </p:val>
                                        </p:tav>
                                        <p:tav tm="100000">
                                          <p:val>
                                            <p:strVal val="#ppt_x"/>
                                          </p:val>
                                        </p:tav>
                                      </p:tavLst>
                                    </p:anim>
                                    <p:anim calcmode="lin" valueType="num">
                                      <p:cBhvr additive="base">
                                        <p:cTn id="18" dur="500" fill="hold"/>
                                        <p:tgtEl>
                                          <p:spTgt spid="358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9" fill="hold">
                            <p:stCondLst>
                              <p:cond delay="5500"/>
                            </p:stCondLst>
                            <p:childTnLst>
                              <p:par>
                                <p:cTn id="20" presetID="2" presetClass="entr" presetSubtype="8" fill="hold" grpId="0" nodeType="afterEffect">
                                  <p:stCondLst>
                                    <p:cond delay="2000"/>
                                  </p:stCondLst>
                                  <p:childTnLst>
                                    <p:set>
                                      <p:cBhvr>
                                        <p:cTn id="21" dur="1" fill="hold">
                                          <p:stCondLst>
                                            <p:cond delay="0"/>
                                          </p:stCondLst>
                                        </p:cTn>
                                        <p:tgtEl>
                                          <p:spTgt spid="35845">
                                            <p:txEl>
                                              <p:pRg st="0" end="0"/>
                                            </p:txEl>
                                          </p:spTgt>
                                        </p:tgtEl>
                                        <p:attrNameLst>
                                          <p:attrName>style.visibility</p:attrName>
                                        </p:attrNameLst>
                                      </p:cBhvr>
                                      <p:to>
                                        <p:strVal val="visible"/>
                                      </p:to>
                                    </p:set>
                                    <p:anim calcmode="lin" valueType="num">
                                      <p:cBhvr additive="base">
                                        <p:cTn id="22" dur="500" fill="hold"/>
                                        <p:tgtEl>
                                          <p:spTgt spid="3584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584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2000"/>
                                  </p:stCondLst>
                                  <p:childTnLst>
                                    <p:set>
                                      <p:cBhvr>
                                        <p:cTn id="26" dur="1" fill="hold">
                                          <p:stCondLst>
                                            <p:cond delay="0"/>
                                          </p:stCondLst>
                                        </p:cTn>
                                        <p:tgtEl>
                                          <p:spTgt spid="35845">
                                            <p:txEl>
                                              <p:pRg st="1" end="1"/>
                                            </p:txEl>
                                          </p:spTgt>
                                        </p:tgtEl>
                                        <p:attrNameLst>
                                          <p:attrName>style.visibility</p:attrName>
                                        </p:attrNameLst>
                                      </p:cBhvr>
                                      <p:to>
                                        <p:strVal val="visible"/>
                                      </p:to>
                                    </p:set>
                                    <p:anim calcmode="lin" valueType="num">
                                      <p:cBhvr additive="base">
                                        <p:cTn id="27" dur="500" fill="hold"/>
                                        <p:tgtEl>
                                          <p:spTgt spid="35845">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5845">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10500"/>
                            </p:stCondLst>
                            <p:childTnLst>
                              <p:par>
                                <p:cTn id="30" presetID="2" presetClass="entr" presetSubtype="8" fill="hold" grpId="0" nodeType="afterEffect">
                                  <p:stCondLst>
                                    <p:cond delay="2000"/>
                                  </p:stCondLst>
                                  <p:childTnLst>
                                    <p:set>
                                      <p:cBhvr>
                                        <p:cTn id="31" dur="1" fill="hold">
                                          <p:stCondLst>
                                            <p:cond delay="0"/>
                                          </p:stCondLst>
                                        </p:cTn>
                                        <p:tgtEl>
                                          <p:spTgt spid="35845">
                                            <p:txEl>
                                              <p:pRg st="2" end="2"/>
                                            </p:txEl>
                                          </p:spTgt>
                                        </p:tgtEl>
                                        <p:attrNameLst>
                                          <p:attrName>style.visibility</p:attrName>
                                        </p:attrNameLst>
                                      </p:cBhvr>
                                      <p:to>
                                        <p:strVal val="visible"/>
                                      </p:to>
                                    </p:set>
                                    <p:anim calcmode="lin" valueType="num">
                                      <p:cBhvr additive="base">
                                        <p:cTn id="32" dur="500" fill="hold"/>
                                        <p:tgtEl>
                                          <p:spTgt spid="35845">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5845">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13000"/>
                            </p:stCondLst>
                            <p:childTnLst>
                              <p:par>
                                <p:cTn id="35" presetID="2" presetClass="entr" presetSubtype="8" fill="hold" grpId="0" nodeType="afterEffect">
                                  <p:stCondLst>
                                    <p:cond delay="2000"/>
                                  </p:stCondLst>
                                  <p:childTnLst>
                                    <p:set>
                                      <p:cBhvr>
                                        <p:cTn id="36" dur="1" fill="hold">
                                          <p:stCondLst>
                                            <p:cond delay="0"/>
                                          </p:stCondLst>
                                        </p:cTn>
                                        <p:tgtEl>
                                          <p:spTgt spid="35845">
                                            <p:txEl>
                                              <p:pRg st="3" end="3"/>
                                            </p:txEl>
                                          </p:spTgt>
                                        </p:tgtEl>
                                        <p:attrNameLst>
                                          <p:attrName>style.visibility</p:attrName>
                                        </p:attrNameLst>
                                      </p:cBhvr>
                                      <p:to>
                                        <p:strVal val="visible"/>
                                      </p:to>
                                    </p:set>
                                    <p:anim calcmode="lin" valueType="num">
                                      <p:cBhvr additive="base">
                                        <p:cTn id="37" dur="500" fill="hold"/>
                                        <p:tgtEl>
                                          <p:spTgt spid="35845">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5">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15500"/>
                            </p:stCondLst>
                            <p:childTnLst>
                              <p:par>
                                <p:cTn id="40" presetID="2" presetClass="entr" presetSubtype="8" fill="hold" grpId="0" nodeType="afterEffect">
                                  <p:stCondLst>
                                    <p:cond delay="2000"/>
                                  </p:stCondLst>
                                  <p:childTnLst>
                                    <p:set>
                                      <p:cBhvr>
                                        <p:cTn id="41" dur="1" fill="hold">
                                          <p:stCondLst>
                                            <p:cond delay="0"/>
                                          </p:stCondLst>
                                        </p:cTn>
                                        <p:tgtEl>
                                          <p:spTgt spid="35845">
                                            <p:txEl>
                                              <p:pRg st="4" end="4"/>
                                            </p:txEl>
                                          </p:spTgt>
                                        </p:tgtEl>
                                        <p:attrNameLst>
                                          <p:attrName>style.visibility</p:attrName>
                                        </p:attrNameLst>
                                      </p:cBhvr>
                                      <p:to>
                                        <p:strVal val="visible"/>
                                      </p:to>
                                    </p:set>
                                    <p:anim calcmode="lin" valueType="num">
                                      <p:cBhvr additive="base">
                                        <p:cTn id="42" dur="500" fill="hold"/>
                                        <p:tgtEl>
                                          <p:spTgt spid="35845">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5845">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18000"/>
                            </p:stCondLst>
                            <p:childTnLst>
                              <p:par>
                                <p:cTn id="45" presetID="2" presetClass="entr" presetSubtype="8" fill="hold" grpId="0" nodeType="afterEffect">
                                  <p:stCondLst>
                                    <p:cond delay="2000"/>
                                  </p:stCondLst>
                                  <p:childTnLst>
                                    <p:set>
                                      <p:cBhvr>
                                        <p:cTn id="46" dur="1" fill="hold">
                                          <p:stCondLst>
                                            <p:cond delay="0"/>
                                          </p:stCondLst>
                                        </p:cTn>
                                        <p:tgtEl>
                                          <p:spTgt spid="35845">
                                            <p:txEl>
                                              <p:pRg st="5" end="5"/>
                                            </p:txEl>
                                          </p:spTgt>
                                        </p:tgtEl>
                                        <p:attrNameLst>
                                          <p:attrName>style.visibility</p:attrName>
                                        </p:attrNameLst>
                                      </p:cBhvr>
                                      <p:to>
                                        <p:strVal val="visible"/>
                                      </p:to>
                                    </p:set>
                                    <p:anim calcmode="lin" valueType="num">
                                      <p:cBhvr additive="base">
                                        <p:cTn id="47" dur="500" fill="hold"/>
                                        <p:tgtEl>
                                          <p:spTgt spid="3584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845">
                                            <p:txEl>
                                              <p:pRg st="5" end="5"/>
                                            </p:txEl>
                                          </p:spTgt>
                                        </p:tgtEl>
                                        <p:attrNameLst>
                                          <p:attrName>ppt_y</p:attrName>
                                        </p:attrNameLst>
                                      </p:cBhvr>
                                      <p:tavLst>
                                        <p:tav tm="0">
                                          <p:val>
                                            <p:strVal val="#ppt_y"/>
                                          </p:val>
                                        </p:tav>
                                        <p:tav tm="100000">
                                          <p:val>
                                            <p:strVal val="#ppt_y"/>
                                          </p:val>
                                        </p:tav>
                                      </p:tavLst>
                                    </p:anim>
                                  </p:childTnLst>
                                </p:cTn>
                              </p:par>
                            </p:childTnLst>
                          </p:cTn>
                        </p:par>
                        <p:par>
                          <p:cTn id="49" fill="hold">
                            <p:stCondLst>
                              <p:cond delay="20500"/>
                            </p:stCondLst>
                            <p:childTnLst>
                              <p:par>
                                <p:cTn id="50" presetID="2" presetClass="entr" presetSubtype="8" fill="hold" grpId="0" nodeType="afterEffect">
                                  <p:stCondLst>
                                    <p:cond delay="2000"/>
                                  </p:stCondLst>
                                  <p:childTnLst>
                                    <p:set>
                                      <p:cBhvr>
                                        <p:cTn id="51" dur="1" fill="hold">
                                          <p:stCondLst>
                                            <p:cond delay="0"/>
                                          </p:stCondLst>
                                        </p:cTn>
                                        <p:tgtEl>
                                          <p:spTgt spid="35847"/>
                                        </p:tgtEl>
                                        <p:attrNameLst>
                                          <p:attrName>style.visibility</p:attrName>
                                        </p:attrNameLst>
                                      </p:cBhvr>
                                      <p:to>
                                        <p:strVal val="visible"/>
                                      </p:to>
                                    </p:set>
                                    <p:anim calcmode="lin" valueType="num">
                                      <p:cBhvr additive="base">
                                        <p:cTn id="52" dur="500" fill="hold"/>
                                        <p:tgtEl>
                                          <p:spTgt spid="35847"/>
                                        </p:tgtEl>
                                        <p:attrNameLst>
                                          <p:attrName>ppt_x</p:attrName>
                                        </p:attrNameLst>
                                      </p:cBhvr>
                                      <p:tavLst>
                                        <p:tav tm="0">
                                          <p:val>
                                            <p:strVal val="0-#ppt_w/2"/>
                                          </p:val>
                                        </p:tav>
                                        <p:tav tm="100000">
                                          <p:val>
                                            <p:strVal val="#ppt_x"/>
                                          </p:val>
                                        </p:tav>
                                      </p:tavLst>
                                    </p:anim>
                                    <p:anim calcmode="lin" valueType="num">
                                      <p:cBhvr additive="base">
                                        <p:cTn id="53"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build="p" autoUpdateAnimBg="0" advAuto="2000"/>
      <p:bldP spid="358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FFFF00"/>
            </a:gs>
            <a:gs pos="100000">
              <a:srgbClr val="FFCC00"/>
            </a:gs>
          </a:gsLst>
          <a:path path="shape">
            <a:fillToRect l="50000" t="50000" r="50000" b="50000"/>
          </a:path>
        </a:gradFill>
        <a:effectLst/>
      </p:bgPr>
    </p:bg>
    <p:spTree>
      <p:nvGrpSpPr>
        <p:cNvPr id="1" name=""/>
        <p:cNvGrpSpPr/>
        <p:nvPr/>
      </p:nvGrpSpPr>
      <p:grpSpPr>
        <a:xfrm>
          <a:off x="0" y="0"/>
          <a:ext cx="0" cy="0"/>
          <a:chOff x="0" y="0"/>
          <a:chExt cx="0" cy="0"/>
        </a:xfrm>
      </p:grpSpPr>
      <p:pic>
        <p:nvPicPr>
          <p:cNvPr id="37896" name="Picture 8" descr="normal_hotel-de-ville-paris"/>
          <p:cNvPicPr>
            <a:picLocks noGrp="1" noChangeAspect="1" noChangeArrowheads="1"/>
          </p:cNvPicPr>
          <p:nvPr>
            <p:ph sz="half" idx="1"/>
          </p:nvPr>
        </p:nvPicPr>
        <p:blipFill>
          <a:blip r:embed="rId5" cstate="screen"/>
          <a:srcRect/>
          <a:stretch>
            <a:fillRect/>
          </a:stretch>
        </p:blipFill>
        <p:spPr>
          <a:xfrm>
            <a:off x="179388" y="1484313"/>
            <a:ext cx="4038600" cy="3025775"/>
          </a:xfrm>
          <a:noFill/>
        </p:spPr>
      </p:pic>
      <p:sp>
        <p:nvSpPr>
          <p:cNvPr id="15363" name="Text Box 9"/>
          <p:cNvSpPr txBox="1">
            <a:spLocks noChangeArrowheads="1"/>
          </p:cNvSpPr>
          <p:nvPr/>
        </p:nvSpPr>
        <p:spPr bwMode="auto">
          <a:xfrm>
            <a:off x="900113" y="981075"/>
            <a:ext cx="2232025" cy="396875"/>
          </a:xfrm>
          <a:prstGeom prst="rect">
            <a:avLst/>
          </a:prstGeom>
          <a:noFill/>
          <a:ln w="9525" algn="ctr">
            <a:noFill/>
            <a:miter lim="800000"/>
            <a:headEnd/>
            <a:tailEnd/>
          </a:ln>
        </p:spPr>
        <p:txBody>
          <a:bodyPr>
            <a:spAutoFit/>
          </a:bodyPr>
          <a:lstStyle/>
          <a:p>
            <a:pPr algn="ctr" eaLnBrk="1" hangingPunct="1">
              <a:spcBef>
                <a:spcPct val="50000"/>
              </a:spcBef>
            </a:pPr>
            <a:r>
              <a:rPr lang="fr-FR" sz="2000"/>
              <a:t>Hôtel de Ville</a:t>
            </a:r>
          </a:p>
        </p:txBody>
      </p:sp>
      <p:pic>
        <p:nvPicPr>
          <p:cNvPr id="37898" name="Picture 10" descr="notre_dame_de_paris_facade"/>
          <p:cNvPicPr>
            <a:picLocks noGrp="1" noChangeAspect="1" noChangeArrowheads="1"/>
          </p:cNvPicPr>
          <p:nvPr>
            <p:ph sz="quarter" idx="2"/>
          </p:nvPr>
        </p:nvPicPr>
        <p:blipFill>
          <a:blip r:embed="rId6" cstate="screen"/>
          <a:srcRect/>
          <a:stretch>
            <a:fillRect/>
          </a:stretch>
        </p:blipFill>
        <p:spPr>
          <a:xfrm>
            <a:off x="6227763" y="260350"/>
            <a:ext cx="2422525" cy="3629025"/>
          </a:xfrm>
          <a:noFill/>
        </p:spPr>
      </p:pic>
      <p:sp>
        <p:nvSpPr>
          <p:cNvPr id="15365" name="Text Box 11"/>
          <p:cNvSpPr txBox="1">
            <a:spLocks noChangeArrowheads="1"/>
          </p:cNvSpPr>
          <p:nvPr/>
        </p:nvSpPr>
        <p:spPr bwMode="auto">
          <a:xfrm>
            <a:off x="3563938" y="549275"/>
            <a:ext cx="2520950" cy="366713"/>
          </a:xfrm>
          <a:prstGeom prst="rect">
            <a:avLst/>
          </a:prstGeom>
          <a:noFill/>
          <a:ln w="9525" algn="ctr">
            <a:noFill/>
            <a:miter lim="800000"/>
            <a:headEnd/>
            <a:tailEnd/>
          </a:ln>
        </p:spPr>
        <p:txBody>
          <a:bodyPr>
            <a:spAutoFit/>
          </a:bodyPr>
          <a:lstStyle/>
          <a:p>
            <a:pPr algn="ctr" eaLnBrk="1" hangingPunct="1">
              <a:spcBef>
                <a:spcPct val="50000"/>
              </a:spcBef>
            </a:pPr>
            <a:r>
              <a:rPr lang="fr-FR"/>
              <a:t>Notre Dame de Paris</a:t>
            </a:r>
          </a:p>
        </p:txBody>
      </p:sp>
      <p:pic>
        <p:nvPicPr>
          <p:cNvPr id="37900" name="Picture 12" descr="Paris_Assemblee_Nationale_DSC00074"/>
          <p:cNvPicPr>
            <a:picLocks noGrp="1" noChangeAspect="1" noChangeArrowheads="1"/>
          </p:cNvPicPr>
          <p:nvPr>
            <p:ph sz="quarter" idx="3"/>
          </p:nvPr>
        </p:nvPicPr>
        <p:blipFill>
          <a:blip r:embed="rId7" cstate="screen">
            <a:clrChange>
              <a:clrFrom>
                <a:srgbClr val="FFFFFF"/>
              </a:clrFrom>
              <a:clrTo>
                <a:srgbClr val="FFFFFF">
                  <a:alpha val="0"/>
                </a:srgbClr>
              </a:clrTo>
            </a:clrChange>
          </a:blip>
          <a:srcRect/>
          <a:stretch>
            <a:fillRect/>
          </a:stretch>
        </p:blipFill>
        <p:spPr>
          <a:xfrm>
            <a:off x="4859338" y="4797425"/>
            <a:ext cx="4038600" cy="1855788"/>
          </a:xfrm>
          <a:noFill/>
        </p:spPr>
      </p:pic>
      <p:sp>
        <p:nvSpPr>
          <p:cNvPr id="15367" name="Text Box 13"/>
          <p:cNvSpPr txBox="1">
            <a:spLocks noChangeArrowheads="1"/>
          </p:cNvSpPr>
          <p:nvPr/>
        </p:nvSpPr>
        <p:spPr bwMode="auto">
          <a:xfrm>
            <a:off x="1979613" y="5373688"/>
            <a:ext cx="2520950" cy="366712"/>
          </a:xfrm>
          <a:prstGeom prst="rect">
            <a:avLst/>
          </a:prstGeom>
          <a:noFill/>
          <a:ln w="9525" algn="ctr">
            <a:noFill/>
            <a:miter lim="800000"/>
            <a:headEnd/>
            <a:tailEnd/>
          </a:ln>
        </p:spPr>
        <p:txBody>
          <a:bodyPr>
            <a:spAutoFit/>
          </a:bodyPr>
          <a:lstStyle/>
          <a:p>
            <a:pPr algn="ctr" eaLnBrk="1" hangingPunct="1">
              <a:spcBef>
                <a:spcPct val="50000"/>
              </a:spcBef>
            </a:pPr>
            <a:r>
              <a:rPr lang="fr-FR"/>
              <a:t>Assemblée Nationale </a:t>
            </a:r>
          </a:p>
        </p:txBody>
      </p:sp>
    </p:spTree>
  </p:cSld>
  <p:clrMapOvr>
    <a:masterClrMapping/>
  </p:clrMapOvr>
  <p:transition spd="slow"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0-#ppt_w/2"/>
                                          </p:val>
                                        </p:tav>
                                        <p:tav tm="100000">
                                          <p:val>
                                            <p:strVal val="#ppt_x"/>
                                          </p:val>
                                        </p:tav>
                                      </p:tavLst>
                                    </p:anim>
                                    <p:anim calcmode="lin" valueType="num">
                                      <p:cBhvr additive="base">
                                        <p:cTn id="8" dur="500" fill="hold"/>
                                        <p:tgtEl>
                                          <p:spTgt spid="37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9" fill="hold">
                            <p:stCondLst>
                              <p:cond delay="500"/>
                            </p:stCondLst>
                            <p:childTnLst>
                              <p:par>
                                <p:cTn id="10" presetID="2" presetClass="entr" presetSubtype="8" fill="hold" nodeType="afterEffect">
                                  <p:stCondLst>
                                    <p:cond delay="3000"/>
                                  </p:stCondLst>
                                  <p:childTnLst>
                                    <p:set>
                                      <p:cBhvr>
                                        <p:cTn id="11" dur="1" fill="hold">
                                          <p:stCondLst>
                                            <p:cond delay="0"/>
                                          </p:stCondLst>
                                        </p:cTn>
                                        <p:tgtEl>
                                          <p:spTgt spid="37898"/>
                                        </p:tgtEl>
                                        <p:attrNameLst>
                                          <p:attrName>style.visibility</p:attrName>
                                        </p:attrNameLst>
                                      </p:cBhvr>
                                      <p:to>
                                        <p:strVal val="visible"/>
                                      </p:to>
                                    </p:set>
                                    <p:anim calcmode="lin" valueType="num">
                                      <p:cBhvr additive="base">
                                        <p:cTn id="12" dur="500" fill="hold"/>
                                        <p:tgtEl>
                                          <p:spTgt spid="37898"/>
                                        </p:tgtEl>
                                        <p:attrNameLst>
                                          <p:attrName>ppt_x</p:attrName>
                                        </p:attrNameLst>
                                      </p:cBhvr>
                                      <p:tavLst>
                                        <p:tav tm="0">
                                          <p:val>
                                            <p:strVal val="0-#ppt_w/2"/>
                                          </p:val>
                                        </p:tav>
                                        <p:tav tm="100000">
                                          <p:val>
                                            <p:strVal val="#ppt_x"/>
                                          </p:val>
                                        </p:tav>
                                      </p:tavLst>
                                    </p:anim>
                                    <p:anim calcmode="lin" valueType="num">
                                      <p:cBhvr additive="base">
                                        <p:cTn id="13" dur="500" fill="hold"/>
                                        <p:tgtEl>
                                          <p:spTgt spid="378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13621.wav"/>
                                        </p:tgtEl>
                                      </p:cMediaNode>
                                    </p:audio>
                                  </p:subTnLst>
                                </p:cTn>
                              </p:par>
                            </p:childTnLst>
                          </p:cTn>
                        </p:par>
                        <p:par>
                          <p:cTn id="14" fill="hold">
                            <p:stCondLst>
                              <p:cond delay="4000"/>
                            </p:stCondLst>
                            <p:childTnLst>
                              <p:par>
                                <p:cTn id="15" presetID="2" presetClass="entr" presetSubtype="8" fill="hold" nodeType="afterEffect">
                                  <p:stCondLst>
                                    <p:cond delay="3000"/>
                                  </p:stCondLst>
                                  <p:childTnLst>
                                    <p:set>
                                      <p:cBhvr>
                                        <p:cTn id="16" dur="1" fill="hold">
                                          <p:stCondLst>
                                            <p:cond delay="0"/>
                                          </p:stCondLst>
                                        </p:cTn>
                                        <p:tgtEl>
                                          <p:spTgt spid="37900"/>
                                        </p:tgtEl>
                                        <p:attrNameLst>
                                          <p:attrName>style.visibility</p:attrName>
                                        </p:attrNameLst>
                                      </p:cBhvr>
                                      <p:to>
                                        <p:strVal val="visible"/>
                                      </p:to>
                                    </p:set>
                                    <p:anim calcmode="lin" valueType="num">
                                      <p:cBhvr additive="base">
                                        <p:cTn id="17" dur="500" fill="hold"/>
                                        <p:tgtEl>
                                          <p:spTgt spid="37900"/>
                                        </p:tgtEl>
                                        <p:attrNameLst>
                                          <p:attrName>ppt_x</p:attrName>
                                        </p:attrNameLst>
                                      </p:cBhvr>
                                      <p:tavLst>
                                        <p:tav tm="0">
                                          <p:val>
                                            <p:strVal val="0-#ppt_w/2"/>
                                          </p:val>
                                        </p:tav>
                                        <p:tav tm="100000">
                                          <p:val>
                                            <p:strVal val="#ppt_x"/>
                                          </p:val>
                                        </p:tav>
                                      </p:tavLst>
                                    </p:anim>
                                    <p:anim calcmode="lin" valueType="num">
                                      <p:cBhvr additive="base">
                                        <p:cTn id="18" dur="500" fill="hold"/>
                                        <p:tgtEl>
                                          <p:spTgt spid="379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1838325" y="300038"/>
            <a:ext cx="5338763" cy="839787"/>
          </a:xfrm>
        </p:spPr>
        <p:txBody>
          <a:bodyPr/>
          <a:lstStyle/>
          <a:p>
            <a:pPr eaLnBrk="1" hangingPunct="1"/>
            <a:r>
              <a:rPr lang="fr-FR" b="1" i="1" u="sng" smtClean="0">
                <a:solidFill>
                  <a:srgbClr val="FF9933"/>
                </a:solidFill>
              </a:rPr>
              <a:t>Tour Eiffel</a:t>
            </a:r>
          </a:p>
        </p:txBody>
      </p:sp>
      <p:sp>
        <p:nvSpPr>
          <p:cNvPr id="39942" name="Rectangle 6"/>
          <p:cNvSpPr>
            <a:spLocks noGrp="1" noChangeArrowheads="1"/>
          </p:cNvSpPr>
          <p:nvPr>
            <p:ph type="body" sz="half" idx="2"/>
          </p:nvPr>
        </p:nvSpPr>
        <p:spPr>
          <a:xfrm>
            <a:off x="4643438" y="1600200"/>
            <a:ext cx="4043362" cy="1114425"/>
          </a:xfrm>
        </p:spPr>
        <p:txBody>
          <a:bodyPr/>
          <a:lstStyle/>
          <a:p>
            <a:pPr eaLnBrk="1" hangingPunct="1">
              <a:buFontTx/>
              <a:buNone/>
            </a:pPr>
            <a:r>
              <a:rPr lang="fr-FR" sz="1600" b="1" smtClean="0"/>
              <a:t>	Tour Eiffel : hauteur de 300m, 1665 marches. On repeint la tour, tous les sept ans. Il faut 60 tonnes de peinture. Elle pèse 10000 tonnes.</a:t>
            </a:r>
          </a:p>
        </p:txBody>
      </p:sp>
      <p:sp>
        <p:nvSpPr>
          <p:cNvPr id="39943" name="Text Box 7"/>
          <p:cNvSpPr txBox="1">
            <a:spLocks noChangeArrowheads="1"/>
          </p:cNvSpPr>
          <p:nvPr/>
        </p:nvSpPr>
        <p:spPr bwMode="auto">
          <a:xfrm>
            <a:off x="5076825" y="4365625"/>
            <a:ext cx="3743325" cy="1603375"/>
          </a:xfrm>
          <a:prstGeom prst="rect">
            <a:avLst/>
          </a:prstGeom>
          <a:noFill/>
          <a:ln w="9525" algn="ctr">
            <a:noFill/>
            <a:miter lim="800000"/>
            <a:headEnd/>
            <a:tailEnd/>
          </a:ln>
        </p:spPr>
        <p:txBody>
          <a:bodyPr>
            <a:spAutoFit/>
          </a:bodyPr>
          <a:lstStyle/>
          <a:p>
            <a:pPr algn="ctr" eaLnBrk="1" hangingPunct="1">
              <a:spcBef>
                <a:spcPct val="50000"/>
              </a:spcBef>
            </a:pPr>
            <a:r>
              <a:rPr lang="en-US" i="1"/>
              <a:t>Eiffel Tower: 300m high, 1665 stairs. The tower is repainted every seven years. 60 tons of paint are needed. It weighs 10000 tons.</a:t>
            </a:r>
          </a:p>
          <a:p>
            <a:pPr algn="ctr" eaLnBrk="1" hangingPunct="1">
              <a:spcBef>
                <a:spcPct val="50000"/>
              </a:spcBef>
            </a:pPr>
            <a:endParaRPr lang="fr-FR" i="1"/>
          </a:p>
        </p:txBody>
      </p:sp>
      <p:pic>
        <p:nvPicPr>
          <p:cNvPr id="39944" name="Picture 8" descr="Visoterra-la-tour-eiffel-6033"/>
          <p:cNvPicPr>
            <a:picLocks noGrp="1" noChangeAspect="1" noChangeArrowheads="1"/>
          </p:cNvPicPr>
          <p:nvPr>
            <p:ph sz="half" idx="1"/>
          </p:nvPr>
        </p:nvPicPr>
        <p:blipFill>
          <a:blip r:embed="rId3" cstate="screen"/>
          <a:srcRect/>
          <a:stretch>
            <a:fillRect/>
          </a:stretch>
        </p:blipFill>
        <p:spPr>
          <a:xfrm>
            <a:off x="425450" y="1600200"/>
            <a:ext cx="3748088" cy="4997450"/>
          </a:xfrm>
          <a:noFill/>
        </p:spPr>
      </p:pic>
    </p:spTree>
  </p:cSld>
  <p:clrMapOvr>
    <a:masterClrMapping/>
  </p:clrMapOvr>
  <p:transition spd="slow"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39944"/>
                                        </p:tgtEl>
                                        <p:attrNameLst>
                                          <p:attrName>style.visibility</p:attrName>
                                        </p:attrNameLst>
                                      </p:cBhvr>
                                      <p:to>
                                        <p:strVal val="visible"/>
                                      </p:to>
                                    </p:set>
                                    <p:anim calcmode="lin" valueType="num">
                                      <p:cBhvr additive="base">
                                        <p:cTn id="12" dur="500" fill="hold"/>
                                        <p:tgtEl>
                                          <p:spTgt spid="39944"/>
                                        </p:tgtEl>
                                        <p:attrNameLst>
                                          <p:attrName>ppt_x</p:attrName>
                                        </p:attrNameLst>
                                      </p:cBhvr>
                                      <p:tavLst>
                                        <p:tav tm="0">
                                          <p:val>
                                            <p:strVal val="0-#ppt_w/2"/>
                                          </p:val>
                                        </p:tav>
                                        <p:tav tm="100000">
                                          <p:val>
                                            <p:strVal val="#ppt_x"/>
                                          </p:val>
                                        </p:tav>
                                      </p:tavLst>
                                    </p:anim>
                                    <p:anim calcmode="lin" valueType="num">
                                      <p:cBhvr additive="base">
                                        <p:cTn id="13" dur="500" fill="hold"/>
                                        <p:tgtEl>
                                          <p:spTgt spid="399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p:stCondLst>
                              <p:cond delay="3000"/>
                            </p:stCondLst>
                            <p:childTnLst>
                              <p:par>
                                <p:cTn id="15" presetID="2" presetClass="entr" presetSubtype="8" fill="hold" grpId="0" nodeType="afterEffect">
                                  <p:stCondLst>
                                    <p:cond delay="2000"/>
                                  </p:stCondLst>
                                  <p:childTnLst>
                                    <p:set>
                                      <p:cBhvr>
                                        <p:cTn id="16" dur="1" fill="hold">
                                          <p:stCondLst>
                                            <p:cond delay="0"/>
                                          </p:stCondLst>
                                        </p:cTn>
                                        <p:tgtEl>
                                          <p:spTgt spid="39942">
                                            <p:txEl>
                                              <p:pRg st="0" end="0"/>
                                            </p:txEl>
                                          </p:spTgt>
                                        </p:tgtEl>
                                        <p:attrNameLst>
                                          <p:attrName>style.visibility</p:attrName>
                                        </p:attrNameLst>
                                      </p:cBhvr>
                                      <p:to>
                                        <p:strVal val="visible"/>
                                      </p:to>
                                    </p:set>
                                    <p:anim calcmode="lin" valueType="num">
                                      <p:cBhvr additive="base">
                                        <p:cTn id="17" dur="500" fill="hold"/>
                                        <p:tgtEl>
                                          <p:spTgt spid="3994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942">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 presetClass="entr" presetSubtype="8" fill="hold" grpId="0" nodeType="afterEffect">
                                  <p:stCondLst>
                                    <p:cond delay="2000"/>
                                  </p:stCondLst>
                                  <p:childTnLst>
                                    <p:set>
                                      <p:cBhvr>
                                        <p:cTn id="21" dur="1" fill="hold">
                                          <p:stCondLst>
                                            <p:cond delay="0"/>
                                          </p:stCondLst>
                                        </p:cTn>
                                        <p:tgtEl>
                                          <p:spTgt spid="39943"/>
                                        </p:tgtEl>
                                        <p:attrNameLst>
                                          <p:attrName>style.visibility</p:attrName>
                                        </p:attrNameLst>
                                      </p:cBhvr>
                                      <p:to>
                                        <p:strVal val="visible"/>
                                      </p:to>
                                    </p:set>
                                    <p:anim calcmode="lin" valueType="num">
                                      <p:cBhvr additive="base">
                                        <p:cTn id="22" dur="500" fill="hold"/>
                                        <p:tgtEl>
                                          <p:spTgt spid="39943"/>
                                        </p:tgtEl>
                                        <p:attrNameLst>
                                          <p:attrName>ppt_x</p:attrName>
                                        </p:attrNameLst>
                                      </p:cBhvr>
                                      <p:tavLst>
                                        <p:tav tm="0">
                                          <p:val>
                                            <p:strVal val="0-#ppt_w/2"/>
                                          </p:val>
                                        </p:tav>
                                        <p:tav tm="100000">
                                          <p:val>
                                            <p:strVal val="#ppt_x"/>
                                          </p:val>
                                        </p:tav>
                                      </p:tavLst>
                                    </p:anim>
                                    <p:anim calcmode="lin" valueType="num">
                                      <p:cBhvr additive="base">
                                        <p:cTn id="23"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2" grpId="0" build="p" autoUpdateAnimBg="0" advAuto="2000"/>
      <p:bldP spid="399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92150"/>
          </a:xfrm>
        </p:spPr>
        <p:txBody>
          <a:bodyPr/>
          <a:lstStyle/>
          <a:p>
            <a:pPr eaLnBrk="1" hangingPunct="1"/>
            <a:r>
              <a:rPr lang="fr-FR" sz="3100" b="1" smtClean="0"/>
              <a:t>9pm… Bateau mouche – Sightseeing boat</a:t>
            </a:r>
          </a:p>
        </p:txBody>
      </p:sp>
      <p:pic>
        <p:nvPicPr>
          <p:cNvPr id="4" name="sous les ponts.mp3">
            <a:hlinkClick r:id="" action="ppaction://media"/>
          </p:cNvPr>
          <p:cNvPicPr>
            <a:picLocks noRot="1" noChangeAspect="1"/>
          </p:cNvPicPr>
          <p:nvPr>
            <a:audioFile r:link="rId1"/>
          </p:nvPr>
        </p:nvPicPr>
        <p:blipFill>
          <a:blip r:embed="rId4" cstate="screen"/>
          <a:srcRect/>
          <a:stretch>
            <a:fillRect/>
          </a:stretch>
        </p:blipFill>
        <p:spPr bwMode="auto">
          <a:xfrm>
            <a:off x="9144000" y="188913"/>
            <a:ext cx="304800" cy="304800"/>
          </a:xfrm>
          <a:prstGeom prst="rect">
            <a:avLst/>
          </a:prstGeom>
          <a:noFill/>
          <a:ln w="9525">
            <a:noFill/>
            <a:miter lim="800000"/>
            <a:headEnd/>
            <a:tailEnd/>
          </a:ln>
        </p:spPr>
      </p:pic>
    </p:spTree>
  </p:cSld>
  <p:clrMapOvr>
    <a:masterClrMapping/>
  </p:clrMapOvr>
  <p:transition spd="slow" advTm="33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srcRect/>
          <a:stretch>
            <a:fillRect/>
          </a:stretch>
        </a:blipFill>
        <a:effectLst/>
      </p:bgPr>
    </p:bg>
    <p:spTree>
      <p:nvGrpSpPr>
        <p:cNvPr id="1" name=""/>
        <p:cNvGrpSpPr/>
        <p:nvPr/>
      </p:nvGrpSpPr>
      <p:grpSpPr>
        <a:xfrm>
          <a:off x="0" y="0"/>
          <a:ext cx="0" cy="0"/>
          <a:chOff x="0" y="0"/>
          <a:chExt cx="0" cy="0"/>
        </a:xfrm>
      </p:grpSpPr>
      <p:pic>
        <p:nvPicPr>
          <p:cNvPr id="18434" name="Picture 6" descr="trace de pied"/>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rot="1949442">
            <a:off x="468313" y="5084763"/>
            <a:ext cx="1428750" cy="1428750"/>
          </a:xfrm>
          <a:prstGeom prst="rect">
            <a:avLst/>
          </a:prstGeom>
          <a:noFill/>
          <a:ln w="9525">
            <a:noFill/>
            <a:miter lim="800000"/>
            <a:headEnd/>
            <a:tailEnd/>
          </a:ln>
        </p:spPr>
      </p:pic>
      <p:pic>
        <p:nvPicPr>
          <p:cNvPr id="18435" name="Picture 7" descr="trace de pied"/>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rot="2821236">
            <a:off x="1835150" y="3716338"/>
            <a:ext cx="1428750" cy="1428750"/>
          </a:xfrm>
          <a:prstGeom prst="rect">
            <a:avLst/>
          </a:prstGeom>
          <a:noFill/>
          <a:ln w="9525">
            <a:noFill/>
            <a:miter lim="800000"/>
            <a:headEnd/>
            <a:tailEnd/>
          </a:ln>
        </p:spPr>
      </p:pic>
      <p:pic>
        <p:nvPicPr>
          <p:cNvPr id="18436" name="Picture 8" descr="trace de pied"/>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rot="3319852">
            <a:off x="3419475" y="2492375"/>
            <a:ext cx="1428750" cy="1428750"/>
          </a:xfrm>
          <a:prstGeom prst="rect">
            <a:avLst/>
          </a:prstGeom>
          <a:noFill/>
          <a:ln w="9525">
            <a:noFill/>
            <a:miter lim="800000"/>
            <a:headEnd/>
            <a:tailEnd/>
          </a:ln>
        </p:spPr>
      </p:pic>
      <p:pic>
        <p:nvPicPr>
          <p:cNvPr id="18437" name="Picture 9" descr="trace de pied"/>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rot="3304715">
            <a:off x="4932363" y="1484313"/>
            <a:ext cx="1428750" cy="1428750"/>
          </a:xfrm>
          <a:prstGeom prst="rect">
            <a:avLst/>
          </a:prstGeom>
          <a:noFill/>
          <a:ln w="9525">
            <a:noFill/>
            <a:miter lim="800000"/>
            <a:headEnd/>
            <a:tailEnd/>
          </a:ln>
        </p:spPr>
      </p:pic>
      <p:pic>
        <p:nvPicPr>
          <p:cNvPr id="18438" name="Picture 10" descr="lune"/>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6877050" y="188913"/>
            <a:ext cx="1619250" cy="1590675"/>
          </a:xfrm>
          <a:prstGeom prst="rect">
            <a:avLst/>
          </a:prstGeom>
          <a:noFill/>
          <a:ln w="9525">
            <a:noFill/>
            <a:miter lim="800000"/>
            <a:headEnd/>
            <a:tailEnd/>
          </a:ln>
        </p:spPr>
      </p:pic>
      <p:sp>
        <p:nvSpPr>
          <p:cNvPr id="43019" name="Text Box 11"/>
          <p:cNvSpPr txBox="1">
            <a:spLocks noChangeArrowheads="1"/>
          </p:cNvSpPr>
          <p:nvPr/>
        </p:nvSpPr>
        <p:spPr bwMode="auto">
          <a:xfrm rot="-887023">
            <a:off x="250825" y="476250"/>
            <a:ext cx="3024188" cy="519113"/>
          </a:xfrm>
          <a:prstGeom prst="rect">
            <a:avLst/>
          </a:prstGeom>
          <a:noFill/>
          <a:ln w="9525" algn="ctr">
            <a:noFill/>
            <a:miter lim="800000"/>
            <a:headEnd/>
            <a:tailEnd/>
          </a:ln>
        </p:spPr>
        <p:txBody>
          <a:bodyPr>
            <a:spAutoFit/>
          </a:bodyPr>
          <a:lstStyle/>
          <a:p>
            <a:pPr algn="ctr" eaLnBrk="1" hangingPunct="1">
              <a:spcBef>
                <a:spcPct val="50000"/>
              </a:spcBef>
            </a:pPr>
            <a:r>
              <a:rPr lang="fr-FR" sz="2800">
                <a:solidFill>
                  <a:schemeClr val="bg1"/>
                </a:solidFill>
              </a:rPr>
              <a:t>Bonne nuit</a:t>
            </a:r>
          </a:p>
        </p:txBody>
      </p:sp>
      <p:sp>
        <p:nvSpPr>
          <p:cNvPr id="43020" name="Text Box 12"/>
          <p:cNvSpPr txBox="1">
            <a:spLocks noChangeArrowheads="1"/>
          </p:cNvSpPr>
          <p:nvPr/>
        </p:nvSpPr>
        <p:spPr bwMode="auto">
          <a:xfrm rot="821923">
            <a:off x="395288" y="2420938"/>
            <a:ext cx="2879725" cy="519112"/>
          </a:xfrm>
          <a:prstGeom prst="rect">
            <a:avLst/>
          </a:prstGeom>
          <a:noFill/>
          <a:ln w="9525" algn="ctr">
            <a:noFill/>
            <a:miter lim="800000"/>
            <a:headEnd/>
            <a:tailEnd/>
          </a:ln>
        </p:spPr>
        <p:txBody>
          <a:bodyPr>
            <a:spAutoFit/>
          </a:bodyPr>
          <a:lstStyle/>
          <a:p>
            <a:pPr algn="ctr" eaLnBrk="1" hangingPunct="1">
              <a:spcBef>
                <a:spcPct val="50000"/>
              </a:spcBef>
            </a:pPr>
            <a:r>
              <a:rPr lang="fr-FR" sz="2800">
                <a:solidFill>
                  <a:schemeClr val="bg1"/>
                </a:solidFill>
              </a:rPr>
              <a:t>Good night</a:t>
            </a:r>
          </a:p>
        </p:txBody>
      </p:sp>
      <p:sp>
        <p:nvSpPr>
          <p:cNvPr id="43021" name="Text Box 13"/>
          <p:cNvSpPr txBox="1">
            <a:spLocks noChangeArrowheads="1"/>
          </p:cNvSpPr>
          <p:nvPr/>
        </p:nvSpPr>
        <p:spPr bwMode="auto">
          <a:xfrm rot="-1300701">
            <a:off x="5651500" y="3429000"/>
            <a:ext cx="3240088" cy="519113"/>
          </a:xfrm>
          <a:prstGeom prst="rect">
            <a:avLst/>
          </a:prstGeom>
          <a:noFill/>
          <a:ln w="9525" algn="ctr">
            <a:noFill/>
            <a:miter lim="800000"/>
            <a:headEnd/>
            <a:tailEnd/>
          </a:ln>
        </p:spPr>
        <p:txBody>
          <a:bodyPr>
            <a:spAutoFit/>
          </a:bodyPr>
          <a:lstStyle/>
          <a:p>
            <a:pPr algn="ctr" eaLnBrk="1" hangingPunct="1">
              <a:spcBef>
                <a:spcPct val="50000"/>
              </a:spcBef>
            </a:pPr>
            <a:r>
              <a:rPr lang="fr-FR" sz="2800">
                <a:solidFill>
                  <a:schemeClr val="bg1"/>
                </a:solidFill>
              </a:rPr>
              <a:t>Buenas noches</a:t>
            </a:r>
          </a:p>
        </p:txBody>
      </p:sp>
      <p:sp>
        <p:nvSpPr>
          <p:cNvPr id="43022" name="Text Box 14"/>
          <p:cNvSpPr txBox="1">
            <a:spLocks noChangeArrowheads="1"/>
          </p:cNvSpPr>
          <p:nvPr/>
        </p:nvSpPr>
        <p:spPr bwMode="auto">
          <a:xfrm rot="1239623">
            <a:off x="3842663" y="5068357"/>
            <a:ext cx="3313113" cy="519113"/>
          </a:xfrm>
          <a:prstGeom prst="rect">
            <a:avLst/>
          </a:prstGeom>
          <a:noFill/>
          <a:ln w="9525" algn="ctr">
            <a:noFill/>
            <a:miter lim="800000"/>
            <a:headEnd/>
            <a:tailEnd/>
          </a:ln>
        </p:spPr>
        <p:txBody>
          <a:bodyPr>
            <a:spAutoFit/>
          </a:bodyPr>
          <a:lstStyle/>
          <a:p>
            <a:pPr algn="ctr" eaLnBrk="1" hangingPunct="1">
              <a:spcBef>
                <a:spcPct val="50000"/>
              </a:spcBef>
            </a:pPr>
            <a:r>
              <a:rPr lang="fr-FR" sz="2800" dirty="0" err="1">
                <a:solidFill>
                  <a:schemeClr val="bg1"/>
                </a:solidFill>
              </a:rPr>
              <a:t>Gute</a:t>
            </a:r>
            <a:r>
              <a:rPr lang="fr-FR" sz="2800" dirty="0">
                <a:solidFill>
                  <a:schemeClr val="bg1"/>
                </a:solidFill>
              </a:rPr>
              <a:t> </a:t>
            </a:r>
            <a:r>
              <a:rPr lang="fr-FR" sz="2800" dirty="0" err="1">
                <a:solidFill>
                  <a:schemeClr val="bg1"/>
                </a:solidFill>
              </a:rPr>
              <a:t>Nacht</a:t>
            </a:r>
            <a:endParaRPr lang="fr-FR" sz="2800" dirty="0">
              <a:solidFill>
                <a:schemeClr val="bg1"/>
              </a:solidFill>
            </a:endParaRPr>
          </a:p>
        </p:txBody>
      </p:sp>
      <p:sp>
        <p:nvSpPr>
          <p:cNvPr id="11" name="ZoneTexte 10"/>
          <p:cNvSpPr txBox="1"/>
          <p:nvPr/>
        </p:nvSpPr>
        <p:spPr>
          <a:xfrm>
            <a:off x="1571604" y="6000768"/>
            <a:ext cx="6786610" cy="646331"/>
          </a:xfrm>
          <a:prstGeom prst="rect">
            <a:avLst/>
          </a:prstGeom>
          <a:noFill/>
        </p:spPr>
        <p:txBody>
          <a:bodyPr wrap="square" rtlCol="0">
            <a:spAutoFit/>
          </a:bodyPr>
          <a:lstStyle/>
          <a:p>
            <a:pPr algn="ctr"/>
            <a:r>
              <a:rPr lang="fr-FR" dirty="0" smtClean="0">
                <a:solidFill>
                  <a:srgbClr val="FFFFFF"/>
                </a:solidFill>
              </a:rPr>
              <a:t>Nicole  </a:t>
            </a:r>
            <a:r>
              <a:rPr lang="fr-FR" dirty="0" err="1" smtClean="0">
                <a:solidFill>
                  <a:srgbClr val="FFFFFF"/>
                </a:solidFill>
              </a:rPr>
              <a:t>Villet</a:t>
            </a:r>
            <a:r>
              <a:rPr lang="fr-FR" dirty="0" smtClean="0">
                <a:solidFill>
                  <a:srgbClr val="FFFFFF"/>
                </a:solidFill>
              </a:rPr>
              <a:t> organisatrice de la journée à Paris.</a:t>
            </a:r>
          </a:p>
          <a:p>
            <a:pPr algn="ctr"/>
            <a:r>
              <a:rPr lang="fr-FR" dirty="0" smtClean="0">
                <a:solidFill>
                  <a:srgbClr val="FFFFFF"/>
                </a:solidFill>
              </a:rPr>
              <a:t>Accueil à l’ISC octobre 2010</a:t>
            </a:r>
            <a:endParaRPr lang="fr-FR" dirty="0">
              <a:solidFill>
                <a:srgbClr val="FFFFFF"/>
              </a:solidFill>
            </a:endParaRPr>
          </a:p>
        </p:txBody>
      </p:sp>
    </p:spTree>
  </p:cSld>
  <p:clrMapOvr>
    <a:masterClrMapping/>
  </p:clrMapOvr>
  <p:transition spd="slow"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9"/>
                                        </p:tgtEl>
                                        <p:attrNameLst>
                                          <p:attrName>style.visibility</p:attrName>
                                        </p:attrNameLst>
                                      </p:cBhvr>
                                      <p:to>
                                        <p:strVal val="visible"/>
                                      </p:to>
                                    </p:set>
                                    <p:anim calcmode="lin" valueType="num">
                                      <p:cBhvr additive="base">
                                        <p:cTn id="7" dur="500" fill="hold"/>
                                        <p:tgtEl>
                                          <p:spTgt spid="43019"/>
                                        </p:tgtEl>
                                        <p:attrNameLst>
                                          <p:attrName>ppt_x</p:attrName>
                                        </p:attrNameLst>
                                      </p:cBhvr>
                                      <p:tavLst>
                                        <p:tav tm="0">
                                          <p:val>
                                            <p:strVal val="0-#ppt_w/2"/>
                                          </p:val>
                                        </p:tav>
                                        <p:tav tm="100000">
                                          <p:val>
                                            <p:strVal val="#ppt_x"/>
                                          </p:val>
                                        </p:tav>
                                      </p:tavLst>
                                    </p:anim>
                                    <p:anim calcmode="lin" valueType="num">
                                      <p:cBhvr additive="base">
                                        <p:cTn id="8" dur="500" fill="hold"/>
                                        <p:tgtEl>
                                          <p:spTgt spid="430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9" fill="hold">
                            <p:stCondLst>
                              <p:cond delay="500"/>
                            </p:stCondLst>
                            <p:childTnLst>
                              <p:par>
                                <p:cTn id="10" presetID="2" presetClass="entr" presetSubtype="8" fill="hold" grpId="0" nodeType="afterEffect">
                                  <p:stCondLst>
                                    <p:cond delay="3000"/>
                                  </p:stCondLst>
                                  <p:childTnLst>
                                    <p:set>
                                      <p:cBhvr>
                                        <p:cTn id="11" dur="1" fill="hold">
                                          <p:stCondLst>
                                            <p:cond delay="0"/>
                                          </p:stCondLst>
                                        </p:cTn>
                                        <p:tgtEl>
                                          <p:spTgt spid="43020"/>
                                        </p:tgtEl>
                                        <p:attrNameLst>
                                          <p:attrName>style.visibility</p:attrName>
                                        </p:attrNameLst>
                                      </p:cBhvr>
                                      <p:to>
                                        <p:strVal val="visible"/>
                                      </p:to>
                                    </p:set>
                                    <p:anim calcmode="lin" valueType="num">
                                      <p:cBhvr additive="base">
                                        <p:cTn id="12" dur="500" fill="hold"/>
                                        <p:tgtEl>
                                          <p:spTgt spid="43020"/>
                                        </p:tgtEl>
                                        <p:attrNameLst>
                                          <p:attrName>ppt_x</p:attrName>
                                        </p:attrNameLst>
                                      </p:cBhvr>
                                      <p:tavLst>
                                        <p:tav tm="0">
                                          <p:val>
                                            <p:strVal val="0-#ppt_w/2"/>
                                          </p:val>
                                        </p:tav>
                                        <p:tav tm="100000">
                                          <p:val>
                                            <p:strVal val="#ppt_x"/>
                                          </p:val>
                                        </p:tav>
                                      </p:tavLst>
                                    </p:anim>
                                    <p:anim calcmode="lin" valueType="num">
                                      <p:cBhvr additive="base">
                                        <p:cTn id="13" dur="500" fill="hold"/>
                                        <p:tgtEl>
                                          <p:spTgt spid="430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ap.wav"/>
                                        </p:tgtEl>
                                      </p:cMediaNode>
                                    </p:audio>
                                  </p:subTnLst>
                                </p:cTn>
                              </p:par>
                            </p:childTnLst>
                          </p:cTn>
                        </p:par>
                        <p:par>
                          <p:cTn id="14" fill="hold">
                            <p:stCondLst>
                              <p:cond delay="4000"/>
                            </p:stCondLst>
                            <p:childTnLst>
                              <p:par>
                                <p:cTn id="15" presetID="2" presetClass="entr" presetSubtype="8" fill="hold" grpId="0" nodeType="afterEffect">
                                  <p:stCondLst>
                                    <p:cond delay="3000"/>
                                  </p:stCondLst>
                                  <p:childTnLst>
                                    <p:set>
                                      <p:cBhvr>
                                        <p:cTn id="16" dur="1" fill="hold">
                                          <p:stCondLst>
                                            <p:cond delay="0"/>
                                          </p:stCondLst>
                                        </p:cTn>
                                        <p:tgtEl>
                                          <p:spTgt spid="43021"/>
                                        </p:tgtEl>
                                        <p:attrNameLst>
                                          <p:attrName>style.visibility</p:attrName>
                                        </p:attrNameLst>
                                      </p:cBhvr>
                                      <p:to>
                                        <p:strVal val="visible"/>
                                      </p:to>
                                    </p:set>
                                    <p:anim calcmode="lin" valueType="num">
                                      <p:cBhvr additive="base">
                                        <p:cTn id="17" dur="500" fill="hold"/>
                                        <p:tgtEl>
                                          <p:spTgt spid="43021"/>
                                        </p:tgtEl>
                                        <p:attrNameLst>
                                          <p:attrName>ppt_x</p:attrName>
                                        </p:attrNameLst>
                                      </p:cBhvr>
                                      <p:tavLst>
                                        <p:tav tm="0">
                                          <p:val>
                                            <p:strVal val="0-#ppt_w/2"/>
                                          </p:val>
                                        </p:tav>
                                        <p:tav tm="100000">
                                          <p:val>
                                            <p:strVal val="#ppt_x"/>
                                          </p:val>
                                        </p:tav>
                                      </p:tavLst>
                                    </p:anim>
                                    <p:anim calcmode="lin" valueType="num">
                                      <p:cBhvr additive="base">
                                        <p:cTn id="18" dur="500" fill="hold"/>
                                        <p:tgtEl>
                                          <p:spTgt spid="43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par>
                          <p:cTn id="19" fill="hold">
                            <p:stCondLst>
                              <p:cond delay="7500"/>
                            </p:stCondLst>
                            <p:childTnLst>
                              <p:par>
                                <p:cTn id="20" presetID="2" presetClass="entr" presetSubtype="8" fill="hold" grpId="0" nodeType="afterEffect">
                                  <p:stCondLst>
                                    <p:cond delay="3000"/>
                                  </p:stCondLst>
                                  <p:childTnLst>
                                    <p:set>
                                      <p:cBhvr>
                                        <p:cTn id="21" dur="1" fill="hold">
                                          <p:stCondLst>
                                            <p:cond delay="0"/>
                                          </p:stCondLst>
                                        </p:cTn>
                                        <p:tgtEl>
                                          <p:spTgt spid="43022"/>
                                        </p:tgtEl>
                                        <p:attrNameLst>
                                          <p:attrName>style.visibility</p:attrName>
                                        </p:attrNameLst>
                                      </p:cBhvr>
                                      <p:to>
                                        <p:strVal val="visible"/>
                                      </p:to>
                                    </p:set>
                                    <p:anim calcmode="lin" valueType="num">
                                      <p:cBhvr additive="base">
                                        <p:cTn id="22" dur="500" fill="hold"/>
                                        <p:tgtEl>
                                          <p:spTgt spid="43022"/>
                                        </p:tgtEl>
                                        <p:attrNameLst>
                                          <p:attrName>ppt_x</p:attrName>
                                        </p:attrNameLst>
                                      </p:cBhvr>
                                      <p:tavLst>
                                        <p:tav tm="0">
                                          <p:val>
                                            <p:strVal val="0-#ppt_w/2"/>
                                          </p:val>
                                        </p:tav>
                                        <p:tav tm="100000">
                                          <p:val>
                                            <p:strVal val="#ppt_x"/>
                                          </p:val>
                                        </p:tav>
                                      </p:tavLst>
                                    </p:anim>
                                    <p:anim calcmode="lin" valueType="num">
                                      <p:cBhvr additive="base">
                                        <p:cTn id="23" dur="500" fill="hold"/>
                                        <p:tgtEl>
                                          <p:spTgt spid="43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utoUpdateAnimBg="0"/>
      <p:bldP spid="43020" grpId="0" autoUpdateAnimBg="0"/>
      <p:bldP spid="43021" grpId="0" autoUpdateAnimBg="0"/>
      <p:bldP spid="430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6155" name="Line 11"/>
          <p:cNvSpPr>
            <a:spLocks noChangeShapeType="1"/>
          </p:cNvSpPr>
          <p:nvPr/>
        </p:nvSpPr>
        <p:spPr bwMode="auto">
          <a:xfrm>
            <a:off x="4859338" y="1125538"/>
            <a:ext cx="0" cy="0"/>
          </a:xfrm>
          <a:prstGeom prst="line">
            <a:avLst/>
          </a:prstGeom>
          <a:noFill/>
          <a:ln w="9525">
            <a:solidFill>
              <a:schemeClr val="tx1"/>
            </a:solidFill>
            <a:round/>
            <a:headEnd/>
            <a:tailEnd/>
          </a:ln>
        </p:spPr>
        <p:txBody>
          <a:bodyPr/>
          <a:lstStyle/>
          <a:p>
            <a:endParaRPr lang="fr-FR"/>
          </a:p>
        </p:txBody>
      </p:sp>
      <p:sp>
        <p:nvSpPr>
          <p:cNvPr id="6156" name="Line 12"/>
          <p:cNvSpPr>
            <a:spLocks noChangeShapeType="1"/>
          </p:cNvSpPr>
          <p:nvPr/>
        </p:nvSpPr>
        <p:spPr bwMode="auto">
          <a:xfrm flipH="1">
            <a:off x="3419475" y="981075"/>
            <a:ext cx="1512888" cy="1008063"/>
          </a:xfrm>
          <a:prstGeom prst="line">
            <a:avLst/>
          </a:prstGeom>
          <a:noFill/>
          <a:ln w="57150" cap="rnd" cmpd="thickThin">
            <a:solidFill>
              <a:srgbClr val="FF0000"/>
            </a:solidFill>
            <a:prstDash val="sysDot"/>
            <a:round/>
            <a:headEnd/>
            <a:tailEnd/>
          </a:ln>
        </p:spPr>
        <p:txBody>
          <a:bodyPr/>
          <a:lstStyle/>
          <a:p>
            <a:endParaRPr lang="fr-FR"/>
          </a:p>
        </p:txBody>
      </p:sp>
      <p:sp>
        <p:nvSpPr>
          <p:cNvPr id="6157" name="Line 13"/>
          <p:cNvSpPr>
            <a:spLocks noChangeShapeType="1"/>
          </p:cNvSpPr>
          <p:nvPr/>
        </p:nvSpPr>
        <p:spPr bwMode="auto">
          <a:xfrm>
            <a:off x="3563938" y="2133600"/>
            <a:ext cx="431800" cy="287338"/>
          </a:xfrm>
          <a:prstGeom prst="line">
            <a:avLst/>
          </a:prstGeom>
          <a:noFill/>
          <a:ln w="57150" cap="rnd" cmpd="thinThick">
            <a:solidFill>
              <a:srgbClr val="FF0000"/>
            </a:solidFill>
            <a:prstDash val="sysDot"/>
            <a:round/>
            <a:headEnd/>
            <a:tailEnd/>
          </a:ln>
        </p:spPr>
        <p:txBody>
          <a:bodyPr/>
          <a:lstStyle/>
          <a:p>
            <a:endParaRPr lang="fr-FR"/>
          </a:p>
        </p:txBody>
      </p:sp>
      <p:sp>
        <p:nvSpPr>
          <p:cNvPr id="6158" name="Line 14"/>
          <p:cNvSpPr>
            <a:spLocks noChangeShapeType="1"/>
          </p:cNvSpPr>
          <p:nvPr/>
        </p:nvSpPr>
        <p:spPr bwMode="auto">
          <a:xfrm flipV="1">
            <a:off x="4211638" y="1989138"/>
            <a:ext cx="288925" cy="431800"/>
          </a:xfrm>
          <a:prstGeom prst="line">
            <a:avLst/>
          </a:prstGeom>
          <a:noFill/>
          <a:ln w="57150" cap="rnd" cmpd="thinThick">
            <a:solidFill>
              <a:srgbClr val="FF0000"/>
            </a:solidFill>
            <a:prstDash val="sysDot"/>
            <a:round/>
            <a:headEnd/>
            <a:tailEnd/>
          </a:ln>
        </p:spPr>
        <p:txBody>
          <a:bodyPr/>
          <a:lstStyle/>
          <a:p>
            <a:endParaRPr lang="fr-FR"/>
          </a:p>
        </p:txBody>
      </p:sp>
      <p:sp>
        <p:nvSpPr>
          <p:cNvPr id="6159" name="Line 15"/>
          <p:cNvSpPr>
            <a:spLocks noChangeShapeType="1"/>
          </p:cNvSpPr>
          <p:nvPr/>
        </p:nvSpPr>
        <p:spPr bwMode="auto">
          <a:xfrm>
            <a:off x="5148263" y="1989138"/>
            <a:ext cx="0" cy="719137"/>
          </a:xfrm>
          <a:prstGeom prst="line">
            <a:avLst/>
          </a:prstGeom>
          <a:noFill/>
          <a:ln w="57150" cap="rnd" cmpd="thinThick">
            <a:solidFill>
              <a:srgbClr val="FF0000"/>
            </a:solidFill>
            <a:prstDash val="sysDot"/>
            <a:round/>
            <a:headEnd/>
            <a:tailEnd/>
          </a:ln>
        </p:spPr>
        <p:txBody>
          <a:bodyPr/>
          <a:lstStyle/>
          <a:p>
            <a:endParaRPr lang="fr-FR"/>
          </a:p>
        </p:txBody>
      </p:sp>
      <p:sp>
        <p:nvSpPr>
          <p:cNvPr id="6160" name="Line 16"/>
          <p:cNvSpPr>
            <a:spLocks noChangeShapeType="1"/>
          </p:cNvSpPr>
          <p:nvPr/>
        </p:nvSpPr>
        <p:spPr bwMode="auto">
          <a:xfrm>
            <a:off x="5292725" y="2708275"/>
            <a:ext cx="574675" cy="0"/>
          </a:xfrm>
          <a:prstGeom prst="line">
            <a:avLst/>
          </a:prstGeom>
          <a:noFill/>
          <a:ln w="57150" cap="rnd" cmpd="thinThick">
            <a:solidFill>
              <a:srgbClr val="FF0000"/>
            </a:solidFill>
            <a:prstDash val="sysDot"/>
            <a:round/>
            <a:headEnd/>
            <a:tailEnd/>
          </a:ln>
        </p:spPr>
        <p:txBody>
          <a:bodyPr/>
          <a:lstStyle/>
          <a:p>
            <a:endParaRPr lang="fr-FR"/>
          </a:p>
        </p:txBody>
      </p:sp>
      <p:sp>
        <p:nvSpPr>
          <p:cNvPr id="6161" name="Line 17"/>
          <p:cNvSpPr>
            <a:spLocks noChangeShapeType="1"/>
          </p:cNvSpPr>
          <p:nvPr/>
        </p:nvSpPr>
        <p:spPr bwMode="auto">
          <a:xfrm flipH="1">
            <a:off x="6011863" y="3500438"/>
            <a:ext cx="144462" cy="433387"/>
          </a:xfrm>
          <a:prstGeom prst="line">
            <a:avLst/>
          </a:prstGeom>
          <a:noFill/>
          <a:ln w="57150" cap="rnd" cmpd="thinThick">
            <a:solidFill>
              <a:srgbClr val="FF0000"/>
            </a:solidFill>
            <a:prstDash val="sysDot"/>
            <a:round/>
            <a:headEnd/>
            <a:tailEnd/>
          </a:ln>
        </p:spPr>
        <p:txBody>
          <a:bodyPr/>
          <a:lstStyle/>
          <a:p>
            <a:endParaRPr lang="fr-FR"/>
          </a:p>
        </p:txBody>
      </p:sp>
      <p:sp>
        <p:nvSpPr>
          <p:cNvPr id="6162" name="Line 18"/>
          <p:cNvSpPr>
            <a:spLocks noChangeShapeType="1"/>
          </p:cNvSpPr>
          <p:nvPr/>
        </p:nvSpPr>
        <p:spPr bwMode="auto">
          <a:xfrm flipH="1" flipV="1">
            <a:off x="4140200" y="3644900"/>
            <a:ext cx="1081088" cy="360363"/>
          </a:xfrm>
          <a:prstGeom prst="line">
            <a:avLst/>
          </a:prstGeom>
          <a:noFill/>
          <a:ln w="57150" cap="rnd" cmpd="thinThick">
            <a:solidFill>
              <a:srgbClr val="FF0000"/>
            </a:solidFill>
            <a:prstDash val="sysDot"/>
            <a:round/>
            <a:headEnd/>
            <a:tailEnd/>
          </a:ln>
        </p:spPr>
        <p:txBody>
          <a:bodyPr/>
          <a:lstStyle/>
          <a:p>
            <a:endParaRPr lang="fr-FR"/>
          </a:p>
        </p:txBody>
      </p:sp>
      <p:sp>
        <p:nvSpPr>
          <p:cNvPr id="6163" name="Line 19"/>
          <p:cNvSpPr>
            <a:spLocks noChangeShapeType="1"/>
          </p:cNvSpPr>
          <p:nvPr/>
        </p:nvSpPr>
        <p:spPr bwMode="auto">
          <a:xfrm flipH="1">
            <a:off x="3059113" y="3500438"/>
            <a:ext cx="433387" cy="215900"/>
          </a:xfrm>
          <a:prstGeom prst="line">
            <a:avLst/>
          </a:prstGeom>
          <a:noFill/>
          <a:ln w="57150" cap="rnd" cmpd="thinThick">
            <a:solidFill>
              <a:srgbClr val="FF0000"/>
            </a:solidFill>
            <a:prstDash val="sysDot"/>
            <a:round/>
            <a:headEnd/>
            <a:tailEnd/>
          </a:ln>
        </p:spPr>
        <p:txBody>
          <a:bodyPr/>
          <a:lstStyle/>
          <a:p>
            <a:endParaRPr lang="fr-FR"/>
          </a:p>
        </p:txBody>
      </p:sp>
      <p:sp>
        <p:nvSpPr>
          <p:cNvPr id="3083" name="Text Box 21"/>
          <p:cNvSpPr txBox="1">
            <a:spLocks noChangeArrowheads="1"/>
          </p:cNvSpPr>
          <p:nvPr/>
        </p:nvSpPr>
        <p:spPr bwMode="auto">
          <a:xfrm>
            <a:off x="3429000" y="0"/>
            <a:ext cx="2362200" cy="641350"/>
          </a:xfrm>
          <a:prstGeom prst="rect">
            <a:avLst/>
          </a:prstGeom>
          <a:noFill/>
          <a:ln w="9525" algn="ctr">
            <a:noFill/>
            <a:miter lim="800000"/>
            <a:headEnd/>
            <a:tailEnd/>
          </a:ln>
        </p:spPr>
        <p:txBody>
          <a:bodyPr>
            <a:spAutoFit/>
          </a:bodyPr>
          <a:lstStyle/>
          <a:p>
            <a:pPr algn="ctr" eaLnBrk="1" hangingPunct="1">
              <a:spcBef>
                <a:spcPct val="50000"/>
              </a:spcBef>
            </a:pPr>
            <a:r>
              <a:rPr lang="fr-FR" sz="3600" b="1" u="sng">
                <a:solidFill>
                  <a:srgbClr val="FF0000"/>
                </a:solidFill>
              </a:rPr>
              <a:t>departure</a:t>
            </a:r>
          </a:p>
        </p:txBody>
      </p:sp>
      <p:sp>
        <p:nvSpPr>
          <p:cNvPr id="3084" name="Text Box 22"/>
          <p:cNvSpPr txBox="1">
            <a:spLocks noChangeArrowheads="1"/>
          </p:cNvSpPr>
          <p:nvPr/>
        </p:nvSpPr>
        <p:spPr bwMode="auto">
          <a:xfrm>
            <a:off x="971550" y="2997200"/>
            <a:ext cx="1727200" cy="641350"/>
          </a:xfrm>
          <a:prstGeom prst="rect">
            <a:avLst/>
          </a:prstGeom>
          <a:noFill/>
          <a:ln w="9525" algn="ctr">
            <a:noFill/>
            <a:miter lim="800000"/>
            <a:headEnd/>
            <a:tailEnd/>
          </a:ln>
        </p:spPr>
        <p:txBody>
          <a:bodyPr>
            <a:spAutoFit/>
          </a:bodyPr>
          <a:lstStyle/>
          <a:p>
            <a:pPr algn="ctr" eaLnBrk="1" hangingPunct="1">
              <a:spcBef>
                <a:spcPct val="50000"/>
              </a:spcBef>
            </a:pPr>
            <a:r>
              <a:rPr lang="fr-FR" sz="3600" b="1" u="sng">
                <a:solidFill>
                  <a:srgbClr val="FF0000"/>
                </a:solidFill>
              </a:rPr>
              <a:t>arrival</a:t>
            </a:r>
          </a:p>
        </p:txBody>
      </p:sp>
    </p:spTree>
  </p:cSld>
  <p:clrMapOvr>
    <a:masterClrMapping/>
  </p:clrMapOvr>
  <p:transition spd="slow"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155"/>
                                        </p:tgtEl>
                                        <p:attrNameLst>
                                          <p:attrName>style.visibility</p:attrName>
                                        </p:attrNameLst>
                                      </p:cBhvr>
                                      <p:to>
                                        <p:strVal val="visible"/>
                                      </p:to>
                                    </p:set>
                                    <p:anim calcmode="lin" valueType="num">
                                      <p:cBhvr additive="base">
                                        <p:cTn id="7" dur="500" fill="hold"/>
                                        <p:tgtEl>
                                          <p:spTgt spid="6155"/>
                                        </p:tgtEl>
                                        <p:attrNameLst>
                                          <p:attrName>ppt_x</p:attrName>
                                        </p:attrNameLst>
                                      </p:cBhvr>
                                      <p:tavLst>
                                        <p:tav tm="0">
                                          <p:val>
                                            <p:strVal val="0-#ppt_w/2"/>
                                          </p:val>
                                        </p:tav>
                                        <p:tav tm="100000">
                                          <p:val>
                                            <p:strVal val="#ppt_x"/>
                                          </p:val>
                                        </p:tav>
                                      </p:tavLst>
                                    </p:anim>
                                    <p:anim calcmode="lin" valueType="num">
                                      <p:cBhvr additive="base">
                                        <p:cTn id="8" dur="500" fill="hold"/>
                                        <p:tgtEl>
                                          <p:spTgt spid="615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2000"/>
                                  </p:stCondLst>
                                  <p:childTnLst>
                                    <p:set>
                                      <p:cBhvr>
                                        <p:cTn id="11" dur="1" fill="hold">
                                          <p:stCondLst>
                                            <p:cond delay="0"/>
                                          </p:stCondLst>
                                        </p:cTn>
                                        <p:tgtEl>
                                          <p:spTgt spid="6156"/>
                                        </p:tgtEl>
                                        <p:attrNameLst>
                                          <p:attrName>style.visibility</p:attrName>
                                        </p:attrNameLst>
                                      </p:cBhvr>
                                      <p:to>
                                        <p:strVal val="visible"/>
                                      </p:to>
                                    </p:set>
                                    <p:anim calcmode="lin" valueType="num">
                                      <p:cBhvr additive="base">
                                        <p:cTn id="12" dur="500" fill="hold"/>
                                        <p:tgtEl>
                                          <p:spTgt spid="6156"/>
                                        </p:tgtEl>
                                        <p:attrNameLst>
                                          <p:attrName>ppt_x</p:attrName>
                                        </p:attrNameLst>
                                      </p:cBhvr>
                                      <p:tavLst>
                                        <p:tav tm="0">
                                          <p:val>
                                            <p:strVal val="0-#ppt_w/2"/>
                                          </p:val>
                                        </p:tav>
                                        <p:tav tm="100000">
                                          <p:val>
                                            <p:strVal val="#ppt_x"/>
                                          </p:val>
                                        </p:tav>
                                      </p:tavLst>
                                    </p:anim>
                                    <p:anim calcmode="lin" valueType="num">
                                      <p:cBhvr additive="base">
                                        <p:cTn id="13" dur="500" fill="hold"/>
                                        <p:tgtEl>
                                          <p:spTgt spid="61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p:stCondLst>
                              <p:cond delay="4000"/>
                            </p:stCondLst>
                            <p:childTnLst>
                              <p:par>
                                <p:cTn id="15" presetID="2" presetClass="entr" presetSubtype="8" fill="hold" grpId="0" nodeType="afterEffect">
                                  <p:stCondLst>
                                    <p:cond delay="2000"/>
                                  </p:stCondLst>
                                  <p:childTnLst>
                                    <p:set>
                                      <p:cBhvr>
                                        <p:cTn id="16" dur="1" fill="hold">
                                          <p:stCondLst>
                                            <p:cond delay="0"/>
                                          </p:stCondLst>
                                        </p:cTn>
                                        <p:tgtEl>
                                          <p:spTgt spid="6157"/>
                                        </p:tgtEl>
                                        <p:attrNameLst>
                                          <p:attrName>style.visibility</p:attrName>
                                        </p:attrNameLst>
                                      </p:cBhvr>
                                      <p:to>
                                        <p:strVal val="visible"/>
                                      </p:to>
                                    </p:set>
                                    <p:anim calcmode="lin" valueType="num">
                                      <p:cBhvr additive="base">
                                        <p:cTn id="17" dur="500" fill="hold"/>
                                        <p:tgtEl>
                                          <p:spTgt spid="6157"/>
                                        </p:tgtEl>
                                        <p:attrNameLst>
                                          <p:attrName>ppt_x</p:attrName>
                                        </p:attrNameLst>
                                      </p:cBhvr>
                                      <p:tavLst>
                                        <p:tav tm="0">
                                          <p:val>
                                            <p:strVal val="0-#ppt_w/2"/>
                                          </p:val>
                                        </p:tav>
                                        <p:tav tm="100000">
                                          <p:val>
                                            <p:strVal val="#ppt_x"/>
                                          </p:val>
                                        </p:tav>
                                      </p:tavLst>
                                    </p:anim>
                                    <p:anim calcmode="lin" valueType="num">
                                      <p:cBhvr additive="base">
                                        <p:cTn id="18" dur="500" fill="hold"/>
                                        <p:tgtEl>
                                          <p:spTgt spid="61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p:stCondLst>
                              <p:cond delay="6500"/>
                            </p:stCondLst>
                            <p:childTnLst>
                              <p:par>
                                <p:cTn id="20" presetID="2" presetClass="entr" presetSubtype="8" fill="hold" grpId="0" nodeType="afterEffect">
                                  <p:stCondLst>
                                    <p:cond delay="2000"/>
                                  </p:stCondLst>
                                  <p:childTnLst>
                                    <p:set>
                                      <p:cBhvr>
                                        <p:cTn id="21" dur="1" fill="hold">
                                          <p:stCondLst>
                                            <p:cond delay="0"/>
                                          </p:stCondLst>
                                        </p:cTn>
                                        <p:tgtEl>
                                          <p:spTgt spid="6158"/>
                                        </p:tgtEl>
                                        <p:attrNameLst>
                                          <p:attrName>style.visibility</p:attrName>
                                        </p:attrNameLst>
                                      </p:cBhvr>
                                      <p:to>
                                        <p:strVal val="visible"/>
                                      </p:to>
                                    </p:set>
                                    <p:anim calcmode="lin" valueType="num">
                                      <p:cBhvr additive="base">
                                        <p:cTn id="22" dur="500" fill="hold"/>
                                        <p:tgtEl>
                                          <p:spTgt spid="6158"/>
                                        </p:tgtEl>
                                        <p:attrNameLst>
                                          <p:attrName>ppt_x</p:attrName>
                                        </p:attrNameLst>
                                      </p:cBhvr>
                                      <p:tavLst>
                                        <p:tav tm="0">
                                          <p:val>
                                            <p:strVal val="0-#ppt_w/2"/>
                                          </p:val>
                                        </p:tav>
                                        <p:tav tm="100000">
                                          <p:val>
                                            <p:strVal val="#ppt_x"/>
                                          </p:val>
                                        </p:tav>
                                      </p:tavLst>
                                    </p:anim>
                                    <p:anim calcmode="lin" valueType="num">
                                      <p:cBhvr additive="base">
                                        <p:cTn id="23" dur="500" fill="hold"/>
                                        <p:tgtEl>
                                          <p:spTgt spid="61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p:stCondLst>
                              <p:cond delay="9000"/>
                            </p:stCondLst>
                            <p:childTnLst>
                              <p:par>
                                <p:cTn id="25" presetID="2" presetClass="entr" presetSubtype="8" fill="hold" grpId="0" nodeType="afterEffect">
                                  <p:stCondLst>
                                    <p:cond delay="2000"/>
                                  </p:stCondLst>
                                  <p:childTnLst>
                                    <p:set>
                                      <p:cBhvr>
                                        <p:cTn id="26" dur="1" fill="hold">
                                          <p:stCondLst>
                                            <p:cond delay="0"/>
                                          </p:stCondLst>
                                        </p:cTn>
                                        <p:tgtEl>
                                          <p:spTgt spid="6159"/>
                                        </p:tgtEl>
                                        <p:attrNameLst>
                                          <p:attrName>style.visibility</p:attrName>
                                        </p:attrNameLst>
                                      </p:cBhvr>
                                      <p:to>
                                        <p:strVal val="visible"/>
                                      </p:to>
                                    </p:set>
                                    <p:anim calcmode="lin" valueType="num">
                                      <p:cBhvr additive="base">
                                        <p:cTn id="27" dur="500" fill="hold"/>
                                        <p:tgtEl>
                                          <p:spTgt spid="6159"/>
                                        </p:tgtEl>
                                        <p:attrNameLst>
                                          <p:attrName>ppt_x</p:attrName>
                                        </p:attrNameLst>
                                      </p:cBhvr>
                                      <p:tavLst>
                                        <p:tav tm="0">
                                          <p:val>
                                            <p:strVal val="0-#ppt_w/2"/>
                                          </p:val>
                                        </p:tav>
                                        <p:tav tm="100000">
                                          <p:val>
                                            <p:strVal val="#ppt_x"/>
                                          </p:val>
                                        </p:tav>
                                      </p:tavLst>
                                    </p:anim>
                                    <p:anim calcmode="lin" valueType="num">
                                      <p:cBhvr additive="base">
                                        <p:cTn id="28" dur="500" fill="hold"/>
                                        <p:tgtEl>
                                          <p:spTgt spid="61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par>
                          <p:cTn id="29" fill="hold">
                            <p:stCondLst>
                              <p:cond delay="11500"/>
                            </p:stCondLst>
                            <p:childTnLst>
                              <p:par>
                                <p:cTn id="30" presetID="2" presetClass="entr" presetSubtype="8" fill="hold" grpId="0" nodeType="afterEffect">
                                  <p:stCondLst>
                                    <p:cond delay="2000"/>
                                  </p:stCondLst>
                                  <p:childTnLst>
                                    <p:set>
                                      <p:cBhvr>
                                        <p:cTn id="31" dur="1" fill="hold">
                                          <p:stCondLst>
                                            <p:cond delay="0"/>
                                          </p:stCondLst>
                                        </p:cTn>
                                        <p:tgtEl>
                                          <p:spTgt spid="6160"/>
                                        </p:tgtEl>
                                        <p:attrNameLst>
                                          <p:attrName>style.visibility</p:attrName>
                                        </p:attrNameLst>
                                      </p:cBhvr>
                                      <p:to>
                                        <p:strVal val="visible"/>
                                      </p:to>
                                    </p:set>
                                    <p:anim calcmode="lin" valueType="num">
                                      <p:cBhvr additive="base">
                                        <p:cTn id="32" dur="500" fill="hold"/>
                                        <p:tgtEl>
                                          <p:spTgt spid="6160"/>
                                        </p:tgtEl>
                                        <p:attrNameLst>
                                          <p:attrName>ppt_x</p:attrName>
                                        </p:attrNameLst>
                                      </p:cBhvr>
                                      <p:tavLst>
                                        <p:tav tm="0">
                                          <p:val>
                                            <p:strVal val="0-#ppt_w/2"/>
                                          </p:val>
                                        </p:tav>
                                        <p:tav tm="100000">
                                          <p:val>
                                            <p:strVal val="#ppt_x"/>
                                          </p:val>
                                        </p:tav>
                                      </p:tavLst>
                                    </p:anim>
                                    <p:anim calcmode="lin" valueType="num">
                                      <p:cBhvr additive="base">
                                        <p:cTn id="33" dur="500" fill="hold"/>
                                        <p:tgtEl>
                                          <p:spTgt spid="61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p:stCondLst>
                              <p:cond delay="14000"/>
                            </p:stCondLst>
                            <p:childTnLst>
                              <p:par>
                                <p:cTn id="35" presetID="2" presetClass="entr" presetSubtype="8" fill="hold" grpId="0" nodeType="afterEffect">
                                  <p:stCondLst>
                                    <p:cond delay="2000"/>
                                  </p:stCondLst>
                                  <p:childTnLst>
                                    <p:set>
                                      <p:cBhvr>
                                        <p:cTn id="36" dur="1" fill="hold">
                                          <p:stCondLst>
                                            <p:cond delay="0"/>
                                          </p:stCondLst>
                                        </p:cTn>
                                        <p:tgtEl>
                                          <p:spTgt spid="6161"/>
                                        </p:tgtEl>
                                        <p:attrNameLst>
                                          <p:attrName>style.visibility</p:attrName>
                                        </p:attrNameLst>
                                      </p:cBhvr>
                                      <p:to>
                                        <p:strVal val="visible"/>
                                      </p:to>
                                    </p:set>
                                    <p:anim calcmode="lin" valueType="num">
                                      <p:cBhvr additive="base">
                                        <p:cTn id="37" dur="500" fill="hold"/>
                                        <p:tgtEl>
                                          <p:spTgt spid="6161"/>
                                        </p:tgtEl>
                                        <p:attrNameLst>
                                          <p:attrName>ppt_x</p:attrName>
                                        </p:attrNameLst>
                                      </p:cBhvr>
                                      <p:tavLst>
                                        <p:tav tm="0">
                                          <p:val>
                                            <p:strVal val="0-#ppt_w/2"/>
                                          </p:val>
                                        </p:tav>
                                        <p:tav tm="100000">
                                          <p:val>
                                            <p:strVal val="#ppt_x"/>
                                          </p:val>
                                        </p:tav>
                                      </p:tavLst>
                                    </p:anim>
                                    <p:anim calcmode="lin" valueType="num">
                                      <p:cBhvr additive="base">
                                        <p:cTn id="38" dur="500" fill="hold"/>
                                        <p:tgtEl>
                                          <p:spTgt spid="61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par>
                          <p:cTn id="39" fill="hold">
                            <p:stCondLst>
                              <p:cond delay="16500"/>
                            </p:stCondLst>
                            <p:childTnLst>
                              <p:par>
                                <p:cTn id="40" presetID="2" presetClass="entr" presetSubtype="8" fill="hold" grpId="0" nodeType="afterEffect">
                                  <p:stCondLst>
                                    <p:cond delay="2000"/>
                                  </p:stCondLst>
                                  <p:childTnLst>
                                    <p:set>
                                      <p:cBhvr>
                                        <p:cTn id="41" dur="1" fill="hold">
                                          <p:stCondLst>
                                            <p:cond delay="0"/>
                                          </p:stCondLst>
                                        </p:cTn>
                                        <p:tgtEl>
                                          <p:spTgt spid="6162"/>
                                        </p:tgtEl>
                                        <p:attrNameLst>
                                          <p:attrName>style.visibility</p:attrName>
                                        </p:attrNameLst>
                                      </p:cBhvr>
                                      <p:to>
                                        <p:strVal val="visible"/>
                                      </p:to>
                                    </p:set>
                                    <p:anim calcmode="lin" valueType="num">
                                      <p:cBhvr additive="base">
                                        <p:cTn id="42" dur="500" fill="hold"/>
                                        <p:tgtEl>
                                          <p:spTgt spid="6162"/>
                                        </p:tgtEl>
                                        <p:attrNameLst>
                                          <p:attrName>ppt_x</p:attrName>
                                        </p:attrNameLst>
                                      </p:cBhvr>
                                      <p:tavLst>
                                        <p:tav tm="0">
                                          <p:val>
                                            <p:strVal val="0-#ppt_w/2"/>
                                          </p:val>
                                        </p:tav>
                                        <p:tav tm="100000">
                                          <p:val>
                                            <p:strVal val="#ppt_x"/>
                                          </p:val>
                                        </p:tav>
                                      </p:tavLst>
                                    </p:anim>
                                    <p:anim calcmode="lin" valueType="num">
                                      <p:cBhvr additive="base">
                                        <p:cTn id="43" dur="500" fill="hold"/>
                                        <p:tgtEl>
                                          <p:spTgt spid="61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par>
                          <p:cTn id="44" fill="hold">
                            <p:stCondLst>
                              <p:cond delay="19000"/>
                            </p:stCondLst>
                            <p:childTnLst>
                              <p:par>
                                <p:cTn id="45" presetID="2" presetClass="entr" presetSubtype="8" fill="hold" grpId="0" nodeType="afterEffect">
                                  <p:stCondLst>
                                    <p:cond delay="2000"/>
                                  </p:stCondLst>
                                  <p:childTnLst>
                                    <p:set>
                                      <p:cBhvr>
                                        <p:cTn id="46" dur="1" fill="hold">
                                          <p:stCondLst>
                                            <p:cond delay="0"/>
                                          </p:stCondLst>
                                        </p:cTn>
                                        <p:tgtEl>
                                          <p:spTgt spid="6163"/>
                                        </p:tgtEl>
                                        <p:attrNameLst>
                                          <p:attrName>style.visibility</p:attrName>
                                        </p:attrNameLst>
                                      </p:cBhvr>
                                      <p:to>
                                        <p:strVal val="visible"/>
                                      </p:to>
                                    </p:set>
                                    <p:anim calcmode="lin" valueType="num">
                                      <p:cBhvr additive="base">
                                        <p:cTn id="47" dur="500" fill="hold"/>
                                        <p:tgtEl>
                                          <p:spTgt spid="6163"/>
                                        </p:tgtEl>
                                        <p:attrNameLst>
                                          <p:attrName>ppt_x</p:attrName>
                                        </p:attrNameLst>
                                      </p:cBhvr>
                                      <p:tavLst>
                                        <p:tav tm="0">
                                          <p:val>
                                            <p:strVal val="0-#ppt_w/2"/>
                                          </p:val>
                                        </p:tav>
                                        <p:tav tm="100000">
                                          <p:val>
                                            <p:strVal val="#ppt_x"/>
                                          </p:val>
                                        </p:tav>
                                      </p:tavLst>
                                    </p:anim>
                                    <p:anim calcmode="lin" valueType="num">
                                      <p:cBhvr additive="base">
                                        <p:cTn id="48" dur="500" fill="hold"/>
                                        <p:tgtEl>
                                          <p:spTgt spid="6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6" grpId="0" animBg="1"/>
      <p:bldP spid="6157" grpId="0" animBg="1"/>
      <p:bldP spid="6158" grpId="0" animBg="1"/>
      <p:bldP spid="6159" grpId="0" animBg="1"/>
      <p:bldP spid="6160" grpId="0" animBg="1"/>
      <p:bldP spid="6161" grpId="0" animBg="1"/>
      <p:bldP spid="6162" grpId="0" animBg="1"/>
      <p:bldP spid="616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323850" y="1341438"/>
            <a:ext cx="5543550" cy="5111750"/>
          </a:xfrm>
        </p:spPr>
        <p:txBody>
          <a:bodyPr/>
          <a:lstStyle/>
          <a:p>
            <a:pPr eaLnBrk="1" hangingPunct="1">
              <a:lnSpc>
                <a:spcPct val="90000"/>
              </a:lnSpc>
            </a:pPr>
            <a:r>
              <a:rPr lang="fr-FR" sz="2200" smtClean="0"/>
              <a:t>Montmartre, Sacré Cœur</a:t>
            </a:r>
          </a:p>
          <a:p>
            <a:pPr eaLnBrk="1" hangingPunct="1">
              <a:lnSpc>
                <a:spcPct val="90000"/>
              </a:lnSpc>
            </a:pPr>
            <a:r>
              <a:rPr lang="fr-FR" sz="2200" smtClean="0"/>
              <a:t> Arc de Triomphe</a:t>
            </a:r>
          </a:p>
          <a:p>
            <a:pPr eaLnBrk="1" hangingPunct="1">
              <a:lnSpc>
                <a:spcPct val="90000"/>
              </a:lnSpc>
            </a:pPr>
            <a:r>
              <a:rPr lang="fr-FR" sz="2200" smtClean="0"/>
              <a:t> Champs Elysées</a:t>
            </a:r>
          </a:p>
          <a:p>
            <a:pPr eaLnBrk="1" hangingPunct="1">
              <a:lnSpc>
                <a:spcPct val="90000"/>
              </a:lnSpc>
            </a:pPr>
            <a:r>
              <a:rPr lang="fr-FR" sz="2200" smtClean="0"/>
              <a:t> Obélisque</a:t>
            </a:r>
          </a:p>
          <a:p>
            <a:pPr eaLnBrk="1" hangingPunct="1">
              <a:lnSpc>
                <a:spcPct val="90000"/>
              </a:lnSpc>
            </a:pPr>
            <a:r>
              <a:rPr lang="fr-FR" sz="2200" smtClean="0"/>
              <a:t> Madeleine</a:t>
            </a:r>
          </a:p>
          <a:p>
            <a:pPr eaLnBrk="1" hangingPunct="1">
              <a:lnSpc>
                <a:spcPct val="90000"/>
              </a:lnSpc>
            </a:pPr>
            <a:r>
              <a:rPr lang="fr-FR" sz="2200" smtClean="0"/>
              <a:t> Rue de Rivoli, Shopping</a:t>
            </a:r>
          </a:p>
          <a:p>
            <a:pPr eaLnBrk="1" hangingPunct="1">
              <a:lnSpc>
                <a:spcPct val="90000"/>
              </a:lnSpc>
            </a:pPr>
            <a:r>
              <a:rPr lang="fr-FR" sz="2200" smtClean="0"/>
              <a:t> Louvre</a:t>
            </a:r>
          </a:p>
          <a:p>
            <a:pPr eaLnBrk="1" hangingPunct="1">
              <a:lnSpc>
                <a:spcPct val="90000"/>
              </a:lnSpc>
            </a:pPr>
            <a:r>
              <a:rPr lang="fr-FR" sz="2200" smtClean="0"/>
              <a:t> Pyramide du Louvre</a:t>
            </a:r>
          </a:p>
          <a:p>
            <a:pPr eaLnBrk="1" hangingPunct="1">
              <a:lnSpc>
                <a:spcPct val="90000"/>
              </a:lnSpc>
            </a:pPr>
            <a:r>
              <a:rPr lang="fr-FR" sz="2200" smtClean="0"/>
              <a:t> Opéra</a:t>
            </a:r>
          </a:p>
          <a:p>
            <a:pPr eaLnBrk="1" hangingPunct="1">
              <a:lnSpc>
                <a:spcPct val="90000"/>
              </a:lnSpc>
            </a:pPr>
            <a:r>
              <a:rPr lang="fr-FR" sz="2200" smtClean="0"/>
              <a:t> Beaubourg, centre Georges Pompidou</a:t>
            </a:r>
          </a:p>
          <a:p>
            <a:pPr eaLnBrk="1" hangingPunct="1">
              <a:lnSpc>
                <a:spcPct val="90000"/>
              </a:lnSpc>
            </a:pPr>
            <a:r>
              <a:rPr lang="fr-FR" sz="2200" smtClean="0"/>
              <a:t> Hôtel de ville</a:t>
            </a:r>
          </a:p>
          <a:p>
            <a:pPr eaLnBrk="1" hangingPunct="1">
              <a:lnSpc>
                <a:spcPct val="90000"/>
              </a:lnSpc>
            </a:pPr>
            <a:r>
              <a:rPr lang="fr-FR" sz="2200" smtClean="0"/>
              <a:t> Notre Dame</a:t>
            </a:r>
          </a:p>
          <a:p>
            <a:pPr eaLnBrk="1" hangingPunct="1">
              <a:lnSpc>
                <a:spcPct val="90000"/>
              </a:lnSpc>
            </a:pPr>
            <a:r>
              <a:rPr lang="fr-FR" sz="2200" smtClean="0"/>
              <a:t>Assemblée Nationale</a:t>
            </a:r>
          </a:p>
          <a:p>
            <a:pPr eaLnBrk="1" hangingPunct="1">
              <a:lnSpc>
                <a:spcPct val="90000"/>
              </a:lnSpc>
            </a:pPr>
            <a:r>
              <a:rPr lang="fr-FR" sz="2200" smtClean="0"/>
              <a:t>Tour Eiffel</a:t>
            </a:r>
          </a:p>
        </p:txBody>
      </p:sp>
      <p:sp>
        <p:nvSpPr>
          <p:cNvPr id="4099" name="WordArt 15"/>
          <p:cNvSpPr>
            <a:spLocks noChangeArrowheads="1" noChangeShapeType="1" noTextEdit="1"/>
          </p:cNvSpPr>
          <p:nvPr/>
        </p:nvSpPr>
        <p:spPr bwMode="auto">
          <a:xfrm>
            <a:off x="1187450" y="260350"/>
            <a:ext cx="6848475" cy="790575"/>
          </a:xfrm>
          <a:prstGeom prst="rect">
            <a:avLst/>
          </a:prstGeom>
        </p:spPr>
        <p:txBody>
          <a:bodyPr wrap="none" fromWordArt="1">
            <a:prstTxWarp prst="textPlain">
              <a:avLst>
                <a:gd name="adj" fmla="val 50000"/>
              </a:avLst>
            </a:prstTxWarp>
          </a:bodyPr>
          <a:lstStyle/>
          <a:p>
            <a:pPr algn="ctr"/>
            <a:r>
              <a:rPr lang="fr-FR"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Sightseeing tour of Paris</a:t>
            </a:r>
          </a:p>
        </p:txBody>
      </p:sp>
      <p:pic>
        <p:nvPicPr>
          <p:cNvPr id="4100" name="Picture 18"/>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4211638" y="1773238"/>
            <a:ext cx="4440237" cy="2457450"/>
          </a:xfrm>
          <a:prstGeom prst="rect">
            <a:avLst/>
          </a:prstGeom>
          <a:noFill/>
          <a:ln w="9525">
            <a:noFill/>
            <a:miter lim="800000"/>
            <a:headEnd/>
            <a:tailEnd/>
          </a:ln>
        </p:spPr>
      </p:pic>
      <p:pic>
        <p:nvPicPr>
          <p:cNvPr id="4101" name="Picture 20" descr="2arbres"/>
          <p:cNvPicPr>
            <a:picLocks noChangeAspect="1" noChangeArrowheads="1"/>
          </p:cNvPicPr>
          <p:nvPr/>
        </p:nvPicPr>
        <p:blipFill>
          <a:blip r:embed="rId3" cstate="screen"/>
          <a:srcRect/>
          <a:stretch>
            <a:fillRect/>
          </a:stretch>
        </p:blipFill>
        <p:spPr bwMode="auto">
          <a:xfrm>
            <a:off x="7519988" y="5229225"/>
            <a:ext cx="1624012" cy="1628775"/>
          </a:xfrm>
          <a:prstGeom prst="rect">
            <a:avLst/>
          </a:prstGeom>
          <a:noFill/>
          <a:ln w="9525">
            <a:noFill/>
            <a:miter lim="800000"/>
            <a:headEnd/>
            <a:tailEnd/>
          </a:ln>
        </p:spPr>
      </p:pic>
    </p:spTree>
  </p:cSld>
  <p:clrMapOvr>
    <a:masterClrMapping/>
  </p:clrMapOvr>
  <p:transition advTm="4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p:cTn id="25"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p:cTn id="31"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17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p:cTn id="37"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717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p:cTn id="43"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17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p:cTn id="49" dur="500" fill="hold"/>
                                        <p:tgtEl>
                                          <p:spTgt spid="717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7171">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p:cTn id="55" dur="5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7171">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p:cTn id="61" dur="500" fill="hold"/>
                                        <p:tgtEl>
                                          <p:spTgt spid="7171">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7171">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7171">
                                            <p:txEl>
                                              <p:pRg st="10" end="10"/>
                                            </p:txEl>
                                          </p:spTgt>
                                        </p:tgtEl>
                                        <p:attrNameLst>
                                          <p:attrName>style.visibility</p:attrName>
                                        </p:attrNameLst>
                                      </p:cBhvr>
                                      <p:to>
                                        <p:strVal val="visible"/>
                                      </p:to>
                                    </p:set>
                                    <p:anim calcmode="lin" valueType="num">
                                      <p:cBhvr>
                                        <p:cTn id="67" dur="500" fill="hold"/>
                                        <p:tgtEl>
                                          <p:spTgt spid="7171">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7171">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7171">
                                            <p:txEl>
                                              <p:pRg st="11" end="11"/>
                                            </p:txEl>
                                          </p:spTgt>
                                        </p:tgtEl>
                                        <p:attrNameLst>
                                          <p:attrName>style.visibility</p:attrName>
                                        </p:attrNameLst>
                                      </p:cBhvr>
                                      <p:to>
                                        <p:strVal val="visible"/>
                                      </p:to>
                                    </p:set>
                                    <p:anim calcmode="lin" valueType="num">
                                      <p:cBhvr>
                                        <p:cTn id="73" dur="500" fill="hold"/>
                                        <p:tgtEl>
                                          <p:spTgt spid="7171">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7171">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7171">
                                            <p:txEl>
                                              <p:pRg st="12" end="12"/>
                                            </p:txEl>
                                          </p:spTgt>
                                        </p:tgtEl>
                                        <p:attrNameLst>
                                          <p:attrName>style.visibility</p:attrName>
                                        </p:attrNameLst>
                                      </p:cBhvr>
                                      <p:to>
                                        <p:strVal val="visible"/>
                                      </p:to>
                                    </p:set>
                                    <p:anim calcmode="lin" valueType="num">
                                      <p:cBhvr>
                                        <p:cTn id="79" dur="500" fill="hold"/>
                                        <p:tgtEl>
                                          <p:spTgt spid="7171">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7171">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7171">
                                            <p:txEl>
                                              <p:pRg st="13" end="13"/>
                                            </p:txEl>
                                          </p:spTgt>
                                        </p:tgtEl>
                                        <p:attrNameLst>
                                          <p:attrName>style.visibility</p:attrName>
                                        </p:attrNameLst>
                                      </p:cBhvr>
                                      <p:to>
                                        <p:strVal val="visible"/>
                                      </p:to>
                                    </p:set>
                                    <p:anim calcmode="lin" valueType="num">
                                      <p:cBhvr>
                                        <p:cTn id="85" dur="500" fill="hold"/>
                                        <p:tgtEl>
                                          <p:spTgt spid="7171">
                                            <p:txEl>
                                              <p:pRg st="13" end="13"/>
                                            </p:txEl>
                                          </p:spTgt>
                                        </p:tgtEl>
                                        <p:attrNameLst>
                                          <p:attrName>ppt_w</p:attrName>
                                        </p:attrNameLst>
                                      </p:cBhvr>
                                      <p:tavLst>
                                        <p:tav tm="0">
                                          <p:val>
                                            <p:fltVal val="0"/>
                                          </p:val>
                                        </p:tav>
                                        <p:tav tm="100000">
                                          <p:val>
                                            <p:strVal val="#ppt_w"/>
                                          </p:val>
                                        </p:tav>
                                      </p:tavLst>
                                    </p:anim>
                                    <p:anim calcmode="lin" valueType="num">
                                      <p:cBhvr>
                                        <p:cTn id="86" dur="500" fill="hold"/>
                                        <p:tgtEl>
                                          <p:spTgt spid="7171">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bg>
      <p:bgPr>
        <a:solidFill>
          <a:srgbClr val="FFFFCC"/>
        </a:solidFill>
        <a:effectLst/>
      </p:bgPr>
    </p:bg>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p:txBody>
          <a:bodyPr/>
          <a:lstStyle/>
          <a:p>
            <a:pPr eaLnBrk="1" hangingPunct="1"/>
            <a:r>
              <a:rPr lang="fr-FR" b="1" i="1" u="sng" smtClean="0">
                <a:solidFill>
                  <a:srgbClr val="FF9933"/>
                </a:solidFill>
              </a:rPr>
              <a:t>Montmartre, Sacré Coeur</a:t>
            </a:r>
          </a:p>
        </p:txBody>
      </p:sp>
      <p:sp>
        <p:nvSpPr>
          <p:cNvPr id="14346" name="Rectangle 10"/>
          <p:cNvSpPr>
            <a:spLocks noGrp="1" noChangeArrowheads="1"/>
          </p:cNvSpPr>
          <p:nvPr>
            <p:ph type="body" sz="half" idx="1"/>
          </p:nvPr>
        </p:nvSpPr>
        <p:spPr>
          <a:xfrm>
            <a:off x="250825" y="1600200"/>
            <a:ext cx="4244975" cy="4525963"/>
          </a:xfrm>
        </p:spPr>
        <p:txBody>
          <a:bodyPr/>
          <a:lstStyle/>
          <a:p>
            <a:pPr eaLnBrk="1" hangingPunct="1">
              <a:buFontTx/>
              <a:buNone/>
            </a:pPr>
            <a:r>
              <a:rPr lang="fr-FR" sz="1600" b="1" smtClean="0"/>
              <a:t>	La construction de la Basilique du Sacré Cœur est proposée en 1871. De style Romano-Byzantin, la Basilique fut terminée en 1919. Hauteur : 84m. Le campanile renferme la plus grosse cloche de France, la Savoyarde. Elle pèse 19 tonnes, son battant pèse 850 kilos.</a:t>
            </a:r>
          </a:p>
          <a:p>
            <a:pPr eaLnBrk="1" hangingPunct="1">
              <a:buFontTx/>
              <a:buNone/>
            </a:pPr>
            <a:endParaRPr lang="fr-FR" sz="1600" b="1" smtClean="0"/>
          </a:p>
          <a:p>
            <a:pPr eaLnBrk="1" hangingPunct="1">
              <a:buFontTx/>
              <a:buNone/>
            </a:pPr>
            <a:endParaRPr lang="fr-FR" sz="1600" b="1" smtClean="0"/>
          </a:p>
        </p:txBody>
      </p:sp>
      <p:pic>
        <p:nvPicPr>
          <p:cNvPr id="14348" name="Picture 12" descr="sacre%20coeur%20ext"/>
          <p:cNvPicPr>
            <a:picLocks noGrp="1" noChangeAspect="1" noChangeArrowheads="1"/>
          </p:cNvPicPr>
          <p:nvPr>
            <p:ph sz="half" idx="2"/>
          </p:nvPr>
        </p:nvPicPr>
        <p:blipFill>
          <a:blip r:embed="rId3" cstate="screen"/>
          <a:srcRect/>
          <a:stretch>
            <a:fillRect/>
          </a:stretch>
        </p:blipFill>
        <p:spPr>
          <a:xfrm>
            <a:off x="4716463" y="1268413"/>
            <a:ext cx="4051300" cy="5373687"/>
          </a:xfrm>
          <a:noFill/>
        </p:spPr>
      </p:pic>
      <p:sp>
        <p:nvSpPr>
          <p:cNvPr id="14349" name="Rectangle 13"/>
          <p:cNvSpPr>
            <a:spLocks noChangeArrowheads="1"/>
          </p:cNvSpPr>
          <p:nvPr/>
        </p:nvSpPr>
        <p:spPr bwMode="auto">
          <a:xfrm>
            <a:off x="428625" y="3860800"/>
            <a:ext cx="3927475" cy="2308225"/>
          </a:xfrm>
          <a:prstGeom prst="rect">
            <a:avLst/>
          </a:prstGeom>
          <a:noFill/>
          <a:ln w="9525" algn="ctr">
            <a:noFill/>
            <a:miter lim="800000"/>
            <a:headEnd/>
            <a:tailEnd/>
          </a:ln>
        </p:spPr>
        <p:txBody>
          <a:bodyPr>
            <a:spAutoFit/>
          </a:bodyPr>
          <a:lstStyle/>
          <a:p>
            <a:pPr algn="ctr" eaLnBrk="1" hangingPunct="1"/>
            <a:r>
              <a:rPr lang="en-US" i="1"/>
              <a:t>The construction of the Basilica of the “Sacré Coeur” is suggested in 1871. The style is Romano-Byzantin, the Basilica was ended in 1919. Height: 84m. The bell tower contains the biggest bell of France, the Savoyarde. It weighs 19 tons, its flap weighs 850 kilos.</a:t>
            </a:r>
          </a:p>
        </p:txBody>
      </p:sp>
    </p:spTree>
  </p:cSld>
  <p:clrMapOvr>
    <a:masterClrMapping/>
  </p:clrMapOvr>
  <p:transition spd="slow" advTm="2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500" fill="hold"/>
                                        <p:tgtEl>
                                          <p:spTgt spid="14344"/>
                                        </p:tgtEl>
                                        <p:attrNameLst>
                                          <p:attrName>ppt_x</p:attrName>
                                        </p:attrNameLst>
                                      </p:cBhvr>
                                      <p:tavLst>
                                        <p:tav tm="0">
                                          <p:val>
                                            <p:strVal val="0-#ppt_w/2"/>
                                          </p:val>
                                        </p:tav>
                                        <p:tav tm="100000">
                                          <p:val>
                                            <p:strVal val="#ppt_x"/>
                                          </p:val>
                                        </p:tav>
                                      </p:tavLst>
                                    </p:anim>
                                    <p:anim calcmode="lin" valueType="num">
                                      <p:cBhvr additive="base">
                                        <p:cTn id="8" dur="500" fill="hold"/>
                                        <p:tgtEl>
                                          <p:spTgt spid="143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4" fill="hold" nodeType="afterEffect">
                                  <p:stCondLst>
                                    <p:cond delay="2000"/>
                                  </p:stCondLst>
                                  <p:childTnLst>
                                    <p:set>
                                      <p:cBhvr>
                                        <p:cTn id="11" dur="1" fill="hold">
                                          <p:stCondLst>
                                            <p:cond delay="0"/>
                                          </p:stCondLst>
                                        </p:cTn>
                                        <p:tgtEl>
                                          <p:spTgt spid="14348"/>
                                        </p:tgtEl>
                                        <p:attrNameLst>
                                          <p:attrName>style.visibility</p:attrName>
                                        </p:attrNameLst>
                                      </p:cBhvr>
                                      <p:to>
                                        <p:strVal val="visible"/>
                                      </p:to>
                                    </p:set>
                                    <p:anim calcmode="lin" valueType="num">
                                      <p:cBhvr additive="base">
                                        <p:cTn id="12" dur="5000" fill="hold"/>
                                        <p:tgtEl>
                                          <p:spTgt spid="14348"/>
                                        </p:tgtEl>
                                        <p:attrNameLst>
                                          <p:attrName>ppt_x</p:attrName>
                                        </p:attrNameLst>
                                      </p:cBhvr>
                                      <p:tavLst>
                                        <p:tav tm="0">
                                          <p:val>
                                            <p:strVal val="#ppt_x"/>
                                          </p:val>
                                        </p:tav>
                                        <p:tav tm="100000">
                                          <p:val>
                                            <p:strVal val="#ppt_x"/>
                                          </p:val>
                                        </p:tav>
                                      </p:tavLst>
                                    </p:anim>
                                    <p:anim calcmode="lin" valueType="num">
                                      <p:cBhvr additive="base">
                                        <p:cTn id="13" dur="5000" fill="hold"/>
                                        <p:tgtEl>
                                          <p:spTgt spid="143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13621.wav"/>
                                        </p:tgtEl>
                                      </p:cMediaNode>
                                    </p:audio>
                                  </p:subTnLst>
                                </p:cTn>
                              </p:par>
                            </p:childTnLst>
                          </p:cTn>
                        </p:par>
                        <p:par>
                          <p:cTn id="14" fill="hold">
                            <p:stCondLst>
                              <p:cond delay="7500"/>
                            </p:stCondLst>
                            <p:childTnLst>
                              <p:par>
                                <p:cTn id="15" presetID="2" presetClass="entr" presetSubtype="8" fill="hold" grpId="0" nodeType="afterEffect">
                                  <p:stCondLst>
                                    <p:cond delay="2000"/>
                                  </p:stCondLst>
                                  <p:childTnLst>
                                    <p:set>
                                      <p:cBhvr>
                                        <p:cTn id="16" dur="1" fill="hold">
                                          <p:stCondLst>
                                            <p:cond delay="0"/>
                                          </p:stCondLst>
                                        </p:cTn>
                                        <p:tgtEl>
                                          <p:spTgt spid="14346">
                                            <p:txEl>
                                              <p:pRg st="0" end="0"/>
                                            </p:txEl>
                                          </p:spTgt>
                                        </p:tgtEl>
                                        <p:attrNameLst>
                                          <p:attrName>style.visibility</p:attrName>
                                        </p:attrNameLst>
                                      </p:cBhvr>
                                      <p:to>
                                        <p:strVal val="visible"/>
                                      </p:to>
                                    </p:set>
                                    <p:anim calcmode="lin" valueType="num">
                                      <p:cBhvr additive="base">
                                        <p:cTn id="17" dur="500" fill="hold"/>
                                        <p:tgtEl>
                                          <p:spTgt spid="1434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4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0"/>
                            </p:stCondLst>
                            <p:childTnLst>
                              <p:par>
                                <p:cTn id="20" presetID="2" presetClass="entr" presetSubtype="4" fill="hold" grpId="0" nodeType="afterEffect">
                                  <p:stCondLst>
                                    <p:cond delay="2000"/>
                                  </p:stCondLst>
                                  <p:childTnLst>
                                    <p:set>
                                      <p:cBhvr>
                                        <p:cTn id="21" dur="1" fill="hold">
                                          <p:stCondLst>
                                            <p:cond delay="0"/>
                                          </p:stCondLst>
                                        </p:cTn>
                                        <p:tgtEl>
                                          <p:spTgt spid="14349"/>
                                        </p:tgtEl>
                                        <p:attrNameLst>
                                          <p:attrName>style.visibility</p:attrName>
                                        </p:attrNameLst>
                                      </p:cBhvr>
                                      <p:to>
                                        <p:strVal val="visible"/>
                                      </p:to>
                                    </p:set>
                                    <p:anim calcmode="lin" valueType="num">
                                      <p:cBhvr additive="base">
                                        <p:cTn id="22" dur="500" fill="hold"/>
                                        <p:tgtEl>
                                          <p:spTgt spid="14349"/>
                                        </p:tgtEl>
                                        <p:attrNameLst>
                                          <p:attrName>ppt_x</p:attrName>
                                        </p:attrNameLst>
                                      </p:cBhvr>
                                      <p:tavLst>
                                        <p:tav tm="0">
                                          <p:val>
                                            <p:strVal val="#ppt_x"/>
                                          </p:val>
                                        </p:tav>
                                        <p:tav tm="100000">
                                          <p:val>
                                            <p:strVal val="#ppt_x"/>
                                          </p:val>
                                        </p:tav>
                                      </p:tavLst>
                                    </p:anim>
                                    <p:anim calcmode="lin" valueType="num">
                                      <p:cBhvr additive="base">
                                        <p:cTn id="23"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utoUpdateAnimBg="0"/>
      <p:bldP spid="14346" grpId="0" build="p" autoUpdateAnimBg="0" advAuto="2000"/>
      <p:bldP spid="1434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r>
              <a:rPr lang="fr-FR" b="1" i="1" u="sng" smtClean="0">
                <a:solidFill>
                  <a:srgbClr val="FF9933"/>
                </a:solidFill>
              </a:rPr>
              <a:t>Arc de Triomphe</a:t>
            </a:r>
          </a:p>
        </p:txBody>
      </p:sp>
      <p:sp>
        <p:nvSpPr>
          <p:cNvPr id="18437" name="Rectangle 5"/>
          <p:cNvSpPr>
            <a:spLocks noGrp="1" noChangeArrowheads="1"/>
          </p:cNvSpPr>
          <p:nvPr>
            <p:ph type="body" sz="half" idx="1"/>
          </p:nvPr>
        </p:nvSpPr>
        <p:spPr>
          <a:xfrm>
            <a:off x="4643438" y="1844675"/>
            <a:ext cx="4500562" cy="1116013"/>
          </a:xfrm>
        </p:spPr>
        <p:txBody>
          <a:bodyPr/>
          <a:lstStyle/>
          <a:p>
            <a:pPr eaLnBrk="1" hangingPunct="1">
              <a:buFontTx/>
              <a:buNone/>
            </a:pPr>
            <a:r>
              <a:rPr lang="fr-FR" sz="1600" smtClean="0"/>
              <a:t>	</a:t>
            </a:r>
            <a:r>
              <a:rPr lang="fr-FR" sz="1600" b="1" smtClean="0"/>
              <a:t>L’arc de Triomphe parisien surprend par sa taille monumentale: 50m de hauteur et 45m de large. </a:t>
            </a:r>
          </a:p>
          <a:p>
            <a:pPr eaLnBrk="1" hangingPunct="1">
              <a:buFontTx/>
              <a:buNone/>
            </a:pPr>
            <a:endParaRPr lang="fr-FR" sz="1600" b="1" smtClean="0"/>
          </a:p>
          <a:p>
            <a:pPr eaLnBrk="1" hangingPunct="1">
              <a:buFontTx/>
              <a:buNone/>
            </a:pPr>
            <a:endParaRPr lang="fr-FR" sz="1600" smtClean="0"/>
          </a:p>
          <a:p>
            <a:pPr eaLnBrk="1" hangingPunct="1">
              <a:buFontTx/>
              <a:buNone/>
            </a:pPr>
            <a:endParaRPr lang="fr-FR" sz="1600" smtClean="0"/>
          </a:p>
          <a:p>
            <a:pPr eaLnBrk="1" hangingPunct="1">
              <a:buFontTx/>
              <a:buNone/>
            </a:pPr>
            <a:endParaRPr lang="fr-FR" sz="1600" smtClean="0"/>
          </a:p>
          <a:p>
            <a:pPr eaLnBrk="1" hangingPunct="1">
              <a:buFontTx/>
              <a:buNone/>
            </a:pPr>
            <a:endParaRPr lang="fr-FR" sz="1600" smtClean="0"/>
          </a:p>
        </p:txBody>
      </p:sp>
      <p:sp>
        <p:nvSpPr>
          <p:cNvPr id="18439" name="Rectangle 7"/>
          <p:cNvSpPr>
            <a:spLocks noChangeArrowheads="1"/>
          </p:cNvSpPr>
          <p:nvPr/>
        </p:nvSpPr>
        <p:spPr bwMode="auto">
          <a:xfrm>
            <a:off x="5219700" y="4652963"/>
            <a:ext cx="3492500" cy="915987"/>
          </a:xfrm>
          <a:prstGeom prst="rect">
            <a:avLst/>
          </a:prstGeom>
          <a:noFill/>
          <a:ln w="9525" algn="ctr">
            <a:noFill/>
            <a:miter lim="800000"/>
            <a:headEnd/>
            <a:tailEnd/>
          </a:ln>
        </p:spPr>
        <p:txBody>
          <a:bodyPr>
            <a:spAutoFit/>
          </a:bodyPr>
          <a:lstStyle/>
          <a:p>
            <a:pPr algn="ctr" eaLnBrk="1" hangingPunct="1"/>
            <a:r>
              <a:rPr lang="en-US" i="1"/>
              <a:t>“L’arc de Triomphe” surprises by its monumental size: 50m height and 45m wide. </a:t>
            </a:r>
          </a:p>
        </p:txBody>
      </p:sp>
      <p:pic>
        <p:nvPicPr>
          <p:cNvPr id="18440" name="Picture 8" descr="ArcTriomphe"/>
          <p:cNvPicPr>
            <a:picLocks noGrp="1" noChangeAspect="1" noChangeArrowheads="1"/>
          </p:cNvPicPr>
          <p:nvPr>
            <p:ph sz="half" idx="2"/>
          </p:nvPr>
        </p:nvPicPr>
        <p:blipFill>
          <a:blip r:embed="rId3" cstate="screen"/>
          <a:srcRect/>
          <a:stretch>
            <a:fillRect/>
          </a:stretch>
        </p:blipFill>
        <p:spPr>
          <a:xfrm>
            <a:off x="0" y="1916113"/>
            <a:ext cx="5003800" cy="3660775"/>
          </a:xfrm>
          <a:noFill/>
        </p:spPr>
      </p:pic>
    </p:spTree>
  </p:cSld>
  <p:clrMapOvr>
    <a:masterClrMapping/>
  </p:clrMapOvr>
  <p:transition spd="slow" advTm="2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2000"/>
                                  </p:stCondLst>
                                  <p:childTnLst>
                                    <p:set>
                                      <p:cBhvr>
                                        <p:cTn id="11" dur="1" fill="hold">
                                          <p:stCondLst>
                                            <p:cond delay="0"/>
                                          </p:stCondLst>
                                        </p:cTn>
                                        <p:tgtEl>
                                          <p:spTgt spid="18440"/>
                                        </p:tgtEl>
                                        <p:attrNameLst>
                                          <p:attrName>style.visibility</p:attrName>
                                        </p:attrNameLst>
                                      </p:cBhvr>
                                      <p:to>
                                        <p:strVal val="visible"/>
                                      </p:to>
                                    </p:set>
                                    <p:animEffect transition="in" filter="box(in)">
                                      <p:cBhvr>
                                        <p:cTn id="12" dur="500"/>
                                        <p:tgtEl>
                                          <p:spTgt spid="18440"/>
                                        </p:tgtEl>
                                      </p:cBhvr>
                                    </p:animEffect>
                                  </p:childTnLst>
                                  <p:subTnLst>
                                    <p:audio>
                                      <p:cMediaNode>
                                        <p:cTn display="0" masterRel="sameClick">
                                          <p:stCondLst>
                                            <p:cond evt="begin" delay="0">
                                              <p:tn val="10"/>
                                            </p:cond>
                                          </p:stCondLst>
                                          <p:endCondLst>
                                            <p:cond evt="onStopAudio" delay="0">
                                              <p:tgtEl>
                                                <p:sldTgt/>
                                              </p:tgtEl>
                                            </p:cond>
                                          </p:endCondLst>
                                        </p:cTn>
                                        <p:tgtEl>
                                          <p:sndTgt r:embed="rId2" name="drumroll.wav"/>
                                        </p:tgtEl>
                                      </p:cMediaNode>
                                    </p:audio>
                                  </p:subTnLst>
                                </p:cTn>
                              </p:par>
                            </p:childTnLst>
                          </p:cTn>
                        </p:par>
                        <p:par>
                          <p:cTn id="13" fill="hold">
                            <p:stCondLst>
                              <p:cond delay="3000"/>
                            </p:stCondLst>
                            <p:childTnLst>
                              <p:par>
                                <p:cTn id="14" presetID="2" presetClass="entr" presetSubtype="8" fill="hold" grpId="0" nodeType="afterEffect">
                                  <p:stCondLst>
                                    <p:cond delay="2000"/>
                                  </p:stCondLst>
                                  <p:childTnLst>
                                    <p:set>
                                      <p:cBhvr>
                                        <p:cTn id="15" dur="1" fill="hold">
                                          <p:stCondLst>
                                            <p:cond delay="0"/>
                                          </p:stCondLst>
                                        </p:cTn>
                                        <p:tgtEl>
                                          <p:spTgt spid="18437">
                                            <p:txEl>
                                              <p:pRg st="0" end="0"/>
                                            </p:txEl>
                                          </p:spTgt>
                                        </p:tgtEl>
                                        <p:attrNameLst>
                                          <p:attrName>style.visibility</p:attrName>
                                        </p:attrNameLst>
                                      </p:cBhvr>
                                      <p:to>
                                        <p:strVal val="visible"/>
                                      </p:to>
                                    </p:set>
                                    <p:anim calcmode="lin" valueType="num">
                                      <p:cBhvr additive="base">
                                        <p:cTn id="16"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ID="2" presetClass="entr" presetSubtype="8" fill="hold" grpId="0" nodeType="afterEffect">
                                  <p:stCondLst>
                                    <p:cond delay="2000"/>
                                  </p:stCondLst>
                                  <p:childTnLst>
                                    <p:set>
                                      <p:cBhvr>
                                        <p:cTn id="20" dur="1" fill="hold">
                                          <p:stCondLst>
                                            <p:cond delay="0"/>
                                          </p:stCondLst>
                                        </p:cTn>
                                        <p:tgtEl>
                                          <p:spTgt spid="18439"/>
                                        </p:tgtEl>
                                        <p:attrNameLst>
                                          <p:attrName>style.visibility</p:attrName>
                                        </p:attrNameLst>
                                      </p:cBhvr>
                                      <p:to>
                                        <p:strVal val="visible"/>
                                      </p:to>
                                    </p:set>
                                    <p:anim calcmode="lin" valueType="num">
                                      <p:cBhvr additive="base">
                                        <p:cTn id="21" dur="500" fill="hold"/>
                                        <p:tgtEl>
                                          <p:spTgt spid="18439"/>
                                        </p:tgtEl>
                                        <p:attrNameLst>
                                          <p:attrName>ppt_x</p:attrName>
                                        </p:attrNameLst>
                                      </p:cBhvr>
                                      <p:tavLst>
                                        <p:tav tm="0">
                                          <p:val>
                                            <p:strVal val="0-#ppt_w/2"/>
                                          </p:val>
                                        </p:tav>
                                        <p:tav tm="100000">
                                          <p:val>
                                            <p:strVal val="#ppt_x"/>
                                          </p:val>
                                        </p:tav>
                                      </p:tavLst>
                                    </p:anim>
                                    <p:anim calcmode="lin" valueType="num">
                                      <p:cBhvr additive="base">
                                        <p:cTn id="22"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7" grpId="0" build="p" autoUpdateAnimBg="0" advAuto="2000"/>
      <p:bldP spid="1843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CC00"/>
            </a:gs>
          </a:gsLst>
          <a:path path="rect">
            <a:fillToRect r="100000" b="100000"/>
          </a:path>
        </a:gradFill>
        <a:effectLst/>
      </p:bgPr>
    </p:bg>
    <p:spTree>
      <p:nvGrpSpPr>
        <p:cNvPr id="1" name=""/>
        <p:cNvGrpSpPr/>
        <p:nvPr/>
      </p:nvGrpSpPr>
      <p:grpSpPr>
        <a:xfrm>
          <a:off x="0" y="0"/>
          <a:ext cx="0" cy="0"/>
          <a:chOff x="0" y="0"/>
          <a:chExt cx="0" cy="0"/>
        </a:xfrm>
      </p:grpSpPr>
      <p:pic>
        <p:nvPicPr>
          <p:cNvPr id="7170" name="Picture 7" descr="plaque-email-avenue-des-champs-elysees"/>
          <p:cNvPicPr>
            <a:picLocks noGrp="1" noChangeAspect="1" noChangeArrowheads="1"/>
          </p:cNvPicPr>
          <p:nvPr>
            <p:ph sz="half" idx="1"/>
          </p:nvPr>
        </p:nvPicPr>
        <p:blipFill>
          <a:blip r:embed="rId3" cstate="screen">
            <a:clrChange>
              <a:clrFrom>
                <a:srgbClr val="FFFDFE"/>
              </a:clrFrom>
              <a:clrTo>
                <a:srgbClr val="FFFDFE">
                  <a:alpha val="0"/>
                </a:srgbClr>
              </a:clrTo>
            </a:clrChange>
          </a:blip>
          <a:srcRect/>
          <a:stretch>
            <a:fillRect/>
          </a:stretch>
        </p:blipFill>
        <p:spPr>
          <a:xfrm>
            <a:off x="3203575" y="0"/>
            <a:ext cx="2411413" cy="2411413"/>
          </a:xfrm>
          <a:noFill/>
        </p:spPr>
      </p:pic>
      <p:pic>
        <p:nvPicPr>
          <p:cNvPr id="7171" name="Picture 8" descr="thumb-les-champs-elysees---la-plus-belle-avenue-du-monde-1253"/>
          <p:cNvPicPr>
            <a:picLocks noGrp="1" noChangeAspect="1" noChangeArrowheads="1"/>
          </p:cNvPicPr>
          <p:nvPr>
            <p:ph sz="half" idx="2"/>
          </p:nvPr>
        </p:nvPicPr>
        <p:blipFill>
          <a:blip r:embed="rId4" cstate="screen"/>
          <a:srcRect/>
          <a:stretch>
            <a:fillRect/>
          </a:stretch>
        </p:blipFill>
        <p:spPr>
          <a:xfrm>
            <a:off x="1258888" y="2386013"/>
            <a:ext cx="6775450" cy="4471987"/>
          </a:xfrm>
          <a:noFill/>
        </p:spPr>
      </p:pic>
      <p:pic>
        <p:nvPicPr>
          <p:cNvPr id="7172" name="Picture 16" descr="Arc_de_triomphe"/>
          <p:cNvPicPr>
            <a:picLocks noChangeAspect="1" noChangeArrowheads="1"/>
          </p:cNvPicPr>
          <p:nvPr/>
        </p:nvPicPr>
        <p:blipFill>
          <a:blip r:embed="rId5" cstate="screen"/>
          <a:srcRect/>
          <a:stretch>
            <a:fillRect/>
          </a:stretch>
        </p:blipFill>
        <p:spPr bwMode="auto">
          <a:xfrm rot="411917">
            <a:off x="6940550" y="482600"/>
            <a:ext cx="1800225" cy="1441450"/>
          </a:xfrm>
          <a:prstGeom prst="rect">
            <a:avLst/>
          </a:prstGeom>
          <a:noFill/>
          <a:ln w="9525">
            <a:noFill/>
            <a:miter lim="800000"/>
            <a:headEnd/>
            <a:tailEnd/>
          </a:ln>
        </p:spPr>
      </p:pic>
      <p:pic>
        <p:nvPicPr>
          <p:cNvPr id="7173" name="Picture 18" descr="obelisqnew"/>
          <p:cNvPicPr>
            <a:picLocks noChangeAspect="1" noChangeArrowheads="1"/>
          </p:cNvPicPr>
          <p:nvPr/>
        </p:nvPicPr>
        <p:blipFill>
          <a:blip r:embed="rId6" cstate="screen"/>
          <a:srcRect/>
          <a:stretch>
            <a:fillRect/>
          </a:stretch>
        </p:blipFill>
        <p:spPr bwMode="auto">
          <a:xfrm rot="-618290">
            <a:off x="539750" y="333375"/>
            <a:ext cx="1404938" cy="1871663"/>
          </a:xfrm>
          <a:prstGeom prst="rect">
            <a:avLst/>
          </a:prstGeom>
          <a:noFill/>
          <a:ln w="9525">
            <a:noFill/>
            <a:miter lim="800000"/>
            <a:headEnd/>
            <a:tailEnd/>
          </a:ln>
        </p:spPr>
      </p:pic>
      <p:pic>
        <p:nvPicPr>
          <p:cNvPr id="8" name="au champs.mp3">
            <a:hlinkClick r:id="" action="ppaction://media"/>
          </p:cNvPr>
          <p:cNvPicPr>
            <a:picLocks noRot="1" noChangeAspect="1"/>
          </p:cNvPicPr>
          <p:nvPr>
            <a:audioFile r:link="rId1"/>
          </p:nvPr>
        </p:nvPicPr>
        <p:blipFill>
          <a:blip r:embed="rId7" cstate="screen"/>
          <a:srcRect/>
          <a:stretch>
            <a:fillRect/>
          </a:stretch>
        </p:blipFill>
        <p:spPr bwMode="auto">
          <a:xfrm>
            <a:off x="9612313" y="1989138"/>
            <a:ext cx="304800" cy="304800"/>
          </a:xfrm>
          <a:prstGeom prst="rect">
            <a:avLst/>
          </a:prstGeom>
          <a:noFill/>
          <a:ln w="9525">
            <a:noFill/>
            <a:miter lim="800000"/>
            <a:headEnd/>
            <a:tailEnd/>
          </a:ln>
        </p:spPr>
      </p:pic>
    </p:spTree>
  </p:cSld>
  <p:clrMapOvr>
    <a:masterClrMapping/>
  </p:clrMapOvr>
  <p:transition spd="slow" advTm="34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68313" y="0"/>
            <a:ext cx="8229600" cy="719138"/>
          </a:xfrm>
        </p:spPr>
        <p:txBody>
          <a:bodyPr/>
          <a:lstStyle/>
          <a:p>
            <a:pPr eaLnBrk="1" hangingPunct="1"/>
            <a:r>
              <a:rPr lang="fr-FR" sz="4000" b="1" i="1" u="sng" smtClean="0">
                <a:solidFill>
                  <a:srgbClr val="FF9933"/>
                </a:solidFill>
              </a:rPr>
              <a:t>Obélisque</a:t>
            </a:r>
          </a:p>
        </p:txBody>
      </p:sp>
      <p:sp>
        <p:nvSpPr>
          <p:cNvPr id="23557" name="Rectangle 5"/>
          <p:cNvSpPr>
            <a:spLocks noGrp="1" noChangeArrowheads="1"/>
          </p:cNvSpPr>
          <p:nvPr>
            <p:ph type="body" sz="half" idx="1"/>
          </p:nvPr>
        </p:nvSpPr>
        <p:spPr>
          <a:xfrm>
            <a:off x="0" y="1268413"/>
            <a:ext cx="4038600" cy="2620962"/>
          </a:xfrm>
        </p:spPr>
        <p:txBody>
          <a:bodyPr/>
          <a:lstStyle/>
          <a:p>
            <a:pPr eaLnBrk="1" hangingPunct="1">
              <a:buFontTx/>
              <a:buNone/>
            </a:pPr>
            <a:r>
              <a:rPr lang="fr-FR" sz="1600" b="1" smtClean="0"/>
              <a:t>	L’obélisque de Louxor se dresse au centre de la place de la Concorde. 230 tonnes, 23m de hauteur. Les faces de l’obélisque sont recouvertes de trois colonnes de hiéroglyphes, racontant l’histoire de Ramsès II et Ramsès III. Il sert d’aiguille à cadran solaire, marquant sur la place de la Concorde l’heure internationale.</a:t>
            </a:r>
          </a:p>
        </p:txBody>
      </p:sp>
      <p:sp>
        <p:nvSpPr>
          <p:cNvPr id="23559" name="Rectangle 7"/>
          <p:cNvSpPr>
            <a:spLocks noChangeArrowheads="1"/>
          </p:cNvSpPr>
          <p:nvPr/>
        </p:nvSpPr>
        <p:spPr bwMode="auto">
          <a:xfrm>
            <a:off x="0" y="4221163"/>
            <a:ext cx="4716463" cy="2289175"/>
          </a:xfrm>
          <a:prstGeom prst="rect">
            <a:avLst/>
          </a:prstGeom>
          <a:noFill/>
          <a:ln w="9525" algn="ctr">
            <a:noFill/>
            <a:miter lim="800000"/>
            <a:headEnd/>
            <a:tailEnd/>
          </a:ln>
        </p:spPr>
        <p:txBody>
          <a:bodyPr>
            <a:spAutoFit/>
          </a:bodyPr>
          <a:lstStyle/>
          <a:p>
            <a:pPr algn="ctr" eaLnBrk="1" hangingPunct="1"/>
            <a:r>
              <a:rPr lang="en-US" i="1"/>
              <a:t>The obelisk of Luxor raises itself at the center of the square of la Concorde. </a:t>
            </a:r>
          </a:p>
          <a:p>
            <a:pPr algn="ctr" eaLnBrk="1" hangingPunct="1"/>
            <a:r>
              <a:rPr lang="en-US" i="1"/>
              <a:t>230 tons, 23m height. The sides of the obelisk are covered with three columns of hieroglyphs, telling the story of Ramses II and Ramses III. It is used as needle to solar dial, giving on the square of la Concorde the international time.</a:t>
            </a:r>
          </a:p>
        </p:txBody>
      </p:sp>
      <p:pic>
        <p:nvPicPr>
          <p:cNvPr id="23560" name="Picture 8" descr="obelisqnew"/>
          <p:cNvPicPr>
            <a:picLocks noGrp="1" noChangeAspect="1" noChangeArrowheads="1"/>
          </p:cNvPicPr>
          <p:nvPr>
            <p:ph sz="half" idx="2"/>
          </p:nvPr>
        </p:nvPicPr>
        <p:blipFill>
          <a:blip r:embed="rId3" cstate="screen"/>
          <a:srcRect/>
          <a:stretch>
            <a:fillRect/>
          </a:stretch>
        </p:blipFill>
        <p:spPr>
          <a:xfrm>
            <a:off x="4787900" y="1052513"/>
            <a:ext cx="4051300" cy="5400675"/>
          </a:xfrm>
          <a:noFill/>
        </p:spPr>
      </p:pic>
    </p:spTree>
  </p:cSld>
  <p:clrMapOvr>
    <a:masterClrMapping/>
  </p:clrMapOvr>
  <p:transition spd="slow" advTm="2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000"/>
                                  </p:stCondLst>
                                  <p:childTnLst>
                                    <p:set>
                                      <p:cBhvr>
                                        <p:cTn id="11" dur="1" fill="hold">
                                          <p:stCondLst>
                                            <p:cond delay="499"/>
                                          </p:stCondLst>
                                        </p:cTn>
                                        <p:tgtEl>
                                          <p:spTgt spid="2356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2" fill="hold">
                            <p:stCondLst>
                              <p:cond delay="3000"/>
                            </p:stCondLst>
                            <p:childTnLst>
                              <p:par>
                                <p:cTn id="13" presetID="2" presetClass="entr" presetSubtype="8" fill="hold" grpId="0" nodeType="afterEffect">
                                  <p:stCondLst>
                                    <p:cond delay="2000"/>
                                  </p:stCondLst>
                                  <p:childTnLst>
                                    <p:set>
                                      <p:cBhvr>
                                        <p:cTn id="14" dur="1" fill="hold">
                                          <p:stCondLst>
                                            <p:cond delay="0"/>
                                          </p:stCondLst>
                                        </p:cTn>
                                        <p:tgtEl>
                                          <p:spTgt spid="23557">
                                            <p:txEl>
                                              <p:pRg st="0" end="0"/>
                                            </p:txEl>
                                          </p:spTgt>
                                        </p:tgtEl>
                                        <p:attrNameLst>
                                          <p:attrName>style.visibility</p:attrName>
                                        </p:attrNameLst>
                                      </p:cBhvr>
                                      <p:to>
                                        <p:strVal val="visible"/>
                                      </p:to>
                                    </p:set>
                                    <p:anim calcmode="lin" valueType="num">
                                      <p:cBhvr additive="base">
                                        <p:cTn id="15" dur="500" fill="hold"/>
                                        <p:tgtEl>
                                          <p:spTgt spid="2355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3557">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500"/>
                            </p:stCondLst>
                            <p:childTnLst>
                              <p:par>
                                <p:cTn id="18" presetID="2" presetClass="entr" presetSubtype="8" fill="hold" grpId="0" nodeType="afterEffect">
                                  <p:stCondLst>
                                    <p:cond delay="2000"/>
                                  </p:stCondLst>
                                  <p:childTnLst>
                                    <p:set>
                                      <p:cBhvr>
                                        <p:cTn id="19" dur="1" fill="hold">
                                          <p:stCondLst>
                                            <p:cond delay="0"/>
                                          </p:stCondLst>
                                        </p:cTn>
                                        <p:tgtEl>
                                          <p:spTgt spid="23559"/>
                                        </p:tgtEl>
                                        <p:attrNameLst>
                                          <p:attrName>style.visibility</p:attrName>
                                        </p:attrNameLst>
                                      </p:cBhvr>
                                      <p:to>
                                        <p:strVal val="visible"/>
                                      </p:to>
                                    </p:set>
                                    <p:anim calcmode="lin" valueType="num">
                                      <p:cBhvr additive="base">
                                        <p:cTn id="20" dur="500" fill="hold"/>
                                        <p:tgtEl>
                                          <p:spTgt spid="23559"/>
                                        </p:tgtEl>
                                        <p:attrNameLst>
                                          <p:attrName>ppt_x</p:attrName>
                                        </p:attrNameLst>
                                      </p:cBhvr>
                                      <p:tavLst>
                                        <p:tav tm="0">
                                          <p:val>
                                            <p:strVal val="0-#ppt_w/2"/>
                                          </p:val>
                                        </p:tav>
                                        <p:tav tm="100000">
                                          <p:val>
                                            <p:strVal val="#ppt_x"/>
                                          </p:val>
                                        </p:tav>
                                      </p:tavLst>
                                    </p:anim>
                                    <p:anim calcmode="lin" valueType="num">
                                      <p:cBhvr additive="base">
                                        <p:cTn id="21"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build="p" autoUpdateAnimBg="0" advAuto="2000"/>
      <p:bldP spid="2355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68313" y="0"/>
            <a:ext cx="8229600" cy="633413"/>
          </a:xfrm>
        </p:spPr>
        <p:txBody>
          <a:bodyPr/>
          <a:lstStyle/>
          <a:p>
            <a:pPr eaLnBrk="1" hangingPunct="1"/>
            <a:r>
              <a:rPr lang="fr-FR" sz="4000" b="1" i="1" u="sng" smtClean="0">
                <a:solidFill>
                  <a:srgbClr val="FF9933"/>
                </a:solidFill>
              </a:rPr>
              <a:t>La Madeleine</a:t>
            </a:r>
          </a:p>
        </p:txBody>
      </p:sp>
      <p:sp>
        <p:nvSpPr>
          <p:cNvPr id="25606" name="Rectangle 6"/>
          <p:cNvSpPr>
            <a:spLocks noGrp="1" noChangeArrowheads="1"/>
          </p:cNvSpPr>
          <p:nvPr>
            <p:ph type="body" sz="half" idx="2"/>
          </p:nvPr>
        </p:nvSpPr>
        <p:spPr>
          <a:xfrm>
            <a:off x="5292725" y="1628775"/>
            <a:ext cx="3678238" cy="965200"/>
          </a:xfrm>
        </p:spPr>
        <p:txBody>
          <a:bodyPr/>
          <a:lstStyle/>
          <a:p>
            <a:pPr eaLnBrk="1" hangingPunct="1">
              <a:buFontTx/>
              <a:buNone/>
            </a:pPr>
            <a:r>
              <a:rPr lang="fr-FR" sz="1800" b="1" smtClean="0"/>
              <a:t>	L’église est entourée par 52 colonnes corinthiennes de 20m de hauteur.</a:t>
            </a:r>
          </a:p>
        </p:txBody>
      </p:sp>
      <p:sp>
        <p:nvSpPr>
          <p:cNvPr id="25607" name="Rectangle 7"/>
          <p:cNvSpPr>
            <a:spLocks noChangeArrowheads="1"/>
          </p:cNvSpPr>
          <p:nvPr/>
        </p:nvSpPr>
        <p:spPr bwMode="auto">
          <a:xfrm>
            <a:off x="5795963" y="4005263"/>
            <a:ext cx="3194050" cy="915987"/>
          </a:xfrm>
          <a:prstGeom prst="rect">
            <a:avLst/>
          </a:prstGeom>
          <a:noFill/>
          <a:ln w="9525" algn="ctr">
            <a:noFill/>
            <a:miter lim="800000"/>
            <a:headEnd/>
            <a:tailEnd/>
          </a:ln>
        </p:spPr>
        <p:txBody>
          <a:bodyPr>
            <a:spAutoFit/>
          </a:bodyPr>
          <a:lstStyle/>
          <a:p>
            <a:pPr algn="ctr" eaLnBrk="1" hangingPunct="1"/>
            <a:r>
              <a:rPr lang="en-US" i="1"/>
              <a:t>The church is surrounded by 52 Corinthian columns of 20m height.</a:t>
            </a:r>
          </a:p>
        </p:txBody>
      </p:sp>
      <p:pic>
        <p:nvPicPr>
          <p:cNvPr id="25610" name="Picture 10" descr="la_madeleine"/>
          <p:cNvPicPr>
            <a:picLocks noGrp="1" noChangeAspect="1" noChangeArrowheads="1"/>
          </p:cNvPicPr>
          <p:nvPr>
            <p:ph sz="half" idx="1"/>
          </p:nvPr>
        </p:nvPicPr>
        <p:blipFill>
          <a:blip r:embed="rId3" cstate="screen"/>
          <a:srcRect/>
          <a:stretch>
            <a:fillRect/>
          </a:stretch>
        </p:blipFill>
        <p:spPr>
          <a:xfrm>
            <a:off x="479425" y="1708150"/>
            <a:ext cx="4924425" cy="3475038"/>
          </a:xfrm>
          <a:noFill/>
        </p:spPr>
      </p:pic>
    </p:spTree>
  </p:cSld>
  <p:clrMapOvr>
    <a:masterClrMapping/>
  </p:clrMapOvr>
  <p:transition spd="slow"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25610"/>
                                        </p:tgtEl>
                                        <p:attrNameLst>
                                          <p:attrName>style.visibility</p:attrName>
                                        </p:attrNameLst>
                                      </p:cBhvr>
                                      <p:to>
                                        <p:strVal val="visible"/>
                                      </p:to>
                                    </p:set>
                                    <p:anim calcmode="lin" valueType="num">
                                      <p:cBhvr additive="base">
                                        <p:cTn id="12" dur="500" fill="hold"/>
                                        <p:tgtEl>
                                          <p:spTgt spid="25610"/>
                                        </p:tgtEl>
                                        <p:attrNameLst>
                                          <p:attrName>ppt_x</p:attrName>
                                        </p:attrNameLst>
                                      </p:cBhvr>
                                      <p:tavLst>
                                        <p:tav tm="0">
                                          <p:val>
                                            <p:strVal val="0-#ppt_w/2"/>
                                          </p:val>
                                        </p:tav>
                                        <p:tav tm="100000">
                                          <p:val>
                                            <p:strVal val="#ppt_x"/>
                                          </p:val>
                                        </p:tav>
                                      </p:tavLst>
                                    </p:anim>
                                    <p:anim calcmode="lin" valueType="num">
                                      <p:cBhvr additive="base">
                                        <p:cTn id="13" dur="500" fill="hold"/>
                                        <p:tgtEl>
                                          <p:spTgt spid="256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p:stCondLst>
                              <p:cond delay="3000"/>
                            </p:stCondLst>
                            <p:childTnLst>
                              <p:par>
                                <p:cTn id="15" presetID="2" presetClass="entr" presetSubtype="8" fill="hold" grpId="0" nodeType="afterEffect">
                                  <p:stCondLst>
                                    <p:cond delay="2000"/>
                                  </p:stCondLst>
                                  <p:childTnLst>
                                    <p:set>
                                      <p:cBhvr>
                                        <p:cTn id="16" dur="1" fill="hold">
                                          <p:stCondLst>
                                            <p:cond delay="0"/>
                                          </p:stCondLst>
                                        </p:cTn>
                                        <p:tgtEl>
                                          <p:spTgt spid="25606">
                                            <p:txEl>
                                              <p:pRg st="0" end="0"/>
                                            </p:txEl>
                                          </p:spTgt>
                                        </p:tgtEl>
                                        <p:attrNameLst>
                                          <p:attrName>style.visibility</p:attrName>
                                        </p:attrNameLst>
                                      </p:cBhvr>
                                      <p:to>
                                        <p:strVal val="visible"/>
                                      </p:to>
                                    </p:set>
                                    <p:anim calcmode="lin" valueType="num">
                                      <p:cBhvr additive="base">
                                        <p:cTn id="17" dur="500" fill="hold"/>
                                        <p:tgtEl>
                                          <p:spTgt spid="2560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 presetClass="entr" presetSubtype="8" fill="hold" grpId="0" nodeType="afterEffect">
                                  <p:stCondLst>
                                    <p:cond delay="2000"/>
                                  </p:stCondLst>
                                  <p:childTnLst>
                                    <p:set>
                                      <p:cBhvr>
                                        <p:cTn id="21" dur="1" fill="hold">
                                          <p:stCondLst>
                                            <p:cond delay="0"/>
                                          </p:stCondLst>
                                        </p:cTn>
                                        <p:tgtEl>
                                          <p:spTgt spid="25607"/>
                                        </p:tgtEl>
                                        <p:attrNameLst>
                                          <p:attrName>style.visibility</p:attrName>
                                        </p:attrNameLst>
                                      </p:cBhvr>
                                      <p:to>
                                        <p:strVal val="visible"/>
                                      </p:to>
                                    </p:set>
                                    <p:anim calcmode="lin" valueType="num">
                                      <p:cBhvr additive="base">
                                        <p:cTn id="22" dur="500" fill="hold"/>
                                        <p:tgtEl>
                                          <p:spTgt spid="25607"/>
                                        </p:tgtEl>
                                        <p:attrNameLst>
                                          <p:attrName>ppt_x</p:attrName>
                                        </p:attrNameLst>
                                      </p:cBhvr>
                                      <p:tavLst>
                                        <p:tav tm="0">
                                          <p:val>
                                            <p:strVal val="0-#ppt_w/2"/>
                                          </p:val>
                                        </p:tav>
                                        <p:tav tm="100000">
                                          <p:val>
                                            <p:strVal val="#ppt_x"/>
                                          </p:val>
                                        </p:tav>
                                      </p:tavLst>
                                    </p:anim>
                                    <p:anim calcmode="lin" valueType="num">
                                      <p:cBhvr additive="base">
                                        <p:cTn id="23"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6" grpId="0" build="p" autoUpdateAnimBg="0" advAuto="2000"/>
      <p:bldP spid="2560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0242" name="Picture 1033" descr="Girl_20shopping1"/>
          <p:cNvPicPr>
            <a:picLocks noGrp="1" noChangeAspect="1" noChangeArrowheads="1"/>
          </p:cNvPicPr>
          <p:nvPr>
            <p:ph sz="half" idx="2"/>
          </p:nvPr>
        </p:nvPicPr>
        <p:blipFill>
          <a:blip r:embed="rId3" cstate="screen">
            <a:clrChange>
              <a:clrFrom>
                <a:srgbClr val="FFFFFF"/>
              </a:clrFrom>
              <a:clrTo>
                <a:srgbClr val="FFFFFF">
                  <a:alpha val="0"/>
                </a:srgbClr>
              </a:clrTo>
            </a:clrChange>
          </a:blip>
          <a:srcRect/>
          <a:stretch>
            <a:fillRect/>
          </a:stretch>
        </p:blipFill>
        <p:spPr>
          <a:xfrm>
            <a:off x="5940425" y="2178050"/>
            <a:ext cx="2924175" cy="4679950"/>
          </a:xfrm>
          <a:noFill/>
          <a:ln>
            <a:solidFill>
              <a:srgbClr val="FFFFCC"/>
            </a:solidFill>
          </a:ln>
        </p:spPr>
      </p:pic>
      <p:pic>
        <p:nvPicPr>
          <p:cNvPr id="10243" name="Picture 1036" descr="rue de rivoli1"/>
          <p:cNvPicPr>
            <a:picLocks noGrp="1" noChangeAspect="1" noChangeArrowheads="1"/>
          </p:cNvPicPr>
          <p:nvPr>
            <p:ph sz="half" idx="1"/>
          </p:nvPr>
        </p:nvPicPr>
        <p:blipFill>
          <a:blip r:embed="rId4" cstate="screen"/>
          <a:srcRect/>
          <a:stretch>
            <a:fillRect/>
          </a:stretch>
        </p:blipFill>
        <p:spPr>
          <a:xfrm>
            <a:off x="179388" y="1341438"/>
            <a:ext cx="5435600" cy="5100637"/>
          </a:xfrm>
          <a:noFill/>
        </p:spPr>
      </p:pic>
      <p:pic>
        <p:nvPicPr>
          <p:cNvPr id="10244" name="Picture 1038"/>
          <p:cNvPicPr>
            <a:picLocks noChangeAspect="1" noChangeArrowheads="1"/>
          </p:cNvPicPr>
          <p:nvPr/>
        </p:nvPicPr>
        <p:blipFill>
          <a:blip r:embed="rId5" cstate="screen"/>
          <a:srcRect/>
          <a:stretch>
            <a:fillRect/>
          </a:stretch>
        </p:blipFill>
        <p:spPr bwMode="auto">
          <a:xfrm>
            <a:off x="5795963" y="0"/>
            <a:ext cx="1584325" cy="1584325"/>
          </a:xfrm>
          <a:prstGeom prst="rect">
            <a:avLst/>
          </a:prstGeom>
          <a:noFill/>
          <a:ln w="9525">
            <a:noFill/>
            <a:miter lim="800000"/>
            <a:headEnd/>
            <a:tailEnd/>
          </a:ln>
        </p:spPr>
      </p:pic>
      <p:sp>
        <p:nvSpPr>
          <p:cNvPr id="10245" name="Text Box 1041"/>
          <p:cNvSpPr txBox="1">
            <a:spLocks noChangeArrowheads="1"/>
          </p:cNvSpPr>
          <p:nvPr/>
        </p:nvSpPr>
        <p:spPr bwMode="auto">
          <a:xfrm>
            <a:off x="1331913" y="188913"/>
            <a:ext cx="3600450" cy="914400"/>
          </a:xfrm>
          <a:prstGeom prst="rect">
            <a:avLst/>
          </a:prstGeom>
          <a:noFill/>
          <a:ln w="9525" algn="ctr">
            <a:noFill/>
            <a:miter lim="800000"/>
            <a:headEnd/>
            <a:tailEnd/>
          </a:ln>
        </p:spPr>
        <p:txBody>
          <a:bodyPr>
            <a:spAutoFit/>
          </a:bodyPr>
          <a:lstStyle/>
          <a:p>
            <a:pPr>
              <a:spcBef>
                <a:spcPct val="50000"/>
              </a:spcBef>
            </a:pPr>
            <a:r>
              <a:rPr lang="fr-FR" sz="5400">
                <a:solidFill>
                  <a:srgbClr val="FF0066"/>
                </a:solidFill>
              </a:rPr>
              <a:t>Shopping</a:t>
            </a:r>
            <a:r>
              <a:rPr lang="fr-FR"/>
              <a:t> </a:t>
            </a:r>
          </a:p>
        </p:txBody>
      </p:sp>
      <p:pic>
        <p:nvPicPr>
          <p:cNvPr id="8" name="I love Paris.mp3">
            <a:hlinkClick r:id="" action="ppaction://media"/>
          </p:cNvPr>
          <p:cNvPicPr>
            <a:picLocks noRot="1" noChangeAspect="1"/>
          </p:cNvPicPr>
          <p:nvPr>
            <a:audioFile r:link="rId1"/>
          </p:nvPr>
        </p:nvPicPr>
        <p:blipFill>
          <a:blip r:embed="rId6" cstate="screen"/>
          <a:srcRect/>
          <a:stretch>
            <a:fillRect/>
          </a:stretch>
        </p:blipFill>
        <p:spPr bwMode="auto">
          <a:xfrm>
            <a:off x="9467850" y="1484313"/>
            <a:ext cx="304800" cy="304800"/>
          </a:xfrm>
          <a:prstGeom prst="rect">
            <a:avLst/>
          </a:prstGeom>
          <a:noFill/>
          <a:ln w="9525">
            <a:noFill/>
            <a:miter lim="800000"/>
            <a:headEnd/>
            <a:tailEnd/>
          </a:ln>
        </p:spPr>
      </p:pic>
    </p:spTree>
  </p:cSld>
  <p:clrMapOvr>
    <a:masterClrMapping/>
  </p:clrMapOvr>
  <p:transition spd="slow"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407</Words>
  <Application>Microsoft Office PowerPoint</Application>
  <PresentationFormat>Affichage à l'écran (4:3)</PresentationFormat>
  <Paragraphs>77</Paragraphs>
  <Slides>17</Slides>
  <Notes>1</Notes>
  <HiddenSlides>1</HiddenSlides>
  <MMClips>4</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Modèle par défaut</vt:lpstr>
      <vt:lpstr>Departure : 10am from the ISC…</vt:lpstr>
      <vt:lpstr>Diapositive 2</vt:lpstr>
      <vt:lpstr>Diapositive 3</vt:lpstr>
      <vt:lpstr>Montmartre, Sacré Coeur</vt:lpstr>
      <vt:lpstr>Arc de Triomphe</vt:lpstr>
      <vt:lpstr>Diapositive 6</vt:lpstr>
      <vt:lpstr>Obélisque</vt:lpstr>
      <vt:lpstr>La Madeleine</vt:lpstr>
      <vt:lpstr>Diapositive 9</vt:lpstr>
      <vt:lpstr>Le musée du Louvre</vt:lpstr>
      <vt:lpstr>La Pyramide du Louvre</vt:lpstr>
      <vt:lpstr>Opéra</vt:lpstr>
      <vt:lpstr>Centre Georges Pompidou</vt:lpstr>
      <vt:lpstr>Diapositive 14</vt:lpstr>
      <vt:lpstr>Tour Eiffel</vt:lpstr>
      <vt:lpstr>9pm… Bateau mouche – Sightseeing boat</vt:lpstr>
      <vt:lpstr>Diapositive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MAISON</dc:creator>
  <cp:lastModifiedBy>TECHNICIEN INFO</cp:lastModifiedBy>
  <cp:revision>52</cp:revision>
  <dcterms:created xsi:type="dcterms:W3CDTF">2010-09-06T16:42:31Z</dcterms:created>
  <dcterms:modified xsi:type="dcterms:W3CDTF">2011-09-28T12:21:40Z</dcterms:modified>
</cp:coreProperties>
</file>