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57" r:id="rId3"/>
    <p:sldId id="258" r:id="rId4"/>
    <p:sldId id="259" r:id="rId5"/>
    <p:sldId id="260" r:id="rId6"/>
    <p:sldId id="261" r:id="rId7"/>
    <p:sldId id="265" r:id="rId8"/>
    <p:sldId id="266" r:id="rId9"/>
    <p:sldId id="267" r:id="rId10"/>
    <p:sldId id="271" r:id="rId11"/>
    <p:sldId id="268" r:id="rId12"/>
    <p:sldId id="269" r:id="rId13"/>
    <p:sldId id="270" r:id="rId14"/>
    <p:sldId id="284" r:id="rId15"/>
  </p:sldIdLst>
  <p:sldSz cx="9144000" cy="6858000" type="screen4x3"/>
  <p:notesSz cx="6858000" cy="9144000"/>
  <p:defaultTextStyle>
    <a:defPPr>
      <a:defRPr lang="fr-FR"/>
    </a:defPPr>
    <a:lvl1pPr algn="l" rtl="0" fontAlgn="base">
      <a:spcBef>
        <a:spcPct val="0"/>
      </a:spcBef>
      <a:spcAft>
        <a:spcPct val="0"/>
      </a:spcAft>
      <a:defRPr u="sng" kern="1200">
        <a:solidFill>
          <a:schemeClr val="tx1"/>
        </a:solidFill>
        <a:latin typeface="Script MT Bold" pitchFamily="66" charset="0"/>
        <a:ea typeface="+mn-ea"/>
        <a:cs typeface="Arial" charset="0"/>
      </a:defRPr>
    </a:lvl1pPr>
    <a:lvl2pPr marL="457200" algn="l" rtl="0" fontAlgn="base">
      <a:spcBef>
        <a:spcPct val="0"/>
      </a:spcBef>
      <a:spcAft>
        <a:spcPct val="0"/>
      </a:spcAft>
      <a:defRPr u="sng" kern="1200">
        <a:solidFill>
          <a:schemeClr val="tx1"/>
        </a:solidFill>
        <a:latin typeface="Script MT Bold" pitchFamily="66" charset="0"/>
        <a:ea typeface="+mn-ea"/>
        <a:cs typeface="Arial" charset="0"/>
      </a:defRPr>
    </a:lvl2pPr>
    <a:lvl3pPr marL="914400" algn="l" rtl="0" fontAlgn="base">
      <a:spcBef>
        <a:spcPct val="0"/>
      </a:spcBef>
      <a:spcAft>
        <a:spcPct val="0"/>
      </a:spcAft>
      <a:defRPr u="sng" kern="1200">
        <a:solidFill>
          <a:schemeClr val="tx1"/>
        </a:solidFill>
        <a:latin typeface="Script MT Bold" pitchFamily="66" charset="0"/>
        <a:ea typeface="+mn-ea"/>
        <a:cs typeface="Arial" charset="0"/>
      </a:defRPr>
    </a:lvl3pPr>
    <a:lvl4pPr marL="1371600" algn="l" rtl="0" fontAlgn="base">
      <a:spcBef>
        <a:spcPct val="0"/>
      </a:spcBef>
      <a:spcAft>
        <a:spcPct val="0"/>
      </a:spcAft>
      <a:defRPr u="sng" kern="1200">
        <a:solidFill>
          <a:schemeClr val="tx1"/>
        </a:solidFill>
        <a:latin typeface="Script MT Bold" pitchFamily="66" charset="0"/>
        <a:ea typeface="+mn-ea"/>
        <a:cs typeface="Arial" charset="0"/>
      </a:defRPr>
    </a:lvl4pPr>
    <a:lvl5pPr marL="1828800" algn="l" rtl="0" fontAlgn="base">
      <a:spcBef>
        <a:spcPct val="0"/>
      </a:spcBef>
      <a:spcAft>
        <a:spcPct val="0"/>
      </a:spcAft>
      <a:defRPr u="sng" kern="1200">
        <a:solidFill>
          <a:schemeClr val="tx1"/>
        </a:solidFill>
        <a:latin typeface="Script MT Bold" pitchFamily="66" charset="0"/>
        <a:ea typeface="+mn-ea"/>
        <a:cs typeface="Arial" charset="0"/>
      </a:defRPr>
    </a:lvl5pPr>
    <a:lvl6pPr marL="2286000" algn="l" defTabSz="914400" rtl="0" eaLnBrk="1" latinLnBrk="0" hangingPunct="1">
      <a:defRPr u="sng" kern="1200">
        <a:solidFill>
          <a:schemeClr val="tx1"/>
        </a:solidFill>
        <a:latin typeface="Script MT Bold" pitchFamily="66" charset="0"/>
        <a:ea typeface="+mn-ea"/>
        <a:cs typeface="Arial" charset="0"/>
      </a:defRPr>
    </a:lvl6pPr>
    <a:lvl7pPr marL="2743200" algn="l" defTabSz="914400" rtl="0" eaLnBrk="1" latinLnBrk="0" hangingPunct="1">
      <a:defRPr u="sng" kern="1200">
        <a:solidFill>
          <a:schemeClr val="tx1"/>
        </a:solidFill>
        <a:latin typeface="Script MT Bold" pitchFamily="66" charset="0"/>
        <a:ea typeface="+mn-ea"/>
        <a:cs typeface="Arial" charset="0"/>
      </a:defRPr>
    </a:lvl7pPr>
    <a:lvl8pPr marL="3200400" algn="l" defTabSz="914400" rtl="0" eaLnBrk="1" latinLnBrk="0" hangingPunct="1">
      <a:defRPr u="sng" kern="1200">
        <a:solidFill>
          <a:schemeClr val="tx1"/>
        </a:solidFill>
        <a:latin typeface="Script MT Bold" pitchFamily="66" charset="0"/>
        <a:ea typeface="+mn-ea"/>
        <a:cs typeface="Arial" charset="0"/>
      </a:defRPr>
    </a:lvl8pPr>
    <a:lvl9pPr marL="3657600" algn="l" defTabSz="914400" rtl="0" eaLnBrk="1" latinLnBrk="0" hangingPunct="1">
      <a:defRPr u="sng" kern="1200">
        <a:solidFill>
          <a:schemeClr val="tx1"/>
        </a:solidFill>
        <a:latin typeface="Script MT Bold"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3366FF"/>
    <a:srgbClr val="6699FF"/>
    <a:srgbClr val="00CC00"/>
    <a:srgbClr val="6600FF"/>
    <a:srgbClr val="00FFFF"/>
    <a:srgbClr val="33CCCC"/>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53" autoAdjust="0"/>
  </p:normalViewPr>
  <p:slideViewPr>
    <p:cSldViewPr>
      <p:cViewPr varScale="1">
        <p:scale>
          <a:sx n="85" d="100"/>
          <a:sy n="85" d="100"/>
        </p:scale>
        <p:origin x="-1122" y="-96"/>
      </p:cViewPr>
      <p:guideLst>
        <p:guide orient="horz" pos="2160"/>
        <p:guide pos="2880"/>
      </p:guideLst>
    </p:cSldViewPr>
  </p:slideViewPr>
  <p:notesTextViewPr>
    <p:cViewPr>
      <p:scale>
        <a:sx n="100" d="100"/>
        <a:sy n="100" d="100"/>
      </p:scale>
      <p:origin x="0" y="0"/>
    </p:cViewPr>
  </p:notesTextViewPr>
  <p:notesViewPr>
    <p:cSldViewPr>
      <p:cViewPr varScale="1">
        <p:scale>
          <a:sx n="64" d="100"/>
          <a:sy n="64" d="100"/>
        </p:scale>
        <p:origin x="-199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A5A3B1-F3C6-4836-80A6-EB3A646045DC}"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70239DD-D4E4-43A2-8D5F-45DDCBA1FB59}"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DD83BB3-3AFE-4EB5-89FC-5DE0C1928B6F}"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EFB54AE-B235-4802-95B4-4D728A88FDB6}"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A7FA100-0B5C-4ECC-950C-3BE5EC7B63B5}"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5CA713C-DAC0-44CE-B478-6864DBF04C73}"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6719F2C-742F-4DF5-95EC-046E887EFA0A}"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6D29BCC-1ADD-409A-AABC-CF0C187CA736}"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F2ACA5A2-F6E3-49E4-8D3C-2F44DB99AF47}"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ACD0191E-23A6-454F-988D-5A73668F04FB}"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8693BA1-B39D-49F6-8495-3F6CDC45CFF3}"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77A52AD-15B0-47E0-98A0-1C7DA143C39F}"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4CEBB5D-334B-4286-A52F-3CFE426C2261}"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effectLst/>
                <a:latin typeface="+mn-lt"/>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effectLst/>
                <a:latin typeface="+mn-lt"/>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effectLst/>
                <a:latin typeface="+mn-lt"/>
              </a:defRPr>
            </a:lvl1pPr>
          </a:lstStyle>
          <a:p>
            <a:pPr>
              <a:defRPr/>
            </a:pPr>
            <a:fld id="{09AA4C83-7E4A-48A3-BFBF-42B0F9FB6774}"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3132138" y="2492375"/>
            <a:ext cx="3816350" cy="1584325"/>
          </a:xfrm>
        </p:spPr>
        <p:txBody>
          <a:bodyPr/>
          <a:lstStyle/>
          <a:p>
            <a:pPr eaLnBrk="1" hangingPunct="1">
              <a:defRPr/>
            </a:pPr>
            <a:r>
              <a:rPr lang="fr-FR" sz="8800" u="sng" smtClean="0">
                <a:solidFill>
                  <a:srgbClr val="33CCCC"/>
                </a:solidFill>
                <a:effectLst>
                  <a:outerShdw blurRad="38100" dist="38100" dir="2700000" algn="tl">
                    <a:srgbClr val="C0C0C0"/>
                  </a:outerShdw>
                </a:effectLst>
                <a:latin typeface="Script MT Bold" pitchFamily="66" charset="0"/>
              </a:rPr>
              <a:t>France</a:t>
            </a:r>
            <a:br>
              <a:rPr lang="fr-FR" sz="8800" u="sng" smtClean="0">
                <a:solidFill>
                  <a:srgbClr val="33CCCC"/>
                </a:solidFill>
                <a:effectLst>
                  <a:outerShdw blurRad="38100" dist="38100" dir="2700000" algn="tl">
                    <a:srgbClr val="C0C0C0"/>
                  </a:outerShdw>
                </a:effectLst>
                <a:latin typeface="Script MT Bold" pitchFamily="66" charset="0"/>
              </a:rPr>
            </a:br>
            <a:endParaRPr lang="fr-FR" smtClean="0">
              <a:solidFill>
                <a:srgbClr val="00FFFF"/>
              </a:solidFill>
              <a:effectLst>
                <a:outerShdw blurRad="38100" dist="38100" dir="2700000" algn="tl">
                  <a:srgbClr val="C0C0C0"/>
                </a:outerShdw>
              </a:effectLst>
              <a:latin typeface="Script MT Bold" pitchFamily="66" charset="0"/>
            </a:endParaRPr>
          </a:p>
        </p:txBody>
      </p:sp>
      <p:pic>
        <p:nvPicPr>
          <p:cNvPr id="2051" name="Picture 6" descr="untitled"/>
          <p:cNvPicPr>
            <a:picLocks noChangeAspect="1" noChangeArrowheads="1"/>
          </p:cNvPicPr>
          <p:nvPr/>
        </p:nvPicPr>
        <p:blipFill>
          <a:blip r:embed="rId3" cstate="screen"/>
          <a:srcRect/>
          <a:stretch>
            <a:fillRect/>
          </a:stretch>
        </p:blipFill>
        <p:spPr bwMode="auto">
          <a:xfrm>
            <a:off x="0" y="0"/>
            <a:ext cx="1655763" cy="1455738"/>
          </a:xfrm>
          <a:prstGeom prst="rect">
            <a:avLst/>
          </a:prstGeom>
          <a:noFill/>
          <a:ln w="9525">
            <a:noFill/>
            <a:miter lim="800000"/>
            <a:headEnd/>
            <a:tailEnd/>
          </a:ln>
        </p:spPr>
      </p:pic>
      <p:sp>
        <p:nvSpPr>
          <p:cNvPr id="2" name="Text Box 7"/>
          <p:cNvSpPr txBox="1">
            <a:spLocks noChangeArrowheads="1"/>
          </p:cNvSpPr>
          <p:nvPr/>
        </p:nvSpPr>
        <p:spPr bwMode="auto">
          <a:xfrm>
            <a:off x="3357554" y="5429264"/>
            <a:ext cx="5786446" cy="723275"/>
          </a:xfrm>
          <a:prstGeom prst="rect">
            <a:avLst/>
          </a:prstGeom>
          <a:noFill/>
          <a:ln w="9525">
            <a:noFill/>
            <a:miter lim="800000"/>
            <a:headEnd/>
            <a:tailEnd/>
          </a:ln>
        </p:spPr>
        <p:txBody>
          <a:bodyPr wrap="square">
            <a:spAutoFit/>
          </a:bodyPr>
          <a:lstStyle/>
          <a:p>
            <a:pPr>
              <a:spcBef>
                <a:spcPct val="50000"/>
              </a:spcBef>
            </a:pPr>
            <a:r>
              <a:rPr lang="fr-FR" sz="1400" b="1" u="none" dirty="0">
                <a:solidFill>
                  <a:srgbClr val="0033CC"/>
                </a:solidFill>
                <a:latin typeface="Comic Sans MS" pitchFamily="66" charset="0"/>
              </a:rPr>
              <a:t>Elaboré </a:t>
            </a:r>
            <a:r>
              <a:rPr lang="fr-FR" sz="1400" b="1" u="none" dirty="0" smtClean="0">
                <a:solidFill>
                  <a:srgbClr val="0033CC"/>
                </a:solidFill>
                <a:latin typeface="Comic Sans MS" pitchFamily="66" charset="0"/>
              </a:rPr>
              <a:t>par 2 élèves de l’ISC, LA VILLE DU BOIS – France :</a:t>
            </a:r>
            <a:endParaRPr lang="fr-FR" sz="1400" b="1" u="none" dirty="0">
              <a:solidFill>
                <a:srgbClr val="0033CC"/>
              </a:solidFill>
              <a:latin typeface="Comic Sans MS" pitchFamily="66" charset="0"/>
            </a:endParaRPr>
          </a:p>
          <a:p>
            <a:pPr>
              <a:spcBef>
                <a:spcPct val="50000"/>
              </a:spcBef>
            </a:pPr>
            <a:r>
              <a:rPr lang="fr-FR" u="none" dirty="0">
                <a:solidFill>
                  <a:srgbClr val="33CCCC"/>
                </a:solidFill>
                <a:latin typeface="Comic Sans MS" pitchFamily="66" charset="0"/>
              </a:rPr>
              <a:t>MATHOUX </a:t>
            </a:r>
            <a:r>
              <a:rPr lang="fr-FR" u="none" dirty="0" smtClean="0">
                <a:solidFill>
                  <a:srgbClr val="33CCCC"/>
                </a:solidFill>
                <a:latin typeface="Comic Sans MS" pitchFamily="66" charset="0"/>
              </a:rPr>
              <a:t>Julien  et PHILIPPE </a:t>
            </a:r>
            <a:r>
              <a:rPr lang="fr-FR" u="none" dirty="0">
                <a:solidFill>
                  <a:srgbClr val="33CCCC"/>
                </a:solidFill>
                <a:latin typeface="Comic Sans MS" pitchFamily="66" charset="0"/>
              </a:rPr>
              <a:t>Justine</a:t>
            </a:r>
          </a:p>
        </p:txBody>
      </p:sp>
      <p:pic>
        <p:nvPicPr>
          <p:cNvPr id="2053" name="Picture 14" descr="logo-eac-flag-LLL-GRUNDTVIG_fr-reduit"/>
          <p:cNvPicPr>
            <a:picLocks noChangeAspect="1" noChangeArrowheads="1"/>
          </p:cNvPicPr>
          <p:nvPr/>
        </p:nvPicPr>
        <p:blipFill>
          <a:blip r:embed="rId4" cstate="screen"/>
          <a:srcRect/>
          <a:stretch>
            <a:fillRect/>
          </a:stretch>
        </p:blipFill>
        <p:spPr bwMode="auto">
          <a:xfrm>
            <a:off x="0" y="5672138"/>
            <a:ext cx="2195513" cy="11858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205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1042988" y="0"/>
            <a:ext cx="7200900" cy="1006475"/>
          </a:xfrm>
          <a:prstGeom prst="rect">
            <a:avLst/>
          </a:prstGeom>
          <a:noFill/>
          <a:ln w="9525">
            <a:noFill/>
            <a:miter lim="800000"/>
            <a:headEnd/>
            <a:tailEnd/>
          </a:ln>
          <a:effectLst/>
        </p:spPr>
        <p:txBody>
          <a:bodyPr>
            <a:spAutoFit/>
          </a:bodyPr>
          <a:lstStyle/>
          <a:p>
            <a:pPr>
              <a:spcBef>
                <a:spcPct val="50000"/>
              </a:spcBef>
              <a:defRPr/>
            </a:pPr>
            <a:r>
              <a:rPr lang="fr-FR" sz="6000">
                <a:solidFill>
                  <a:srgbClr val="0066FF"/>
                </a:solidFill>
                <a:effectLst>
                  <a:outerShdw blurRad="38100" dist="38100" dir="2700000" algn="tl">
                    <a:srgbClr val="C0C0C0"/>
                  </a:outerShdw>
                </a:effectLst>
              </a:rPr>
              <a:t>Our school : the I.S.C.</a:t>
            </a:r>
          </a:p>
        </p:txBody>
      </p:sp>
      <p:pic>
        <p:nvPicPr>
          <p:cNvPr id="26631" name="Picture 7" descr="pic_isc_02"/>
          <p:cNvPicPr>
            <a:picLocks noChangeAspect="1" noChangeArrowheads="1"/>
          </p:cNvPicPr>
          <p:nvPr/>
        </p:nvPicPr>
        <p:blipFill>
          <a:blip r:embed="rId2" cstate="screen"/>
          <a:srcRect/>
          <a:stretch>
            <a:fillRect/>
          </a:stretch>
        </p:blipFill>
        <p:spPr bwMode="auto">
          <a:xfrm>
            <a:off x="5867400" y="1412875"/>
            <a:ext cx="2935288" cy="2203450"/>
          </a:xfrm>
          <a:prstGeom prst="rect">
            <a:avLst/>
          </a:prstGeom>
          <a:noFill/>
          <a:ln w="9525">
            <a:noFill/>
            <a:miter lim="800000"/>
            <a:headEnd/>
            <a:tailEnd/>
          </a:ln>
        </p:spPr>
      </p:pic>
      <p:pic>
        <p:nvPicPr>
          <p:cNvPr id="26632" name="Picture 8" descr="pic_isc_03"/>
          <p:cNvPicPr>
            <a:picLocks noChangeAspect="1" noChangeArrowheads="1"/>
          </p:cNvPicPr>
          <p:nvPr/>
        </p:nvPicPr>
        <p:blipFill>
          <a:blip r:embed="rId3" cstate="screen"/>
          <a:srcRect/>
          <a:stretch>
            <a:fillRect/>
          </a:stretch>
        </p:blipFill>
        <p:spPr bwMode="auto">
          <a:xfrm>
            <a:off x="2987675" y="3933825"/>
            <a:ext cx="2881313" cy="2163763"/>
          </a:xfrm>
          <a:prstGeom prst="rect">
            <a:avLst/>
          </a:prstGeom>
          <a:noFill/>
          <a:ln w="9525">
            <a:noFill/>
            <a:miter lim="800000"/>
            <a:headEnd/>
            <a:tailEnd/>
          </a:ln>
        </p:spPr>
      </p:pic>
      <p:pic>
        <p:nvPicPr>
          <p:cNvPr id="26633" name="Picture 9" descr="pic_isc_01"/>
          <p:cNvPicPr>
            <a:picLocks noChangeAspect="1" noChangeArrowheads="1"/>
          </p:cNvPicPr>
          <p:nvPr/>
        </p:nvPicPr>
        <p:blipFill>
          <a:blip r:embed="rId4" cstate="screen"/>
          <a:srcRect/>
          <a:stretch>
            <a:fillRect/>
          </a:stretch>
        </p:blipFill>
        <p:spPr bwMode="auto">
          <a:xfrm>
            <a:off x="323850" y="1557338"/>
            <a:ext cx="2919413" cy="2192337"/>
          </a:xfrm>
          <a:prstGeom prst="rect">
            <a:avLst/>
          </a:prstGeom>
          <a:noFill/>
          <a:ln w="9525">
            <a:noFill/>
            <a:miter lim="800000"/>
            <a:headEnd/>
            <a:tailEnd/>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6628">
                                            <p:txEl>
                                              <p:pRg st="0" end="0"/>
                                            </p:txEl>
                                          </p:spTgt>
                                        </p:tgtEl>
                                        <p:attrNameLst>
                                          <p:attrName>style.visibility</p:attrName>
                                        </p:attrNameLst>
                                      </p:cBhvr>
                                      <p:to>
                                        <p:strVal val="visible"/>
                                      </p:to>
                                    </p:set>
                                    <p:anim calcmode="lin" valueType="num">
                                      <p:cBhvr>
                                        <p:cTn id="7" dur="500" fill="hold"/>
                                        <p:tgtEl>
                                          <p:spTgt spid="2662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62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662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62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628">
                                            <p:txEl>
                                              <p:pRg st="0" end="0"/>
                                            </p:txEl>
                                          </p:spTgt>
                                        </p:tgtEl>
                                      </p:cBhvr>
                                    </p:animEffect>
                                  </p:childTnLst>
                                </p:cTn>
                              </p:par>
                            </p:childTnLst>
                          </p:cTn>
                        </p:par>
                        <p:par>
                          <p:cTn id="12" fill="hold">
                            <p:stCondLst>
                              <p:cond delay="1400"/>
                            </p:stCondLst>
                            <p:childTnLst>
                              <p:par>
                                <p:cTn id="13" presetID="30" presetClass="entr" presetSubtype="0" fill="hold" nodeType="afterEffect">
                                  <p:stCondLst>
                                    <p:cond delay="0"/>
                                  </p:stCondLst>
                                  <p:childTnLst>
                                    <p:set>
                                      <p:cBhvr>
                                        <p:cTn id="14" dur="1" fill="hold">
                                          <p:stCondLst>
                                            <p:cond delay="0"/>
                                          </p:stCondLst>
                                        </p:cTn>
                                        <p:tgtEl>
                                          <p:spTgt spid="26633"/>
                                        </p:tgtEl>
                                        <p:attrNameLst>
                                          <p:attrName>style.visibility</p:attrName>
                                        </p:attrNameLst>
                                      </p:cBhvr>
                                      <p:to>
                                        <p:strVal val="visible"/>
                                      </p:to>
                                    </p:set>
                                    <p:animEffect transition="in" filter="fade">
                                      <p:cBhvr>
                                        <p:cTn id="15" dur="800" decel="100000"/>
                                        <p:tgtEl>
                                          <p:spTgt spid="26633"/>
                                        </p:tgtEl>
                                      </p:cBhvr>
                                    </p:animEffect>
                                    <p:anim calcmode="lin" valueType="num">
                                      <p:cBhvr>
                                        <p:cTn id="16" dur="800" decel="100000" fill="hold"/>
                                        <p:tgtEl>
                                          <p:spTgt spid="26633"/>
                                        </p:tgtEl>
                                        <p:attrNameLst>
                                          <p:attrName>style.rotation</p:attrName>
                                        </p:attrNameLst>
                                      </p:cBhvr>
                                      <p:tavLst>
                                        <p:tav tm="0">
                                          <p:val>
                                            <p:fltVal val="-90"/>
                                          </p:val>
                                        </p:tav>
                                        <p:tav tm="100000">
                                          <p:val>
                                            <p:fltVal val="0"/>
                                          </p:val>
                                        </p:tav>
                                      </p:tavLst>
                                    </p:anim>
                                    <p:anim calcmode="lin" valueType="num">
                                      <p:cBhvr>
                                        <p:cTn id="17" dur="800" decel="100000" fill="hold"/>
                                        <p:tgtEl>
                                          <p:spTgt spid="26633"/>
                                        </p:tgtEl>
                                        <p:attrNameLst>
                                          <p:attrName>ppt_x</p:attrName>
                                        </p:attrNameLst>
                                      </p:cBhvr>
                                      <p:tavLst>
                                        <p:tav tm="0">
                                          <p:val>
                                            <p:strVal val="#ppt_x+0.4"/>
                                          </p:val>
                                        </p:tav>
                                        <p:tav tm="100000">
                                          <p:val>
                                            <p:strVal val="#ppt_x-0.05"/>
                                          </p:val>
                                        </p:tav>
                                      </p:tavLst>
                                    </p:anim>
                                    <p:anim calcmode="lin" valueType="num">
                                      <p:cBhvr>
                                        <p:cTn id="18" dur="800" decel="100000" fill="hold"/>
                                        <p:tgtEl>
                                          <p:spTgt spid="2663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663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6633"/>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6631"/>
                                        </p:tgtEl>
                                        <p:attrNameLst>
                                          <p:attrName>style.visibility</p:attrName>
                                        </p:attrNameLst>
                                      </p:cBhvr>
                                      <p:to>
                                        <p:strVal val="visible"/>
                                      </p:to>
                                    </p:set>
                                    <p:animEffect transition="in" filter="fade">
                                      <p:cBhvr>
                                        <p:cTn id="23" dur="800" decel="100000"/>
                                        <p:tgtEl>
                                          <p:spTgt spid="26631"/>
                                        </p:tgtEl>
                                      </p:cBhvr>
                                    </p:animEffect>
                                    <p:anim calcmode="lin" valueType="num">
                                      <p:cBhvr>
                                        <p:cTn id="24" dur="800" decel="100000" fill="hold"/>
                                        <p:tgtEl>
                                          <p:spTgt spid="26631"/>
                                        </p:tgtEl>
                                        <p:attrNameLst>
                                          <p:attrName>style.rotation</p:attrName>
                                        </p:attrNameLst>
                                      </p:cBhvr>
                                      <p:tavLst>
                                        <p:tav tm="0">
                                          <p:val>
                                            <p:fltVal val="-90"/>
                                          </p:val>
                                        </p:tav>
                                        <p:tav tm="100000">
                                          <p:val>
                                            <p:fltVal val="0"/>
                                          </p:val>
                                        </p:tav>
                                      </p:tavLst>
                                    </p:anim>
                                    <p:anim calcmode="lin" valueType="num">
                                      <p:cBhvr>
                                        <p:cTn id="25" dur="800" decel="100000" fill="hold"/>
                                        <p:tgtEl>
                                          <p:spTgt spid="26631"/>
                                        </p:tgtEl>
                                        <p:attrNameLst>
                                          <p:attrName>ppt_x</p:attrName>
                                        </p:attrNameLst>
                                      </p:cBhvr>
                                      <p:tavLst>
                                        <p:tav tm="0">
                                          <p:val>
                                            <p:strVal val="#ppt_x+0.4"/>
                                          </p:val>
                                        </p:tav>
                                        <p:tav tm="100000">
                                          <p:val>
                                            <p:strVal val="#ppt_x-0.05"/>
                                          </p:val>
                                        </p:tav>
                                      </p:tavLst>
                                    </p:anim>
                                    <p:anim calcmode="lin" valueType="num">
                                      <p:cBhvr>
                                        <p:cTn id="26" dur="800" decel="100000" fill="hold"/>
                                        <p:tgtEl>
                                          <p:spTgt spid="26631"/>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6631"/>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6631"/>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26632"/>
                                        </p:tgtEl>
                                        <p:attrNameLst>
                                          <p:attrName>style.visibility</p:attrName>
                                        </p:attrNameLst>
                                      </p:cBhvr>
                                      <p:to>
                                        <p:strVal val="visible"/>
                                      </p:to>
                                    </p:set>
                                    <p:animEffect transition="in" filter="fade">
                                      <p:cBhvr>
                                        <p:cTn id="31" dur="800" decel="100000"/>
                                        <p:tgtEl>
                                          <p:spTgt spid="26632"/>
                                        </p:tgtEl>
                                      </p:cBhvr>
                                    </p:animEffect>
                                    <p:anim calcmode="lin" valueType="num">
                                      <p:cBhvr>
                                        <p:cTn id="32" dur="800" decel="100000" fill="hold"/>
                                        <p:tgtEl>
                                          <p:spTgt spid="26632"/>
                                        </p:tgtEl>
                                        <p:attrNameLst>
                                          <p:attrName>style.rotation</p:attrName>
                                        </p:attrNameLst>
                                      </p:cBhvr>
                                      <p:tavLst>
                                        <p:tav tm="0">
                                          <p:val>
                                            <p:fltVal val="-90"/>
                                          </p:val>
                                        </p:tav>
                                        <p:tav tm="100000">
                                          <p:val>
                                            <p:fltVal val="0"/>
                                          </p:val>
                                        </p:tav>
                                      </p:tavLst>
                                    </p:anim>
                                    <p:anim calcmode="lin" valueType="num">
                                      <p:cBhvr>
                                        <p:cTn id="33" dur="800" decel="100000" fill="hold"/>
                                        <p:tgtEl>
                                          <p:spTgt spid="26632"/>
                                        </p:tgtEl>
                                        <p:attrNameLst>
                                          <p:attrName>ppt_x</p:attrName>
                                        </p:attrNameLst>
                                      </p:cBhvr>
                                      <p:tavLst>
                                        <p:tav tm="0">
                                          <p:val>
                                            <p:strVal val="#ppt_x+0.4"/>
                                          </p:val>
                                        </p:tav>
                                        <p:tav tm="100000">
                                          <p:val>
                                            <p:strVal val="#ppt_x-0.05"/>
                                          </p:val>
                                        </p:tav>
                                      </p:tavLst>
                                    </p:anim>
                                    <p:anim calcmode="lin" valueType="num">
                                      <p:cBhvr>
                                        <p:cTn id="34" dur="800" decel="100000" fill="hold"/>
                                        <p:tgtEl>
                                          <p:spTgt spid="26632"/>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6632"/>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663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2124075" y="0"/>
            <a:ext cx="4895850" cy="1311275"/>
          </a:xfrm>
          <a:prstGeom prst="rect">
            <a:avLst/>
          </a:prstGeom>
          <a:noFill/>
          <a:ln w="9525">
            <a:noFill/>
            <a:miter lim="800000"/>
            <a:headEnd/>
            <a:tailEnd/>
          </a:ln>
          <a:effectLst/>
        </p:spPr>
        <p:txBody>
          <a:bodyPr>
            <a:spAutoFit/>
          </a:bodyPr>
          <a:lstStyle/>
          <a:p>
            <a:pPr>
              <a:spcBef>
                <a:spcPct val="50000"/>
              </a:spcBef>
              <a:defRPr/>
            </a:pPr>
            <a:r>
              <a:rPr lang="fr-FR" sz="4000">
                <a:solidFill>
                  <a:srgbClr val="0066FF"/>
                </a:solidFill>
                <a:effectLst>
                  <a:outerShdw blurRad="38100" dist="38100" dir="2700000" algn="tl">
                    <a:srgbClr val="C0C0C0"/>
                  </a:outerShdw>
                </a:effectLst>
              </a:rPr>
              <a:t>Our school : The I.S.C</a:t>
            </a:r>
            <a:r>
              <a:rPr lang="fr-FR" sz="4000">
                <a:effectLst>
                  <a:outerShdw blurRad="38100" dist="38100" dir="2700000" algn="tl">
                    <a:srgbClr val="C0C0C0"/>
                  </a:outerShdw>
                </a:effectLst>
              </a:rPr>
              <a:t> </a:t>
            </a:r>
          </a:p>
        </p:txBody>
      </p:sp>
      <p:sp>
        <p:nvSpPr>
          <p:cNvPr id="23557" name="Text Box 5"/>
          <p:cNvSpPr txBox="1">
            <a:spLocks noChangeArrowheads="1"/>
          </p:cNvSpPr>
          <p:nvPr/>
        </p:nvSpPr>
        <p:spPr bwMode="auto">
          <a:xfrm>
            <a:off x="0" y="1125538"/>
            <a:ext cx="6335713" cy="915987"/>
          </a:xfrm>
          <a:prstGeom prst="rect">
            <a:avLst/>
          </a:prstGeom>
          <a:noFill/>
          <a:ln w="9525">
            <a:noFill/>
            <a:miter lim="800000"/>
            <a:headEnd/>
            <a:tailEnd/>
          </a:ln>
        </p:spPr>
        <p:txBody>
          <a:bodyPr>
            <a:spAutoFit/>
          </a:bodyPr>
          <a:lstStyle/>
          <a:p>
            <a:r>
              <a:rPr lang="en-US" u="none">
                <a:solidFill>
                  <a:srgbClr val="6600FF"/>
                </a:solidFill>
                <a:latin typeface="Comic Sans MS" pitchFamily="66" charset="0"/>
              </a:rPr>
              <a:t>The Institution du Sacré- Cœur (ISC) has existed as a school since 1938 and has approximately 1400 students and over 90 teachers. </a:t>
            </a:r>
          </a:p>
        </p:txBody>
      </p:sp>
      <p:sp>
        <p:nvSpPr>
          <p:cNvPr id="23558" name="Rectangle 6"/>
          <p:cNvSpPr>
            <a:spLocks noChangeArrowheads="1"/>
          </p:cNvSpPr>
          <p:nvPr/>
        </p:nvSpPr>
        <p:spPr bwMode="auto">
          <a:xfrm>
            <a:off x="0" y="3357563"/>
            <a:ext cx="5832475" cy="915987"/>
          </a:xfrm>
          <a:prstGeom prst="rect">
            <a:avLst/>
          </a:prstGeom>
          <a:noFill/>
          <a:ln w="9525">
            <a:noFill/>
            <a:miter lim="800000"/>
            <a:headEnd/>
            <a:tailEnd/>
          </a:ln>
        </p:spPr>
        <p:txBody>
          <a:bodyPr>
            <a:spAutoFit/>
          </a:bodyPr>
          <a:lstStyle/>
          <a:p>
            <a:r>
              <a:rPr lang="en-US" u="none">
                <a:solidFill>
                  <a:srgbClr val="6600FF"/>
                </a:solidFill>
                <a:latin typeface="Comic Sans MS" pitchFamily="66" charset="0"/>
              </a:rPr>
              <a:t>The headmaster is Mr Brailly.</a:t>
            </a:r>
          </a:p>
          <a:p>
            <a:r>
              <a:rPr lang="fr-FR" u="none">
                <a:solidFill>
                  <a:srgbClr val="6699FF"/>
                </a:solidFill>
                <a:latin typeface="Comic Sans MS" pitchFamily="66" charset="0"/>
              </a:rPr>
              <a:t/>
            </a:r>
            <a:br>
              <a:rPr lang="fr-FR" u="none">
                <a:solidFill>
                  <a:srgbClr val="6699FF"/>
                </a:solidFill>
                <a:latin typeface="Comic Sans MS" pitchFamily="66" charset="0"/>
              </a:rPr>
            </a:br>
            <a:endParaRPr lang="en-US" u="none">
              <a:solidFill>
                <a:srgbClr val="6699FF"/>
              </a:solidFill>
              <a:latin typeface="Comic Sans MS" pitchFamily="66" charset="0"/>
            </a:endParaRPr>
          </a:p>
        </p:txBody>
      </p:sp>
      <p:sp>
        <p:nvSpPr>
          <p:cNvPr id="23559" name="Rectangle 7"/>
          <p:cNvSpPr>
            <a:spLocks noChangeArrowheads="1"/>
          </p:cNvSpPr>
          <p:nvPr/>
        </p:nvSpPr>
        <p:spPr bwMode="auto">
          <a:xfrm>
            <a:off x="0" y="5373688"/>
            <a:ext cx="4346575" cy="366712"/>
          </a:xfrm>
          <a:prstGeom prst="rect">
            <a:avLst/>
          </a:prstGeom>
          <a:noFill/>
          <a:ln w="9525">
            <a:noFill/>
            <a:miter lim="800000"/>
            <a:headEnd/>
            <a:tailEnd/>
          </a:ln>
        </p:spPr>
        <p:txBody>
          <a:bodyPr wrap="none">
            <a:spAutoFit/>
          </a:bodyPr>
          <a:lstStyle/>
          <a:p>
            <a:r>
              <a:rPr lang="en-US" u="none">
                <a:solidFill>
                  <a:srgbClr val="6600FF"/>
                </a:solidFill>
                <a:latin typeface="Comic Sans MS" pitchFamily="66" charset="0"/>
              </a:rPr>
              <a:t>His office is situated inside the castle.</a:t>
            </a:r>
          </a:p>
        </p:txBody>
      </p:sp>
      <p:pic>
        <p:nvPicPr>
          <p:cNvPr id="23566" name="Picture 14" descr="untitled"/>
          <p:cNvPicPr>
            <a:picLocks noChangeAspect="1" noChangeArrowheads="1"/>
          </p:cNvPicPr>
          <p:nvPr/>
        </p:nvPicPr>
        <p:blipFill>
          <a:blip r:embed="rId2" cstate="screen"/>
          <a:srcRect/>
          <a:stretch>
            <a:fillRect/>
          </a:stretch>
        </p:blipFill>
        <p:spPr bwMode="auto">
          <a:xfrm>
            <a:off x="6300788" y="692150"/>
            <a:ext cx="2087562" cy="1584325"/>
          </a:xfrm>
          <a:prstGeom prst="rect">
            <a:avLst/>
          </a:prstGeom>
          <a:noFill/>
          <a:ln w="9525">
            <a:noFill/>
            <a:miter lim="800000"/>
            <a:headEnd/>
            <a:tailEnd/>
          </a:ln>
        </p:spPr>
      </p:pic>
      <p:pic>
        <p:nvPicPr>
          <p:cNvPr id="23567" name="Picture 15" descr="mr brailly"/>
          <p:cNvPicPr>
            <a:picLocks noChangeAspect="1" noChangeArrowheads="1"/>
          </p:cNvPicPr>
          <p:nvPr/>
        </p:nvPicPr>
        <p:blipFill>
          <a:blip r:embed="rId3" cstate="screen"/>
          <a:srcRect/>
          <a:stretch>
            <a:fillRect/>
          </a:stretch>
        </p:blipFill>
        <p:spPr bwMode="auto">
          <a:xfrm>
            <a:off x="6804025" y="2565400"/>
            <a:ext cx="1295400" cy="2171700"/>
          </a:xfrm>
          <a:prstGeom prst="rect">
            <a:avLst/>
          </a:prstGeom>
          <a:noFill/>
          <a:ln w="9525">
            <a:noFill/>
            <a:miter lim="800000"/>
            <a:headEnd/>
            <a:tailEnd/>
          </a:ln>
        </p:spPr>
      </p:pic>
      <p:pic>
        <p:nvPicPr>
          <p:cNvPr id="23568" name="Picture 16" descr="IMG_0582"/>
          <p:cNvPicPr>
            <a:picLocks noChangeAspect="1" noChangeArrowheads="1"/>
          </p:cNvPicPr>
          <p:nvPr/>
        </p:nvPicPr>
        <p:blipFill>
          <a:blip r:embed="rId4" cstate="screen"/>
          <a:srcRect/>
          <a:stretch>
            <a:fillRect/>
          </a:stretch>
        </p:blipFill>
        <p:spPr bwMode="auto">
          <a:xfrm>
            <a:off x="6300788" y="4941888"/>
            <a:ext cx="2232025" cy="1563687"/>
          </a:xfrm>
          <a:prstGeom prst="rect">
            <a:avLst/>
          </a:prstGeom>
          <a:noFill/>
          <a:ln w="9525">
            <a:noFill/>
            <a:miter lim="800000"/>
            <a:headEnd/>
            <a:tailEnd/>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p:cTn id="7" dur="500" fill="hold"/>
                                        <p:tgtEl>
                                          <p:spTgt spid="2355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55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355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55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556">
                                            <p:txEl>
                                              <p:pRg st="0" end="0"/>
                                            </p:txEl>
                                          </p:spTgt>
                                        </p:tgtEl>
                                      </p:cBhvr>
                                    </p:animEffect>
                                  </p:childTnLst>
                                </p:cTn>
                              </p:par>
                            </p:childTnLst>
                          </p:cTn>
                        </p:par>
                        <p:par>
                          <p:cTn id="12" fill="hold">
                            <p:stCondLst>
                              <p:cond delay="1350"/>
                            </p:stCondLst>
                            <p:childTnLst>
                              <p:par>
                                <p:cTn id="13" presetID="15" presetClass="entr" presetSubtype="0" fill="hold" nodeType="afterEffect">
                                  <p:stCondLst>
                                    <p:cond delay="0"/>
                                  </p:stCondLst>
                                  <p:childTnLst>
                                    <p:set>
                                      <p:cBhvr>
                                        <p:cTn id="14" dur="1" fill="hold">
                                          <p:stCondLst>
                                            <p:cond delay="0"/>
                                          </p:stCondLst>
                                        </p:cTn>
                                        <p:tgtEl>
                                          <p:spTgt spid="23557">
                                            <p:txEl>
                                              <p:pRg st="0" end="0"/>
                                            </p:txEl>
                                          </p:spTgt>
                                        </p:tgtEl>
                                        <p:attrNameLst>
                                          <p:attrName>style.visibility</p:attrName>
                                        </p:attrNameLst>
                                      </p:cBhvr>
                                      <p:to>
                                        <p:strVal val="visible"/>
                                      </p:to>
                                    </p:set>
                                    <p:anim calcmode="lin" valueType="num">
                                      <p:cBhvr>
                                        <p:cTn id="15" dur="1000" fill="hold"/>
                                        <p:tgtEl>
                                          <p:spTgt spid="2355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355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355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3557">
                                            <p:txEl>
                                              <p:pRg st="0" end="0"/>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0"/>
                                  </p:stCondLst>
                                  <p:childTnLst>
                                    <p:set>
                                      <p:cBhvr>
                                        <p:cTn id="20" dur="1" fill="hold">
                                          <p:stCondLst>
                                            <p:cond delay="0"/>
                                          </p:stCondLst>
                                        </p:cTn>
                                        <p:tgtEl>
                                          <p:spTgt spid="23558">
                                            <p:txEl>
                                              <p:pRg st="0" end="0"/>
                                            </p:txEl>
                                          </p:spTgt>
                                        </p:tgtEl>
                                        <p:attrNameLst>
                                          <p:attrName>style.visibility</p:attrName>
                                        </p:attrNameLst>
                                      </p:cBhvr>
                                      <p:to>
                                        <p:strVal val="visible"/>
                                      </p:to>
                                    </p:set>
                                    <p:anim calcmode="lin" valueType="num">
                                      <p:cBhvr>
                                        <p:cTn id="21" dur="1000" fill="hold"/>
                                        <p:tgtEl>
                                          <p:spTgt spid="23558">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23558">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2355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3558">
                                            <p:txEl>
                                              <p:pRg st="0" end="0"/>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0"/>
                                  </p:stCondLst>
                                  <p:childTnLst>
                                    <p:set>
                                      <p:cBhvr>
                                        <p:cTn id="26" dur="1" fill="hold">
                                          <p:stCondLst>
                                            <p:cond delay="0"/>
                                          </p:stCondLst>
                                        </p:cTn>
                                        <p:tgtEl>
                                          <p:spTgt spid="23558">
                                            <p:txEl>
                                              <p:pRg st="1" end="1"/>
                                            </p:txEl>
                                          </p:spTgt>
                                        </p:tgtEl>
                                        <p:attrNameLst>
                                          <p:attrName>style.visibility</p:attrName>
                                        </p:attrNameLst>
                                      </p:cBhvr>
                                      <p:to>
                                        <p:strVal val="visible"/>
                                      </p:to>
                                    </p:set>
                                    <p:anim calcmode="lin" valueType="num">
                                      <p:cBhvr>
                                        <p:cTn id="27" dur="1000" fill="hold"/>
                                        <p:tgtEl>
                                          <p:spTgt spid="23558">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23558">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2355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3558">
                                            <p:txEl>
                                              <p:pRg st="1" end="1"/>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0"/>
                                  </p:stCondLst>
                                  <p:childTnLst>
                                    <p:set>
                                      <p:cBhvr>
                                        <p:cTn id="32" dur="1" fill="hold">
                                          <p:stCondLst>
                                            <p:cond delay="0"/>
                                          </p:stCondLst>
                                        </p:cTn>
                                        <p:tgtEl>
                                          <p:spTgt spid="23559">
                                            <p:txEl>
                                              <p:pRg st="0" end="0"/>
                                            </p:txEl>
                                          </p:spTgt>
                                        </p:tgtEl>
                                        <p:attrNameLst>
                                          <p:attrName>style.visibility</p:attrName>
                                        </p:attrNameLst>
                                      </p:cBhvr>
                                      <p:to>
                                        <p:strVal val="visible"/>
                                      </p:to>
                                    </p:set>
                                    <p:anim calcmode="lin" valueType="num">
                                      <p:cBhvr>
                                        <p:cTn id="33" dur="1000" fill="hold"/>
                                        <p:tgtEl>
                                          <p:spTgt spid="23559">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23559">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2355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355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2350"/>
                            </p:stCondLst>
                            <p:childTnLst>
                              <p:par>
                                <p:cTn id="38" presetID="26" presetClass="entr" presetSubtype="0" fill="hold" nodeType="afterEffect">
                                  <p:stCondLst>
                                    <p:cond delay="0"/>
                                  </p:stCondLst>
                                  <p:childTnLst>
                                    <p:set>
                                      <p:cBhvr>
                                        <p:cTn id="39" dur="1" fill="hold">
                                          <p:stCondLst>
                                            <p:cond delay="0"/>
                                          </p:stCondLst>
                                        </p:cTn>
                                        <p:tgtEl>
                                          <p:spTgt spid="23566"/>
                                        </p:tgtEl>
                                        <p:attrNameLst>
                                          <p:attrName>style.visibility</p:attrName>
                                        </p:attrNameLst>
                                      </p:cBhvr>
                                      <p:to>
                                        <p:strVal val="visible"/>
                                      </p:to>
                                    </p:set>
                                    <p:animEffect transition="in" filter="wipe(down)">
                                      <p:cBhvr>
                                        <p:cTn id="40" dur="580">
                                          <p:stCondLst>
                                            <p:cond delay="0"/>
                                          </p:stCondLst>
                                        </p:cTn>
                                        <p:tgtEl>
                                          <p:spTgt spid="23566"/>
                                        </p:tgtEl>
                                      </p:cBhvr>
                                    </p:animEffect>
                                    <p:anim calcmode="lin" valueType="num">
                                      <p:cBhvr>
                                        <p:cTn id="41" dur="1822" tmFilter="0,0; 0.14,0.36; 0.43,0.73; 0.71,0.91; 1.0,1.0">
                                          <p:stCondLst>
                                            <p:cond delay="0"/>
                                          </p:stCondLst>
                                        </p:cTn>
                                        <p:tgtEl>
                                          <p:spTgt spid="23566"/>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3566"/>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3566"/>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3566"/>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3566"/>
                                        </p:tgtEl>
                                        <p:attrNameLst>
                                          <p:attrName>ppt_y</p:attrName>
                                        </p:attrNameLst>
                                      </p:cBhvr>
                                      <p:tavLst>
                                        <p:tav tm="0" fmla="#ppt_y-sin(pi*$)/81">
                                          <p:val>
                                            <p:fltVal val="0"/>
                                          </p:val>
                                        </p:tav>
                                        <p:tav tm="100000">
                                          <p:val>
                                            <p:fltVal val="1"/>
                                          </p:val>
                                        </p:tav>
                                      </p:tavLst>
                                    </p:anim>
                                    <p:animScale>
                                      <p:cBhvr>
                                        <p:cTn id="46" dur="26">
                                          <p:stCondLst>
                                            <p:cond delay="650"/>
                                          </p:stCondLst>
                                        </p:cTn>
                                        <p:tgtEl>
                                          <p:spTgt spid="23566"/>
                                        </p:tgtEl>
                                      </p:cBhvr>
                                      <p:to x="100000" y="60000"/>
                                    </p:animScale>
                                    <p:animScale>
                                      <p:cBhvr>
                                        <p:cTn id="47" dur="166" decel="50000">
                                          <p:stCondLst>
                                            <p:cond delay="676"/>
                                          </p:stCondLst>
                                        </p:cTn>
                                        <p:tgtEl>
                                          <p:spTgt spid="23566"/>
                                        </p:tgtEl>
                                      </p:cBhvr>
                                      <p:to x="100000" y="100000"/>
                                    </p:animScale>
                                    <p:animScale>
                                      <p:cBhvr>
                                        <p:cTn id="48" dur="26">
                                          <p:stCondLst>
                                            <p:cond delay="1312"/>
                                          </p:stCondLst>
                                        </p:cTn>
                                        <p:tgtEl>
                                          <p:spTgt spid="23566"/>
                                        </p:tgtEl>
                                      </p:cBhvr>
                                      <p:to x="100000" y="80000"/>
                                    </p:animScale>
                                    <p:animScale>
                                      <p:cBhvr>
                                        <p:cTn id="49" dur="166" decel="50000">
                                          <p:stCondLst>
                                            <p:cond delay="1338"/>
                                          </p:stCondLst>
                                        </p:cTn>
                                        <p:tgtEl>
                                          <p:spTgt spid="23566"/>
                                        </p:tgtEl>
                                      </p:cBhvr>
                                      <p:to x="100000" y="100000"/>
                                    </p:animScale>
                                    <p:animScale>
                                      <p:cBhvr>
                                        <p:cTn id="50" dur="26">
                                          <p:stCondLst>
                                            <p:cond delay="1642"/>
                                          </p:stCondLst>
                                        </p:cTn>
                                        <p:tgtEl>
                                          <p:spTgt spid="23566"/>
                                        </p:tgtEl>
                                      </p:cBhvr>
                                      <p:to x="100000" y="90000"/>
                                    </p:animScale>
                                    <p:animScale>
                                      <p:cBhvr>
                                        <p:cTn id="51" dur="166" decel="50000">
                                          <p:stCondLst>
                                            <p:cond delay="1668"/>
                                          </p:stCondLst>
                                        </p:cTn>
                                        <p:tgtEl>
                                          <p:spTgt spid="23566"/>
                                        </p:tgtEl>
                                      </p:cBhvr>
                                      <p:to x="100000" y="100000"/>
                                    </p:animScale>
                                    <p:animScale>
                                      <p:cBhvr>
                                        <p:cTn id="52" dur="26">
                                          <p:stCondLst>
                                            <p:cond delay="1808"/>
                                          </p:stCondLst>
                                        </p:cTn>
                                        <p:tgtEl>
                                          <p:spTgt spid="23566"/>
                                        </p:tgtEl>
                                      </p:cBhvr>
                                      <p:to x="100000" y="95000"/>
                                    </p:animScale>
                                    <p:animScale>
                                      <p:cBhvr>
                                        <p:cTn id="53" dur="166" decel="50000">
                                          <p:stCondLst>
                                            <p:cond delay="1834"/>
                                          </p:stCondLst>
                                        </p:cTn>
                                        <p:tgtEl>
                                          <p:spTgt spid="23566"/>
                                        </p:tgtEl>
                                      </p:cBhvr>
                                      <p:to x="100000" y="100000"/>
                                    </p:animScale>
                                  </p:childTnLst>
                                </p:cTn>
                              </p:par>
                              <p:par>
                                <p:cTn id="54" presetID="26" presetClass="entr" presetSubtype="0" fill="hold" nodeType="withEffect">
                                  <p:stCondLst>
                                    <p:cond delay="0"/>
                                  </p:stCondLst>
                                  <p:childTnLst>
                                    <p:set>
                                      <p:cBhvr>
                                        <p:cTn id="55" dur="1" fill="hold">
                                          <p:stCondLst>
                                            <p:cond delay="0"/>
                                          </p:stCondLst>
                                        </p:cTn>
                                        <p:tgtEl>
                                          <p:spTgt spid="23567"/>
                                        </p:tgtEl>
                                        <p:attrNameLst>
                                          <p:attrName>style.visibility</p:attrName>
                                        </p:attrNameLst>
                                      </p:cBhvr>
                                      <p:to>
                                        <p:strVal val="visible"/>
                                      </p:to>
                                    </p:set>
                                    <p:animEffect transition="in" filter="wipe(down)">
                                      <p:cBhvr>
                                        <p:cTn id="56" dur="580">
                                          <p:stCondLst>
                                            <p:cond delay="0"/>
                                          </p:stCondLst>
                                        </p:cTn>
                                        <p:tgtEl>
                                          <p:spTgt spid="23567"/>
                                        </p:tgtEl>
                                      </p:cBhvr>
                                    </p:animEffect>
                                    <p:anim calcmode="lin" valueType="num">
                                      <p:cBhvr>
                                        <p:cTn id="57" dur="1822" tmFilter="0,0; 0.14,0.36; 0.43,0.73; 0.71,0.91; 1.0,1.0">
                                          <p:stCondLst>
                                            <p:cond delay="0"/>
                                          </p:stCondLst>
                                        </p:cTn>
                                        <p:tgtEl>
                                          <p:spTgt spid="23567"/>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23567"/>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23567"/>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23567"/>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23567"/>
                                        </p:tgtEl>
                                        <p:attrNameLst>
                                          <p:attrName>ppt_y</p:attrName>
                                        </p:attrNameLst>
                                      </p:cBhvr>
                                      <p:tavLst>
                                        <p:tav tm="0" fmla="#ppt_y-sin(pi*$)/81">
                                          <p:val>
                                            <p:fltVal val="0"/>
                                          </p:val>
                                        </p:tav>
                                        <p:tav tm="100000">
                                          <p:val>
                                            <p:fltVal val="1"/>
                                          </p:val>
                                        </p:tav>
                                      </p:tavLst>
                                    </p:anim>
                                    <p:animScale>
                                      <p:cBhvr>
                                        <p:cTn id="62" dur="26">
                                          <p:stCondLst>
                                            <p:cond delay="650"/>
                                          </p:stCondLst>
                                        </p:cTn>
                                        <p:tgtEl>
                                          <p:spTgt spid="23567"/>
                                        </p:tgtEl>
                                      </p:cBhvr>
                                      <p:to x="100000" y="60000"/>
                                    </p:animScale>
                                    <p:animScale>
                                      <p:cBhvr>
                                        <p:cTn id="63" dur="166" decel="50000">
                                          <p:stCondLst>
                                            <p:cond delay="676"/>
                                          </p:stCondLst>
                                        </p:cTn>
                                        <p:tgtEl>
                                          <p:spTgt spid="23567"/>
                                        </p:tgtEl>
                                      </p:cBhvr>
                                      <p:to x="100000" y="100000"/>
                                    </p:animScale>
                                    <p:animScale>
                                      <p:cBhvr>
                                        <p:cTn id="64" dur="26">
                                          <p:stCondLst>
                                            <p:cond delay="1312"/>
                                          </p:stCondLst>
                                        </p:cTn>
                                        <p:tgtEl>
                                          <p:spTgt spid="23567"/>
                                        </p:tgtEl>
                                      </p:cBhvr>
                                      <p:to x="100000" y="80000"/>
                                    </p:animScale>
                                    <p:animScale>
                                      <p:cBhvr>
                                        <p:cTn id="65" dur="166" decel="50000">
                                          <p:stCondLst>
                                            <p:cond delay="1338"/>
                                          </p:stCondLst>
                                        </p:cTn>
                                        <p:tgtEl>
                                          <p:spTgt spid="23567"/>
                                        </p:tgtEl>
                                      </p:cBhvr>
                                      <p:to x="100000" y="100000"/>
                                    </p:animScale>
                                    <p:animScale>
                                      <p:cBhvr>
                                        <p:cTn id="66" dur="26">
                                          <p:stCondLst>
                                            <p:cond delay="1642"/>
                                          </p:stCondLst>
                                        </p:cTn>
                                        <p:tgtEl>
                                          <p:spTgt spid="23567"/>
                                        </p:tgtEl>
                                      </p:cBhvr>
                                      <p:to x="100000" y="90000"/>
                                    </p:animScale>
                                    <p:animScale>
                                      <p:cBhvr>
                                        <p:cTn id="67" dur="166" decel="50000">
                                          <p:stCondLst>
                                            <p:cond delay="1668"/>
                                          </p:stCondLst>
                                        </p:cTn>
                                        <p:tgtEl>
                                          <p:spTgt spid="23567"/>
                                        </p:tgtEl>
                                      </p:cBhvr>
                                      <p:to x="100000" y="100000"/>
                                    </p:animScale>
                                    <p:animScale>
                                      <p:cBhvr>
                                        <p:cTn id="68" dur="26">
                                          <p:stCondLst>
                                            <p:cond delay="1808"/>
                                          </p:stCondLst>
                                        </p:cTn>
                                        <p:tgtEl>
                                          <p:spTgt spid="23567"/>
                                        </p:tgtEl>
                                      </p:cBhvr>
                                      <p:to x="100000" y="95000"/>
                                    </p:animScale>
                                    <p:animScale>
                                      <p:cBhvr>
                                        <p:cTn id="69" dur="166" decel="50000">
                                          <p:stCondLst>
                                            <p:cond delay="1834"/>
                                          </p:stCondLst>
                                        </p:cTn>
                                        <p:tgtEl>
                                          <p:spTgt spid="23567"/>
                                        </p:tgtEl>
                                      </p:cBhvr>
                                      <p:to x="100000" y="100000"/>
                                    </p:animScale>
                                  </p:childTnLst>
                                </p:cTn>
                              </p:par>
                              <p:par>
                                <p:cTn id="70" presetID="26" presetClass="entr" presetSubtype="0" fill="hold" nodeType="withEffect">
                                  <p:stCondLst>
                                    <p:cond delay="0"/>
                                  </p:stCondLst>
                                  <p:childTnLst>
                                    <p:set>
                                      <p:cBhvr>
                                        <p:cTn id="71" dur="1" fill="hold">
                                          <p:stCondLst>
                                            <p:cond delay="0"/>
                                          </p:stCondLst>
                                        </p:cTn>
                                        <p:tgtEl>
                                          <p:spTgt spid="23568"/>
                                        </p:tgtEl>
                                        <p:attrNameLst>
                                          <p:attrName>style.visibility</p:attrName>
                                        </p:attrNameLst>
                                      </p:cBhvr>
                                      <p:to>
                                        <p:strVal val="visible"/>
                                      </p:to>
                                    </p:set>
                                    <p:animEffect transition="in" filter="wipe(down)">
                                      <p:cBhvr>
                                        <p:cTn id="72" dur="580">
                                          <p:stCondLst>
                                            <p:cond delay="0"/>
                                          </p:stCondLst>
                                        </p:cTn>
                                        <p:tgtEl>
                                          <p:spTgt spid="23568"/>
                                        </p:tgtEl>
                                      </p:cBhvr>
                                    </p:animEffect>
                                    <p:anim calcmode="lin" valueType="num">
                                      <p:cBhvr>
                                        <p:cTn id="73" dur="1822" tmFilter="0,0; 0.14,0.36; 0.43,0.73; 0.71,0.91; 1.0,1.0">
                                          <p:stCondLst>
                                            <p:cond delay="0"/>
                                          </p:stCondLst>
                                        </p:cTn>
                                        <p:tgtEl>
                                          <p:spTgt spid="23568"/>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23568"/>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23568"/>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23568"/>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23568"/>
                                        </p:tgtEl>
                                        <p:attrNameLst>
                                          <p:attrName>ppt_y</p:attrName>
                                        </p:attrNameLst>
                                      </p:cBhvr>
                                      <p:tavLst>
                                        <p:tav tm="0" fmla="#ppt_y-sin(pi*$)/81">
                                          <p:val>
                                            <p:fltVal val="0"/>
                                          </p:val>
                                        </p:tav>
                                        <p:tav tm="100000">
                                          <p:val>
                                            <p:fltVal val="1"/>
                                          </p:val>
                                        </p:tav>
                                      </p:tavLst>
                                    </p:anim>
                                    <p:animScale>
                                      <p:cBhvr>
                                        <p:cTn id="78" dur="26">
                                          <p:stCondLst>
                                            <p:cond delay="650"/>
                                          </p:stCondLst>
                                        </p:cTn>
                                        <p:tgtEl>
                                          <p:spTgt spid="23568"/>
                                        </p:tgtEl>
                                      </p:cBhvr>
                                      <p:to x="100000" y="60000"/>
                                    </p:animScale>
                                    <p:animScale>
                                      <p:cBhvr>
                                        <p:cTn id="79" dur="166" decel="50000">
                                          <p:stCondLst>
                                            <p:cond delay="676"/>
                                          </p:stCondLst>
                                        </p:cTn>
                                        <p:tgtEl>
                                          <p:spTgt spid="23568"/>
                                        </p:tgtEl>
                                      </p:cBhvr>
                                      <p:to x="100000" y="100000"/>
                                    </p:animScale>
                                    <p:animScale>
                                      <p:cBhvr>
                                        <p:cTn id="80" dur="26">
                                          <p:stCondLst>
                                            <p:cond delay="1312"/>
                                          </p:stCondLst>
                                        </p:cTn>
                                        <p:tgtEl>
                                          <p:spTgt spid="23568"/>
                                        </p:tgtEl>
                                      </p:cBhvr>
                                      <p:to x="100000" y="80000"/>
                                    </p:animScale>
                                    <p:animScale>
                                      <p:cBhvr>
                                        <p:cTn id="81" dur="166" decel="50000">
                                          <p:stCondLst>
                                            <p:cond delay="1338"/>
                                          </p:stCondLst>
                                        </p:cTn>
                                        <p:tgtEl>
                                          <p:spTgt spid="23568"/>
                                        </p:tgtEl>
                                      </p:cBhvr>
                                      <p:to x="100000" y="100000"/>
                                    </p:animScale>
                                    <p:animScale>
                                      <p:cBhvr>
                                        <p:cTn id="82" dur="26">
                                          <p:stCondLst>
                                            <p:cond delay="1642"/>
                                          </p:stCondLst>
                                        </p:cTn>
                                        <p:tgtEl>
                                          <p:spTgt spid="23568"/>
                                        </p:tgtEl>
                                      </p:cBhvr>
                                      <p:to x="100000" y="90000"/>
                                    </p:animScale>
                                    <p:animScale>
                                      <p:cBhvr>
                                        <p:cTn id="83" dur="166" decel="50000">
                                          <p:stCondLst>
                                            <p:cond delay="1668"/>
                                          </p:stCondLst>
                                        </p:cTn>
                                        <p:tgtEl>
                                          <p:spTgt spid="23568"/>
                                        </p:tgtEl>
                                      </p:cBhvr>
                                      <p:to x="100000" y="100000"/>
                                    </p:animScale>
                                    <p:animScale>
                                      <p:cBhvr>
                                        <p:cTn id="84" dur="26">
                                          <p:stCondLst>
                                            <p:cond delay="1808"/>
                                          </p:stCondLst>
                                        </p:cTn>
                                        <p:tgtEl>
                                          <p:spTgt spid="23568"/>
                                        </p:tgtEl>
                                      </p:cBhvr>
                                      <p:to x="100000" y="95000"/>
                                    </p:animScale>
                                    <p:animScale>
                                      <p:cBhvr>
                                        <p:cTn id="85" dur="166" decel="50000">
                                          <p:stCondLst>
                                            <p:cond delay="1834"/>
                                          </p:stCondLst>
                                        </p:cTn>
                                        <p:tgtEl>
                                          <p:spTgt spid="2356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0" y="333375"/>
            <a:ext cx="5076825" cy="1465263"/>
          </a:xfrm>
          <a:prstGeom prst="rect">
            <a:avLst/>
          </a:prstGeom>
          <a:noFill/>
          <a:ln w="9525">
            <a:noFill/>
            <a:miter lim="800000"/>
            <a:headEnd/>
            <a:tailEnd/>
          </a:ln>
        </p:spPr>
        <p:txBody>
          <a:bodyPr>
            <a:spAutoFit/>
          </a:bodyPr>
          <a:lstStyle/>
          <a:p>
            <a:r>
              <a:rPr lang="en-US" u="none">
                <a:solidFill>
                  <a:srgbClr val="6600FF"/>
                </a:solidFill>
                <a:latin typeface="Comic Sans MS" pitchFamily="66" charset="0"/>
              </a:rPr>
              <a:t>The “Collège” is the first step of the secondary education in France.  There are approximately 850 students aged from 11 to 15.</a:t>
            </a:r>
          </a:p>
          <a:p>
            <a:endParaRPr lang="en-US" u="none">
              <a:solidFill>
                <a:srgbClr val="6699FF"/>
              </a:solidFill>
              <a:latin typeface="Comic Sans MS" pitchFamily="66" charset="0"/>
            </a:endParaRPr>
          </a:p>
        </p:txBody>
      </p:sp>
      <p:sp>
        <p:nvSpPr>
          <p:cNvPr id="24581" name="Rectangle 5"/>
          <p:cNvSpPr>
            <a:spLocks noChangeArrowheads="1"/>
          </p:cNvSpPr>
          <p:nvPr/>
        </p:nvSpPr>
        <p:spPr bwMode="auto">
          <a:xfrm>
            <a:off x="0" y="4643438"/>
            <a:ext cx="4938713" cy="1190625"/>
          </a:xfrm>
          <a:prstGeom prst="rect">
            <a:avLst/>
          </a:prstGeom>
          <a:noFill/>
          <a:ln w="9525">
            <a:noFill/>
            <a:miter lim="800000"/>
            <a:headEnd/>
            <a:tailEnd/>
          </a:ln>
        </p:spPr>
        <p:txBody>
          <a:bodyPr>
            <a:spAutoFit/>
          </a:bodyPr>
          <a:lstStyle/>
          <a:p>
            <a:r>
              <a:rPr lang="en-US" u="none">
                <a:solidFill>
                  <a:srgbClr val="6600FF"/>
                </a:solidFill>
                <a:latin typeface="Comic Sans MS" pitchFamily="66" charset="0"/>
              </a:rPr>
              <a:t>The “Lycée” is the second step of the secondary education in France and has approximately 500 students aged from 15 to 18.</a:t>
            </a:r>
          </a:p>
        </p:txBody>
      </p:sp>
      <p:pic>
        <p:nvPicPr>
          <p:cNvPr id="24582" name="Picture 6" descr="pic_isc_07"/>
          <p:cNvPicPr>
            <a:picLocks noChangeAspect="1" noChangeArrowheads="1"/>
          </p:cNvPicPr>
          <p:nvPr/>
        </p:nvPicPr>
        <p:blipFill>
          <a:blip r:embed="rId2" cstate="screen"/>
          <a:srcRect/>
          <a:stretch>
            <a:fillRect/>
          </a:stretch>
        </p:blipFill>
        <p:spPr bwMode="auto">
          <a:xfrm>
            <a:off x="5148263" y="260350"/>
            <a:ext cx="3727450" cy="2798763"/>
          </a:xfrm>
          <a:prstGeom prst="rect">
            <a:avLst/>
          </a:prstGeom>
          <a:noFill/>
          <a:ln w="9525">
            <a:noFill/>
            <a:miter lim="800000"/>
            <a:headEnd/>
            <a:tailEnd/>
          </a:ln>
        </p:spPr>
      </p:pic>
      <p:pic>
        <p:nvPicPr>
          <p:cNvPr id="24583" name="Picture 7" descr="pic_isc_09"/>
          <p:cNvPicPr>
            <a:picLocks noChangeAspect="1" noChangeArrowheads="1"/>
          </p:cNvPicPr>
          <p:nvPr/>
        </p:nvPicPr>
        <p:blipFill>
          <a:blip r:embed="rId3" cstate="screen"/>
          <a:srcRect/>
          <a:stretch>
            <a:fillRect/>
          </a:stretch>
        </p:blipFill>
        <p:spPr bwMode="auto">
          <a:xfrm>
            <a:off x="5214938" y="3786188"/>
            <a:ext cx="3744912" cy="2811462"/>
          </a:xfrm>
          <a:prstGeom prst="rect">
            <a:avLst/>
          </a:prstGeom>
          <a:noFill/>
          <a:ln w="9525">
            <a:noFill/>
            <a:miter lim="800000"/>
            <a:headEnd/>
            <a:tailEnd/>
          </a:ln>
        </p:spPr>
      </p:pic>
      <p:pic>
        <p:nvPicPr>
          <p:cNvPr id="24584" name="Picture 8" descr="Eleve"/>
          <p:cNvPicPr>
            <a:picLocks noChangeAspect="1" noChangeArrowheads="1"/>
          </p:cNvPicPr>
          <p:nvPr/>
        </p:nvPicPr>
        <p:blipFill>
          <a:blip r:embed="rId4" cstate="screen"/>
          <a:srcRect/>
          <a:stretch>
            <a:fillRect/>
          </a:stretch>
        </p:blipFill>
        <p:spPr bwMode="auto">
          <a:xfrm>
            <a:off x="1500188" y="2071688"/>
            <a:ext cx="2005012" cy="2276475"/>
          </a:xfrm>
          <a:prstGeom prst="rect">
            <a:avLst/>
          </a:prstGeom>
          <a:noFill/>
          <a:ln w="9525">
            <a:noFill/>
            <a:miter lim="800000"/>
            <a:headEnd/>
            <a:tailEnd/>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p:cTn id="7" dur="1000" fill="hold"/>
                                        <p:tgtEl>
                                          <p:spTgt spid="2458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458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458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580">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24581">
                                            <p:txEl>
                                              <p:pRg st="0" end="0"/>
                                            </p:txEl>
                                          </p:spTgt>
                                        </p:tgtEl>
                                        <p:attrNameLst>
                                          <p:attrName>style.visibility</p:attrName>
                                        </p:attrNameLst>
                                      </p:cBhvr>
                                      <p:to>
                                        <p:strVal val="visible"/>
                                      </p:to>
                                    </p:set>
                                    <p:anim calcmode="lin" valueType="num">
                                      <p:cBhvr>
                                        <p:cTn id="13" dur="1000" fill="hold"/>
                                        <p:tgtEl>
                                          <p:spTgt spid="24581">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4581">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2458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458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26" presetClass="entr" presetSubtype="0" fill="hold" nodeType="afterEffect">
                                  <p:stCondLst>
                                    <p:cond delay="0"/>
                                  </p:stCondLst>
                                  <p:childTnLst>
                                    <p:set>
                                      <p:cBhvr>
                                        <p:cTn id="19" dur="1" fill="hold">
                                          <p:stCondLst>
                                            <p:cond delay="0"/>
                                          </p:stCondLst>
                                        </p:cTn>
                                        <p:tgtEl>
                                          <p:spTgt spid="24584"/>
                                        </p:tgtEl>
                                        <p:attrNameLst>
                                          <p:attrName>style.visibility</p:attrName>
                                        </p:attrNameLst>
                                      </p:cBhvr>
                                      <p:to>
                                        <p:strVal val="visible"/>
                                      </p:to>
                                    </p:set>
                                    <p:animEffect transition="in" filter="wipe(down)">
                                      <p:cBhvr>
                                        <p:cTn id="20" dur="580">
                                          <p:stCondLst>
                                            <p:cond delay="0"/>
                                          </p:stCondLst>
                                        </p:cTn>
                                        <p:tgtEl>
                                          <p:spTgt spid="24584"/>
                                        </p:tgtEl>
                                      </p:cBhvr>
                                    </p:animEffect>
                                    <p:anim calcmode="lin" valueType="num">
                                      <p:cBhvr>
                                        <p:cTn id="21" dur="1822" tmFilter="0,0; 0.14,0.36; 0.43,0.73; 0.71,0.91; 1.0,1.0">
                                          <p:stCondLst>
                                            <p:cond delay="0"/>
                                          </p:stCondLst>
                                        </p:cTn>
                                        <p:tgtEl>
                                          <p:spTgt spid="2458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458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458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458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4584"/>
                                        </p:tgtEl>
                                        <p:attrNameLst>
                                          <p:attrName>ppt_y</p:attrName>
                                        </p:attrNameLst>
                                      </p:cBhvr>
                                      <p:tavLst>
                                        <p:tav tm="0" fmla="#ppt_y-sin(pi*$)/81">
                                          <p:val>
                                            <p:fltVal val="0"/>
                                          </p:val>
                                        </p:tav>
                                        <p:tav tm="100000">
                                          <p:val>
                                            <p:fltVal val="1"/>
                                          </p:val>
                                        </p:tav>
                                      </p:tavLst>
                                    </p:anim>
                                    <p:animScale>
                                      <p:cBhvr>
                                        <p:cTn id="26" dur="26">
                                          <p:stCondLst>
                                            <p:cond delay="650"/>
                                          </p:stCondLst>
                                        </p:cTn>
                                        <p:tgtEl>
                                          <p:spTgt spid="24584"/>
                                        </p:tgtEl>
                                      </p:cBhvr>
                                      <p:to x="100000" y="60000"/>
                                    </p:animScale>
                                    <p:animScale>
                                      <p:cBhvr>
                                        <p:cTn id="27" dur="166" decel="50000">
                                          <p:stCondLst>
                                            <p:cond delay="676"/>
                                          </p:stCondLst>
                                        </p:cTn>
                                        <p:tgtEl>
                                          <p:spTgt spid="24584"/>
                                        </p:tgtEl>
                                      </p:cBhvr>
                                      <p:to x="100000" y="100000"/>
                                    </p:animScale>
                                    <p:animScale>
                                      <p:cBhvr>
                                        <p:cTn id="28" dur="26">
                                          <p:stCondLst>
                                            <p:cond delay="1312"/>
                                          </p:stCondLst>
                                        </p:cTn>
                                        <p:tgtEl>
                                          <p:spTgt spid="24584"/>
                                        </p:tgtEl>
                                      </p:cBhvr>
                                      <p:to x="100000" y="80000"/>
                                    </p:animScale>
                                    <p:animScale>
                                      <p:cBhvr>
                                        <p:cTn id="29" dur="166" decel="50000">
                                          <p:stCondLst>
                                            <p:cond delay="1338"/>
                                          </p:stCondLst>
                                        </p:cTn>
                                        <p:tgtEl>
                                          <p:spTgt spid="24584"/>
                                        </p:tgtEl>
                                      </p:cBhvr>
                                      <p:to x="100000" y="100000"/>
                                    </p:animScale>
                                    <p:animScale>
                                      <p:cBhvr>
                                        <p:cTn id="30" dur="26">
                                          <p:stCondLst>
                                            <p:cond delay="1642"/>
                                          </p:stCondLst>
                                        </p:cTn>
                                        <p:tgtEl>
                                          <p:spTgt spid="24584"/>
                                        </p:tgtEl>
                                      </p:cBhvr>
                                      <p:to x="100000" y="90000"/>
                                    </p:animScale>
                                    <p:animScale>
                                      <p:cBhvr>
                                        <p:cTn id="31" dur="166" decel="50000">
                                          <p:stCondLst>
                                            <p:cond delay="1668"/>
                                          </p:stCondLst>
                                        </p:cTn>
                                        <p:tgtEl>
                                          <p:spTgt spid="24584"/>
                                        </p:tgtEl>
                                      </p:cBhvr>
                                      <p:to x="100000" y="100000"/>
                                    </p:animScale>
                                    <p:animScale>
                                      <p:cBhvr>
                                        <p:cTn id="32" dur="26">
                                          <p:stCondLst>
                                            <p:cond delay="1808"/>
                                          </p:stCondLst>
                                        </p:cTn>
                                        <p:tgtEl>
                                          <p:spTgt spid="24584"/>
                                        </p:tgtEl>
                                      </p:cBhvr>
                                      <p:to x="100000" y="95000"/>
                                    </p:animScale>
                                    <p:animScale>
                                      <p:cBhvr>
                                        <p:cTn id="33" dur="166" decel="50000">
                                          <p:stCondLst>
                                            <p:cond delay="1834"/>
                                          </p:stCondLst>
                                        </p:cTn>
                                        <p:tgtEl>
                                          <p:spTgt spid="24584"/>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24582"/>
                                        </p:tgtEl>
                                        <p:attrNameLst>
                                          <p:attrName>style.visibility</p:attrName>
                                        </p:attrNameLst>
                                      </p:cBhvr>
                                      <p:to>
                                        <p:strVal val="visible"/>
                                      </p:to>
                                    </p:set>
                                    <p:animEffect transition="in" filter="wipe(down)">
                                      <p:cBhvr>
                                        <p:cTn id="36" dur="580">
                                          <p:stCondLst>
                                            <p:cond delay="0"/>
                                          </p:stCondLst>
                                        </p:cTn>
                                        <p:tgtEl>
                                          <p:spTgt spid="24582"/>
                                        </p:tgtEl>
                                      </p:cBhvr>
                                    </p:animEffect>
                                    <p:anim calcmode="lin" valueType="num">
                                      <p:cBhvr>
                                        <p:cTn id="37" dur="1822" tmFilter="0,0; 0.14,0.36; 0.43,0.73; 0.71,0.91; 1.0,1.0">
                                          <p:stCondLst>
                                            <p:cond delay="0"/>
                                          </p:stCondLst>
                                        </p:cTn>
                                        <p:tgtEl>
                                          <p:spTgt spid="2458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458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458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458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4582"/>
                                        </p:tgtEl>
                                        <p:attrNameLst>
                                          <p:attrName>ppt_y</p:attrName>
                                        </p:attrNameLst>
                                      </p:cBhvr>
                                      <p:tavLst>
                                        <p:tav tm="0" fmla="#ppt_y-sin(pi*$)/81">
                                          <p:val>
                                            <p:fltVal val="0"/>
                                          </p:val>
                                        </p:tav>
                                        <p:tav tm="100000">
                                          <p:val>
                                            <p:fltVal val="1"/>
                                          </p:val>
                                        </p:tav>
                                      </p:tavLst>
                                    </p:anim>
                                    <p:animScale>
                                      <p:cBhvr>
                                        <p:cTn id="42" dur="26">
                                          <p:stCondLst>
                                            <p:cond delay="650"/>
                                          </p:stCondLst>
                                        </p:cTn>
                                        <p:tgtEl>
                                          <p:spTgt spid="24582"/>
                                        </p:tgtEl>
                                      </p:cBhvr>
                                      <p:to x="100000" y="60000"/>
                                    </p:animScale>
                                    <p:animScale>
                                      <p:cBhvr>
                                        <p:cTn id="43" dur="166" decel="50000">
                                          <p:stCondLst>
                                            <p:cond delay="676"/>
                                          </p:stCondLst>
                                        </p:cTn>
                                        <p:tgtEl>
                                          <p:spTgt spid="24582"/>
                                        </p:tgtEl>
                                      </p:cBhvr>
                                      <p:to x="100000" y="100000"/>
                                    </p:animScale>
                                    <p:animScale>
                                      <p:cBhvr>
                                        <p:cTn id="44" dur="26">
                                          <p:stCondLst>
                                            <p:cond delay="1312"/>
                                          </p:stCondLst>
                                        </p:cTn>
                                        <p:tgtEl>
                                          <p:spTgt spid="24582"/>
                                        </p:tgtEl>
                                      </p:cBhvr>
                                      <p:to x="100000" y="80000"/>
                                    </p:animScale>
                                    <p:animScale>
                                      <p:cBhvr>
                                        <p:cTn id="45" dur="166" decel="50000">
                                          <p:stCondLst>
                                            <p:cond delay="1338"/>
                                          </p:stCondLst>
                                        </p:cTn>
                                        <p:tgtEl>
                                          <p:spTgt spid="24582"/>
                                        </p:tgtEl>
                                      </p:cBhvr>
                                      <p:to x="100000" y="100000"/>
                                    </p:animScale>
                                    <p:animScale>
                                      <p:cBhvr>
                                        <p:cTn id="46" dur="26">
                                          <p:stCondLst>
                                            <p:cond delay="1642"/>
                                          </p:stCondLst>
                                        </p:cTn>
                                        <p:tgtEl>
                                          <p:spTgt spid="24582"/>
                                        </p:tgtEl>
                                      </p:cBhvr>
                                      <p:to x="100000" y="90000"/>
                                    </p:animScale>
                                    <p:animScale>
                                      <p:cBhvr>
                                        <p:cTn id="47" dur="166" decel="50000">
                                          <p:stCondLst>
                                            <p:cond delay="1668"/>
                                          </p:stCondLst>
                                        </p:cTn>
                                        <p:tgtEl>
                                          <p:spTgt spid="24582"/>
                                        </p:tgtEl>
                                      </p:cBhvr>
                                      <p:to x="100000" y="100000"/>
                                    </p:animScale>
                                    <p:animScale>
                                      <p:cBhvr>
                                        <p:cTn id="48" dur="26">
                                          <p:stCondLst>
                                            <p:cond delay="1808"/>
                                          </p:stCondLst>
                                        </p:cTn>
                                        <p:tgtEl>
                                          <p:spTgt spid="24582"/>
                                        </p:tgtEl>
                                      </p:cBhvr>
                                      <p:to x="100000" y="95000"/>
                                    </p:animScale>
                                    <p:animScale>
                                      <p:cBhvr>
                                        <p:cTn id="49" dur="166" decel="50000">
                                          <p:stCondLst>
                                            <p:cond delay="1834"/>
                                          </p:stCondLst>
                                        </p:cTn>
                                        <p:tgtEl>
                                          <p:spTgt spid="24582"/>
                                        </p:tgtEl>
                                      </p:cBhvr>
                                      <p:to x="100000" y="100000"/>
                                    </p:animScale>
                                  </p:childTnLst>
                                </p:cTn>
                              </p:par>
                              <p:par>
                                <p:cTn id="50" presetID="26" presetClass="entr" presetSubtype="0" fill="hold" nodeType="withEffect">
                                  <p:stCondLst>
                                    <p:cond delay="0"/>
                                  </p:stCondLst>
                                  <p:childTnLst>
                                    <p:set>
                                      <p:cBhvr>
                                        <p:cTn id="51" dur="1" fill="hold">
                                          <p:stCondLst>
                                            <p:cond delay="0"/>
                                          </p:stCondLst>
                                        </p:cTn>
                                        <p:tgtEl>
                                          <p:spTgt spid="24583"/>
                                        </p:tgtEl>
                                        <p:attrNameLst>
                                          <p:attrName>style.visibility</p:attrName>
                                        </p:attrNameLst>
                                      </p:cBhvr>
                                      <p:to>
                                        <p:strVal val="visible"/>
                                      </p:to>
                                    </p:set>
                                    <p:animEffect transition="in" filter="wipe(down)">
                                      <p:cBhvr>
                                        <p:cTn id="52" dur="580">
                                          <p:stCondLst>
                                            <p:cond delay="0"/>
                                          </p:stCondLst>
                                        </p:cTn>
                                        <p:tgtEl>
                                          <p:spTgt spid="24583"/>
                                        </p:tgtEl>
                                      </p:cBhvr>
                                    </p:animEffect>
                                    <p:anim calcmode="lin" valueType="num">
                                      <p:cBhvr>
                                        <p:cTn id="53" dur="1822" tmFilter="0,0; 0.14,0.36; 0.43,0.73; 0.71,0.91; 1.0,1.0">
                                          <p:stCondLst>
                                            <p:cond delay="0"/>
                                          </p:stCondLst>
                                        </p:cTn>
                                        <p:tgtEl>
                                          <p:spTgt spid="24583"/>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24583"/>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24583"/>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24583"/>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24583"/>
                                        </p:tgtEl>
                                        <p:attrNameLst>
                                          <p:attrName>ppt_y</p:attrName>
                                        </p:attrNameLst>
                                      </p:cBhvr>
                                      <p:tavLst>
                                        <p:tav tm="0" fmla="#ppt_y-sin(pi*$)/81">
                                          <p:val>
                                            <p:fltVal val="0"/>
                                          </p:val>
                                        </p:tav>
                                        <p:tav tm="100000">
                                          <p:val>
                                            <p:fltVal val="1"/>
                                          </p:val>
                                        </p:tav>
                                      </p:tavLst>
                                    </p:anim>
                                    <p:animScale>
                                      <p:cBhvr>
                                        <p:cTn id="58" dur="26">
                                          <p:stCondLst>
                                            <p:cond delay="650"/>
                                          </p:stCondLst>
                                        </p:cTn>
                                        <p:tgtEl>
                                          <p:spTgt spid="24583"/>
                                        </p:tgtEl>
                                      </p:cBhvr>
                                      <p:to x="100000" y="60000"/>
                                    </p:animScale>
                                    <p:animScale>
                                      <p:cBhvr>
                                        <p:cTn id="59" dur="166" decel="50000">
                                          <p:stCondLst>
                                            <p:cond delay="676"/>
                                          </p:stCondLst>
                                        </p:cTn>
                                        <p:tgtEl>
                                          <p:spTgt spid="24583"/>
                                        </p:tgtEl>
                                      </p:cBhvr>
                                      <p:to x="100000" y="100000"/>
                                    </p:animScale>
                                    <p:animScale>
                                      <p:cBhvr>
                                        <p:cTn id="60" dur="26">
                                          <p:stCondLst>
                                            <p:cond delay="1312"/>
                                          </p:stCondLst>
                                        </p:cTn>
                                        <p:tgtEl>
                                          <p:spTgt spid="24583"/>
                                        </p:tgtEl>
                                      </p:cBhvr>
                                      <p:to x="100000" y="80000"/>
                                    </p:animScale>
                                    <p:animScale>
                                      <p:cBhvr>
                                        <p:cTn id="61" dur="166" decel="50000">
                                          <p:stCondLst>
                                            <p:cond delay="1338"/>
                                          </p:stCondLst>
                                        </p:cTn>
                                        <p:tgtEl>
                                          <p:spTgt spid="24583"/>
                                        </p:tgtEl>
                                      </p:cBhvr>
                                      <p:to x="100000" y="100000"/>
                                    </p:animScale>
                                    <p:animScale>
                                      <p:cBhvr>
                                        <p:cTn id="62" dur="26">
                                          <p:stCondLst>
                                            <p:cond delay="1642"/>
                                          </p:stCondLst>
                                        </p:cTn>
                                        <p:tgtEl>
                                          <p:spTgt spid="24583"/>
                                        </p:tgtEl>
                                      </p:cBhvr>
                                      <p:to x="100000" y="90000"/>
                                    </p:animScale>
                                    <p:animScale>
                                      <p:cBhvr>
                                        <p:cTn id="63" dur="166" decel="50000">
                                          <p:stCondLst>
                                            <p:cond delay="1668"/>
                                          </p:stCondLst>
                                        </p:cTn>
                                        <p:tgtEl>
                                          <p:spTgt spid="24583"/>
                                        </p:tgtEl>
                                      </p:cBhvr>
                                      <p:to x="100000" y="100000"/>
                                    </p:animScale>
                                    <p:animScale>
                                      <p:cBhvr>
                                        <p:cTn id="64" dur="26">
                                          <p:stCondLst>
                                            <p:cond delay="1808"/>
                                          </p:stCondLst>
                                        </p:cTn>
                                        <p:tgtEl>
                                          <p:spTgt spid="24583"/>
                                        </p:tgtEl>
                                      </p:cBhvr>
                                      <p:to x="100000" y="95000"/>
                                    </p:animScale>
                                    <p:animScale>
                                      <p:cBhvr>
                                        <p:cTn id="65" dur="166" decel="50000">
                                          <p:stCondLst>
                                            <p:cond delay="1834"/>
                                          </p:stCondLst>
                                        </p:cTn>
                                        <p:tgtEl>
                                          <p:spTgt spid="2458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0" y="3357563"/>
            <a:ext cx="4932363" cy="457200"/>
          </a:xfrm>
          <a:prstGeom prst="rect">
            <a:avLst/>
          </a:prstGeom>
          <a:noFill/>
          <a:ln w="9525">
            <a:noFill/>
            <a:miter lim="800000"/>
            <a:headEnd/>
            <a:tailEnd/>
          </a:ln>
        </p:spPr>
        <p:txBody>
          <a:bodyPr>
            <a:spAutoFit/>
          </a:bodyPr>
          <a:lstStyle/>
          <a:p>
            <a:r>
              <a:rPr lang="fr-FR" sz="2400" u="none">
                <a:solidFill>
                  <a:srgbClr val="6600FF"/>
                </a:solidFill>
                <a:latin typeface="Comic Sans MS" pitchFamily="66" charset="0"/>
              </a:rPr>
              <a:t>Here is the Sports Hall </a:t>
            </a:r>
            <a:r>
              <a:rPr lang="fr-FR" sz="2400" u="none">
                <a:solidFill>
                  <a:srgbClr val="6600FF"/>
                </a:solidFill>
                <a:latin typeface="Comic Sans MS" pitchFamily="66" charset="0"/>
                <a:sym typeface="Wingdings" pitchFamily="2" charset="2"/>
              </a:rPr>
              <a:t></a:t>
            </a:r>
            <a:endParaRPr lang="fr-FR" sz="2400" u="none">
              <a:solidFill>
                <a:srgbClr val="6600FF"/>
              </a:solidFill>
              <a:latin typeface="Comic Sans MS" pitchFamily="66" charset="0"/>
            </a:endParaRPr>
          </a:p>
        </p:txBody>
      </p:sp>
      <p:sp>
        <p:nvSpPr>
          <p:cNvPr id="25605" name="Text Box 5"/>
          <p:cNvSpPr txBox="1">
            <a:spLocks noChangeArrowheads="1"/>
          </p:cNvSpPr>
          <p:nvPr/>
        </p:nvSpPr>
        <p:spPr bwMode="auto">
          <a:xfrm>
            <a:off x="0" y="5305425"/>
            <a:ext cx="5292725" cy="830263"/>
          </a:xfrm>
          <a:prstGeom prst="rect">
            <a:avLst/>
          </a:prstGeom>
          <a:noFill/>
          <a:ln w="9525">
            <a:noFill/>
            <a:miter lim="800000"/>
            <a:headEnd/>
            <a:tailEnd/>
          </a:ln>
        </p:spPr>
        <p:txBody>
          <a:bodyPr>
            <a:spAutoFit/>
          </a:bodyPr>
          <a:lstStyle/>
          <a:p>
            <a:r>
              <a:rPr lang="fr-FR" sz="2400" u="none">
                <a:solidFill>
                  <a:srgbClr val="6600FF"/>
                </a:solidFill>
                <a:latin typeface="Comic Sans MS" pitchFamily="66" charset="0"/>
              </a:rPr>
              <a:t>If you are a little hungry, here is the cafeteria! -&gt;</a:t>
            </a:r>
          </a:p>
        </p:txBody>
      </p:sp>
      <p:sp>
        <p:nvSpPr>
          <p:cNvPr id="25606" name="Text Box 6"/>
          <p:cNvSpPr txBox="1">
            <a:spLocks noChangeArrowheads="1"/>
          </p:cNvSpPr>
          <p:nvPr/>
        </p:nvSpPr>
        <p:spPr bwMode="auto">
          <a:xfrm>
            <a:off x="0" y="692150"/>
            <a:ext cx="5219700" cy="701675"/>
          </a:xfrm>
          <a:prstGeom prst="rect">
            <a:avLst/>
          </a:prstGeom>
          <a:noFill/>
          <a:ln w="9525">
            <a:noFill/>
            <a:miter lim="800000"/>
            <a:headEnd/>
            <a:tailEnd/>
          </a:ln>
        </p:spPr>
        <p:txBody>
          <a:bodyPr>
            <a:spAutoFit/>
          </a:bodyPr>
          <a:lstStyle/>
          <a:p>
            <a:r>
              <a:rPr lang="fr-FR" sz="2000" u="none">
                <a:solidFill>
                  <a:srgbClr val="6600FF"/>
                </a:solidFill>
                <a:latin typeface="Comic Sans MS" pitchFamily="66" charset="0"/>
              </a:rPr>
              <a:t>The library has a good selection of books to read.</a:t>
            </a:r>
          </a:p>
        </p:txBody>
      </p:sp>
      <p:pic>
        <p:nvPicPr>
          <p:cNvPr id="25608" name="Picture 8" descr="DSC00753"/>
          <p:cNvPicPr>
            <a:picLocks noChangeAspect="1" noChangeArrowheads="1"/>
          </p:cNvPicPr>
          <p:nvPr/>
        </p:nvPicPr>
        <p:blipFill>
          <a:blip r:embed="rId2" cstate="screen"/>
          <a:srcRect/>
          <a:stretch>
            <a:fillRect/>
          </a:stretch>
        </p:blipFill>
        <p:spPr bwMode="auto">
          <a:xfrm>
            <a:off x="5292725" y="188913"/>
            <a:ext cx="3311525" cy="2162175"/>
          </a:xfrm>
          <a:prstGeom prst="rect">
            <a:avLst/>
          </a:prstGeom>
          <a:noFill/>
          <a:ln w="9525">
            <a:noFill/>
            <a:miter lim="800000"/>
            <a:headEnd/>
            <a:tailEnd/>
          </a:ln>
        </p:spPr>
      </p:pic>
      <p:pic>
        <p:nvPicPr>
          <p:cNvPr id="25609" name="Picture 9" descr="Photo 004"/>
          <p:cNvPicPr>
            <a:picLocks noChangeAspect="1" noChangeArrowheads="1"/>
          </p:cNvPicPr>
          <p:nvPr/>
        </p:nvPicPr>
        <p:blipFill>
          <a:blip r:embed="rId3" cstate="screen"/>
          <a:srcRect/>
          <a:stretch>
            <a:fillRect/>
          </a:stretch>
        </p:blipFill>
        <p:spPr bwMode="auto">
          <a:xfrm>
            <a:off x="5292725" y="2565400"/>
            <a:ext cx="3311525" cy="2117725"/>
          </a:xfrm>
          <a:prstGeom prst="rect">
            <a:avLst/>
          </a:prstGeom>
          <a:noFill/>
          <a:ln w="9525">
            <a:noFill/>
            <a:miter lim="800000"/>
            <a:headEnd/>
            <a:tailEnd/>
          </a:ln>
        </p:spPr>
      </p:pic>
      <p:pic>
        <p:nvPicPr>
          <p:cNvPr id="25610" name="Picture 10" descr="DSC00698"/>
          <p:cNvPicPr>
            <a:picLocks noChangeAspect="1" noChangeArrowheads="1"/>
          </p:cNvPicPr>
          <p:nvPr/>
        </p:nvPicPr>
        <p:blipFill>
          <a:blip r:embed="rId4" cstate="screen"/>
          <a:srcRect/>
          <a:stretch>
            <a:fillRect/>
          </a:stretch>
        </p:blipFill>
        <p:spPr bwMode="auto">
          <a:xfrm>
            <a:off x="5292725" y="4868863"/>
            <a:ext cx="3311525" cy="1727200"/>
          </a:xfrm>
          <a:prstGeom prst="rect">
            <a:avLst/>
          </a:prstGeom>
          <a:noFill/>
          <a:ln w="9525">
            <a:noFill/>
            <a:miter lim="800000"/>
            <a:headEnd/>
            <a:tailEnd/>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anim calcmode="lin" valueType="num">
                                      <p:cBhvr>
                                        <p:cTn id="7" dur="1000" fill="hold"/>
                                        <p:tgtEl>
                                          <p:spTgt spid="2560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560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560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606">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25604">
                                            <p:txEl>
                                              <p:pRg st="0" end="0"/>
                                            </p:txEl>
                                          </p:spTgt>
                                        </p:tgtEl>
                                        <p:attrNameLst>
                                          <p:attrName>style.visibility</p:attrName>
                                        </p:attrNameLst>
                                      </p:cBhvr>
                                      <p:to>
                                        <p:strVal val="visible"/>
                                      </p:to>
                                    </p:set>
                                    <p:anim calcmode="lin" valueType="num">
                                      <p:cBhvr>
                                        <p:cTn id="13" dur="1000" fill="hold"/>
                                        <p:tgtEl>
                                          <p:spTgt spid="2560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560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2560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5604">
                                            <p:txEl>
                                              <p:pRg st="0" end="0"/>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25605">
                                            <p:txEl>
                                              <p:pRg st="0" end="0"/>
                                            </p:txEl>
                                          </p:spTgt>
                                        </p:tgtEl>
                                        <p:attrNameLst>
                                          <p:attrName>style.visibility</p:attrName>
                                        </p:attrNameLst>
                                      </p:cBhvr>
                                      <p:to>
                                        <p:strVal val="visible"/>
                                      </p:to>
                                    </p:set>
                                    <p:anim calcmode="lin" valueType="num">
                                      <p:cBhvr>
                                        <p:cTn id="19" dur="1000" fill="hold"/>
                                        <p:tgtEl>
                                          <p:spTgt spid="25605">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25605">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2560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560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1000"/>
                            </p:stCondLst>
                            <p:childTnLst>
                              <p:par>
                                <p:cTn id="24" presetID="26" presetClass="entr" presetSubtype="0" fill="hold" nodeType="afterEffect">
                                  <p:stCondLst>
                                    <p:cond delay="0"/>
                                  </p:stCondLst>
                                  <p:childTnLst>
                                    <p:set>
                                      <p:cBhvr>
                                        <p:cTn id="25" dur="1" fill="hold">
                                          <p:stCondLst>
                                            <p:cond delay="0"/>
                                          </p:stCondLst>
                                        </p:cTn>
                                        <p:tgtEl>
                                          <p:spTgt spid="25608"/>
                                        </p:tgtEl>
                                        <p:attrNameLst>
                                          <p:attrName>style.visibility</p:attrName>
                                        </p:attrNameLst>
                                      </p:cBhvr>
                                      <p:to>
                                        <p:strVal val="visible"/>
                                      </p:to>
                                    </p:set>
                                    <p:animEffect transition="in" filter="wipe(down)">
                                      <p:cBhvr>
                                        <p:cTn id="26" dur="580">
                                          <p:stCondLst>
                                            <p:cond delay="0"/>
                                          </p:stCondLst>
                                        </p:cTn>
                                        <p:tgtEl>
                                          <p:spTgt spid="25608"/>
                                        </p:tgtEl>
                                      </p:cBhvr>
                                    </p:animEffect>
                                    <p:anim calcmode="lin" valueType="num">
                                      <p:cBhvr>
                                        <p:cTn id="27" dur="1822" tmFilter="0,0; 0.14,0.36; 0.43,0.73; 0.71,0.91; 1.0,1.0">
                                          <p:stCondLst>
                                            <p:cond delay="0"/>
                                          </p:stCondLst>
                                        </p:cTn>
                                        <p:tgtEl>
                                          <p:spTgt spid="25608"/>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5608"/>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5608"/>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5608"/>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5608"/>
                                        </p:tgtEl>
                                        <p:attrNameLst>
                                          <p:attrName>ppt_y</p:attrName>
                                        </p:attrNameLst>
                                      </p:cBhvr>
                                      <p:tavLst>
                                        <p:tav tm="0" fmla="#ppt_y-sin(pi*$)/81">
                                          <p:val>
                                            <p:fltVal val="0"/>
                                          </p:val>
                                        </p:tav>
                                        <p:tav tm="100000">
                                          <p:val>
                                            <p:fltVal val="1"/>
                                          </p:val>
                                        </p:tav>
                                      </p:tavLst>
                                    </p:anim>
                                    <p:animScale>
                                      <p:cBhvr>
                                        <p:cTn id="32" dur="26">
                                          <p:stCondLst>
                                            <p:cond delay="650"/>
                                          </p:stCondLst>
                                        </p:cTn>
                                        <p:tgtEl>
                                          <p:spTgt spid="25608"/>
                                        </p:tgtEl>
                                      </p:cBhvr>
                                      <p:to x="100000" y="60000"/>
                                    </p:animScale>
                                    <p:animScale>
                                      <p:cBhvr>
                                        <p:cTn id="33" dur="166" decel="50000">
                                          <p:stCondLst>
                                            <p:cond delay="676"/>
                                          </p:stCondLst>
                                        </p:cTn>
                                        <p:tgtEl>
                                          <p:spTgt spid="25608"/>
                                        </p:tgtEl>
                                      </p:cBhvr>
                                      <p:to x="100000" y="100000"/>
                                    </p:animScale>
                                    <p:animScale>
                                      <p:cBhvr>
                                        <p:cTn id="34" dur="26">
                                          <p:stCondLst>
                                            <p:cond delay="1312"/>
                                          </p:stCondLst>
                                        </p:cTn>
                                        <p:tgtEl>
                                          <p:spTgt spid="25608"/>
                                        </p:tgtEl>
                                      </p:cBhvr>
                                      <p:to x="100000" y="80000"/>
                                    </p:animScale>
                                    <p:animScale>
                                      <p:cBhvr>
                                        <p:cTn id="35" dur="166" decel="50000">
                                          <p:stCondLst>
                                            <p:cond delay="1338"/>
                                          </p:stCondLst>
                                        </p:cTn>
                                        <p:tgtEl>
                                          <p:spTgt spid="25608"/>
                                        </p:tgtEl>
                                      </p:cBhvr>
                                      <p:to x="100000" y="100000"/>
                                    </p:animScale>
                                    <p:animScale>
                                      <p:cBhvr>
                                        <p:cTn id="36" dur="26">
                                          <p:stCondLst>
                                            <p:cond delay="1642"/>
                                          </p:stCondLst>
                                        </p:cTn>
                                        <p:tgtEl>
                                          <p:spTgt spid="25608"/>
                                        </p:tgtEl>
                                      </p:cBhvr>
                                      <p:to x="100000" y="90000"/>
                                    </p:animScale>
                                    <p:animScale>
                                      <p:cBhvr>
                                        <p:cTn id="37" dur="166" decel="50000">
                                          <p:stCondLst>
                                            <p:cond delay="1668"/>
                                          </p:stCondLst>
                                        </p:cTn>
                                        <p:tgtEl>
                                          <p:spTgt spid="25608"/>
                                        </p:tgtEl>
                                      </p:cBhvr>
                                      <p:to x="100000" y="100000"/>
                                    </p:animScale>
                                    <p:animScale>
                                      <p:cBhvr>
                                        <p:cTn id="38" dur="26">
                                          <p:stCondLst>
                                            <p:cond delay="1808"/>
                                          </p:stCondLst>
                                        </p:cTn>
                                        <p:tgtEl>
                                          <p:spTgt spid="25608"/>
                                        </p:tgtEl>
                                      </p:cBhvr>
                                      <p:to x="100000" y="95000"/>
                                    </p:animScale>
                                    <p:animScale>
                                      <p:cBhvr>
                                        <p:cTn id="39" dur="166" decel="50000">
                                          <p:stCondLst>
                                            <p:cond delay="1834"/>
                                          </p:stCondLst>
                                        </p:cTn>
                                        <p:tgtEl>
                                          <p:spTgt spid="25608"/>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25609"/>
                                        </p:tgtEl>
                                        <p:attrNameLst>
                                          <p:attrName>style.visibility</p:attrName>
                                        </p:attrNameLst>
                                      </p:cBhvr>
                                      <p:to>
                                        <p:strVal val="visible"/>
                                      </p:to>
                                    </p:set>
                                    <p:animEffect transition="in" filter="wipe(down)">
                                      <p:cBhvr>
                                        <p:cTn id="42" dur="580">
                                          <p:stCondLst>
                                            <p:cond delay="0"/>
                                          </p:stCondLst>
                                        </p:cTn>
                                        <p:tgtEl>
                                          <p:spTgt spid="25609"/>
                                        </p:tgtEl>
                                      </p:cBhvr>
                                    </p:animEffect>
                                    <p:anim calcmode="lin" valueType="num">
                                      <p:cBhvr>
                                        <p:cTn id="43" dur="1822" tmFilter="0,0; 0.14,0.36; 0.43,0.73; 0.71,0.91; 1.0,1.0">
                                          <p:stCondLst>
                                            <p:cond delay="0"/>
                                          </p:stCondLst>
                                        </p:cTn>
                                        <p:tgtEl>
                                          <p:spTgt spid="25609"/>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5609"/>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5609"/>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5609"/>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5609"/>
                                        </p:tgtEl>
                                        <p:attrNameLst>
                                          <p:attrName>ppt_y</p:attrName>
                                        </p:attrNameLst>
                                      </p:cBhvr>
                                      <p:tavLst>
                                        <p:tav tm="0" fmla="#ppt_y-sin(pi*$)/81">
                                          <p:val>
                                            <p:fltVal val="0"/>
                                          </p:val>
                                        </p:tav>
                                        <p:tav tm="100000">
                                          <p:val>
                                            <p:fltVal val="1"/>
                                          </p:val>
                                        </p:tav>
                                      </p:tavLst>
                                    </p:anim>
                                    <p:animScale>
                                      <p:cBhvr>
                                        <p:cTn id="48" dur="26">
                                          <p:stCondLst>
                                            <p:cond delay="650"/>
                                          </p:stCondLst>
                                        </p:cTn>
                                        <p:tgtEl>
                                          <p:spTgt spid="25609"/>
                                        </p:tgtEl>
                                      </p:cBhvr>
                                      <p:to x="100000" y="60000"/>
                                    </p:animScale>
                                    <p:animScale>
                                      <p:cBhvr>
                                        <p:cTn id="49" dur="166" decel="50000">
                                          <p:stCondLst>
                                            <p:cond delay="676"/>
                                          </p:stCondLst>
                                        </p:cTn>
                                        <p:tgtEl>
                                          <p:spTgt spid="25609"/>
                                        </p:tgtEl>
                                      </p:cBhvr>
                                      <p:to x="100000" y="100000"/>
                                    </p:animScale>
                                    <p:animScale>
                                      <p:cBhvr>
                                        <p:cTn id="50" dur="26">
                                          <p:stCondLst>
                                            <p:cond delay="1312"/>
                                          </p:stCondLst>
                                        </p:cTn>
                                        <p:tgtEl>
                                          <p:spTgt spid="25609"/>
                                        </p:tgtEl>
                                      </p:cBhvr>
                                      <p:to x="100000" y="80000"/>
                                    </p:animScale>
                                    <p:animScale>
                                      <p:cBhvr>
                                        <p:cTn id="51" dur="166" decel="50000">
                                          <p:stCondLst>
                                            <p:cond delay="1338"/>
                                          </p:stCondLst>
                                        </p:cTn>
                                        <p:tgtEl>
                                          <p:spTgt spid="25609"/>
                                        </p:tgtEl>
                                      </p:cBhvr>
                                      <p:to x="100000" y="100000"/>
                                    </p:animScale>
                                    <p:animScale>
                                      <p:cBhvr>
                                        <p:cTn id="52" dur="26">
                                          <p:stCondLst>
                                            <p:cond delay="1642"/>
                                          </p:stCondLst>
                                        </p:cTn>
                                        <p:tgtEl>
                                          <p:spTgt spid="25609"/>
                                        </p:tgtEl>
                                      </p:cBhvr>
                                      <p:to x="100000" y="90000"/>
                                    </p:animScale>
                                    <p:animScale>
                                      <p:cBhvr>
                                        <p:cTn id="53" dur="166" decel="50000">
                                          <p:stCondLst>
                                            <p:cond delay="1668"/>
                                          </p:stCondLst>
                                        </p:cTn>
                                        <p:tgtEl>
                                          <p:spTgt spid="25609"/>
                                        </p:tgtEl>
                                      </p:cBhvr>
                                      <p:to x="100000" y="100000"/>
                                    </p:animScale>
                                    <p:animScale>
                                      <p:cBhvr>
                                        <p:cTn id="54" dur="26">
                                          <p:stCondLst>
                                            <p:cond delay="1808"/>
                                          </p:stCondLst>
                                        </p:cTn>
                                        <p:tgtEl>
                                          <p:spTgt spid="25609"/>
                                        </p:tgtEl>
                                      </p:cBhvr>
                                      <p:to x="100000" y="95000"/>
                                    </p:animScale>
                                    <p:animScale>
                                      <p:cBhvr>
                                        <p:cTn id="55" dur="166" decel="50000">
                                          <p:stCondLst>
                                            <p:cond delay="1834"/>
                                          </p:stCondLst>
                                        </p:cTn>
                                        <p:tgtEl>
                                          <p:spTgt spid="25609"/>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25610"/>
                                        </p:tgtEl>
                                        <p:attrNameLst>
                                          <p:attrName>style.visibility</p:attrName>
                                        </p:attrNameLst>
                                      </p:cBhvr>
                                      <p:to>
                                        <p:strVal val="visible"/>
                                      </p:to>
                                    </p:set>
                                    <p:animEffect transition="in" filter="wipe(down)">
                                      <p:cBhvr>
                                        <p:cTn id="58" dur="580">
                                          <p:stCondLst>
                                            <p:cond delay="0"/>
                                          </p:stCondLst>
                                        </p:cTn>
                                        <p:tgtEl>
                                          <p:spTgt spid="25610"/>
                                        </p:tgtEl>
                                      </p:cBhvr>
                                    </p:animEffect>
                                    <p:anim calcmode="lin" valueType="num">
                                      <p:cBhvr>
                                        <p:cTn id="59" dur="1822" tmFilter="0,0; 0.14,0.36; 0.43,0.73; 0.71,0.91; 1.0,1.0">
                                          <p:stCondLst>
                                            <p:cond delay="0"/>
                                          </p:stCondLst>
                                        </p:cTn>
                                        <p:tgtEl>
                                          <p:spTgt spid="25610"/>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5610"/>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5610"/>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5610"/>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5610"/>
                                        </p:tgtEl>
                                        <p:attrNameLst>
                                          <p:attrName>ppt_y</p:attrName>
                                        </p:attrNameLst>
                                      </p:cBhvr>
                                      <p:tavLst>
                                        <p:tav tm="0" fmla="#ppt_y-sin(pi*$)/81">
                                          <p:val>
                                            <p:fltVal val="0"/>
                                          </p:val>
                                        </p:tav>
                                        <p:tav tm="100000">
                                          <p:val>
                                            <p:fltVal val="1"/>
                                          </p:val>
                                        </p:tav>
                                      </p:tavLst>
                                    </p:anim>
                                    <p:animScale>
                                      <p:cBhvr>
                                        <p:cTn id="64" dur="26">
                                          <p:stCondLst>
                                            <p:cond delay="650"/>
                                          </p:stCondLst>
                                        </p:cTn>
                                        <p:tgtEl>
                                          <p:spTgt spid="25610"/>
                                        </p:tgtEl>
                                      </p:cBhvr>
                                      <p:to x="100000" y="60000"/>
                                    </p:animScale>
                                    <p:animScale>
                                      <p:cBhvr>
                                        <p:cTn id="65" dur="166" decel="50000">
                                          <p:stCondLst>
                                            <p:cond delay="676"/>
                                          </p:stCondLst>
                                        </p:cTn>
                                        <p:tgtEl>
                                          <p:spTgt spid="25610"/>
                                        </p:tgtEl>
                                      </p:cBhvr>
                                      <p:to x="100000" y="100000"/>
                                    </p:animScale>
                                    <p:animScale>
                                      <p:cBhvr>
                                        <p:cTn id="66" dur="26">
                                          <p:stCondLst>
                                            <p:cond delay="1312"/>
                                          </p:stCondLst>
                                        </p:cTn>
                                        <p:tgtEl>
                                          <p:spTgt spid="25610"/>
                                        </p:tgtEl>
                                      </p:cBhvr>
                                      <p:to x="100000" y="80000"/>
                                    </p:animScale>
                                    <p:animScale>
                                      <p:cBhvr>
                                        <p:cTn id="67" dur="166" decel="50000">
                                          <p:stCondLst>
                                            <p:cond delay="1338"/>
                                          </p:stCondLst>
                                        </p:cTn>
                                        <p:tgtEl>
                                          <p:spTgt spid="25610"/>
                                        </p:tgtEl>
                                      </p:cBhvr>
                                      <p:to x="100000" y="100000"/>
                                    </p:animScale>
                                    <p:animScale>
                                      <p:cBhvr>
                                        <p:cTn id="68" dur="26">
                                          <p:stCondLst>
                                            <p:cond delay="1642"/>
                                          </p:stCondLst>
                                        </p:cTn>
                                        <p:tgtEl>
                                          <p:spTgt spid="25610"/>
                                        </p:tgtEl>
                                      </p:cBhvr>
                                      <p:to x="100000" y="90000"/>
                                    </p:animScale>
                                    <p:animScale>
                                      <p:cBhvr>
                                        <p:cTn id="69" dur="166" decel="50000">
                                          <p:stCondLst>
                                            <p:cond delay="1668"/>
                                          </p:stCondLst>
                                        </p:cTn>
                                        <p:tgtEl>
                                          <p:spTgt spid="25610"/>
                                        </p:tgtEl>
                                      </p:cBhvr>
                                      <p:to x="100000" y="100000"/>
                                    </p:animScale>
                                    <p:animScale>
                                      <p:cBhvr>
                                        <p:cTn id="70" dur="26">
                                          <p:stCondLst>
                                            <p:cond delay="1808"/>
                                          </p:stCondLst>
                                        </p:cTn>
                                        <p:tgtEl>
                                          <p:spTgt spid="25610"/>
                                        </p:tgtEl>
                                      </p:cBhvr>
                                      <p:to x="100000" y="95000"/>
                                    </p:animScale>
                                    <p:animScale>
                                      <p:cBhvr>
                                        <p:cTn id="71" dur="166" decel="50000">
                                          <p:stCondLst>
                                            <p:cond delay="1834"/>
                                          </p:stCondLst>
                                        </p:cTn>
                                        <p:tgtEl>
                                          <p:spTgt spid="256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1428750" y="2214563"/>
            <a:ext cx="6421438" cy="2400300"/>
          </a:xfrm>
          <a:prstGeom prst="rect">
            <a:avLst/>
          </a:prstGeom>
          <a:noFill/>
          <a:ln w="9525">
            <a:noFill/>
            <a:miter lim="800000"/>
            <a:headEnd/>
            <a:tailEnd/>
          </a:ln>
          <a:effectLst/>
        </p:spPr>
        <p:txBody>
          <a:bodyPr wrap="none">
            <a:spAutoFit/>
          </a:bodyPr>
          <a:lstStyle/>
          <a:p>
            <a:pPr algn="ctr">
              <a:defRPr/>
            </a:pPr>
            <a:r>
              <a:rPr lang="fr-FR" sz="15000" dirty="0">
                <a:effectLst>
                  <a:outerShdw blurRad="38100" dist="38100" dir="2700000" algn="tl">
                    <a:srgbClr val="C0C0C0"/>
                  </a:outerShdw>
                </a:effectLst>
              </a:rPr>
              <a:t>The End</a:t>
            </a:r>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357188" y="642938"/>
            <a:ext cx="8340725" cy="328612"/>
          </a:xfrm>
        </p:spPr>
        <p:txBody>
          <a:bodyPr/>
          <a:lstStyle/>
          <a:p>
            <a:pPr eaLnBrk="1" hangingPunct="1">
              <a:defRPr/>
            </a:pPr>
            <a:r>
              <a:rPr lang="fr-FR" sz="5400" b="1" u="sng" dirty="0" err="1" smtClean="0">
                <a:solidFill>
                  <a:srgbClr val="0033CC"/>
                </a:solidFill>
                <a:effectLst>
                  <a:outerShdw blurRad="38100" dist="38100" dir="2700000" algn="tl">
                    <a:srgbClr val="C0C0C0"/>
                  </a:outerShdw>
                </a:effectLst>
                <a:latin typeface="Script MT Bold" pitchFamily="66" charset="0"/>
              </a:rPr>
              <a:t>Things</a:t>
            </a:r>
            <a:r>
              <a:rPr lang="fr-FR" sz="5400" b="1" u="sng" dirty="0" smtClean="0">
                <a:solidFill>
                  <a:srgbClr val="0033CC"/>
                </a:solidFill>
                <a:effectLst>
                  <a:outerShdw blurRad="38100" dist="38100" dir="2700000" algn="tl">
                    <a:srgbClr val="C0C0C0"/>
                  </a:outerShdw>
                </a:effectLst>
                <a:latin typeface="Script MT Bold" pitchFamily="66" charset="0"/>
              </a:rPr>
              <a:t> </a:t>
            </a:r>
            <a:r>
              <a:rPr lang="fr-FR" sz="5400" b="1" u="sng" dirty="0" err="1" smtClean="0">
                <a:solidFill>
                  <a:srgbClr val="0033CC"/>
                </a:solidFill>
                <a:effectLst>
                  <a:outerShdw blurRad="38100" dist="38100" dir="2700000" algn="tl">
                    <a:srgbClr val="C0C0C0"/>
                  </a:outerShdw>
                </a:effectLst>
                <a:latin typeface="Script MT Bold" pitchFamily="66" charset="0"/>
              </a:rPr>
              <a:t>you</a:t>
            </a:r>
            <a:r>
              <a:rPr lang="fr-FR" sz="5400" b="1" u="sng" dirty="0" smtClean="0">
                <a:solidFill>
                  <a:srgbClr val="0033CC"/>
                </a:solidFill>
                <a:effectLst>
                  <a:outerShdw blurRad="38100" dist="38100" dir="2700000" algn="tl">
                    <a:srgbClr val="C0C0C0"/>
                  </a:outerShdw>
                </a:effectLst>
                <a:latin typeface="Script MT Bold" pitchFamily="66" charset="0"/>
              </a:rPr>
              <a:t> </a:t>
            </a:r>
            <a:r>
              <a:rPr lang="fr-FR" sz="5400" b="1" u="sng" dirty="0" err="1" smtClean="0">
                <a:solidFill>
                  <a:srgbClr val="0033CC"/>
                </a:solidFill>
                <a:effectLst>
                  <a:outerShdw blurRad="38100" dist="38100" dir="2700000" algn="tl">
                    <a:srgbClr val="C0C0C0"/>
                  </a:outerShdw>
                </a:effectLst>
                <a:latin typeface="Script MT Bold" pitchFamily="66" charset="0"/>
              </a:rPr>
              <a:t>should</a:t>
            </a:r>
            <a:r>
              <a:rPr lang="fr-FR" sz="5400" b="1" u="sng" dirty="0" smtClean="0">
                <a:solidFill>
                  <a:srgbClr val="0033CC"/>
                </a:solidFill>
                <a:effectLst>
                  <a:outerShdw blurRad="38100" dist="38100" dir="2700000" algn="tl">
                    <a:srgbClr val="C0C0C0"/>
                  </a:outerShdw>
                </a:effectLst>
                <a:latin typeface="Script MT Bold" pitchFamily="66" charset="0"/>
              </a:rPr>
              <a:t> know about France</a:t>
            </a:r>
          </a:p>
        </p:txBody>
      </p:sp>
      <p:pic>
        <p:nvPicPr>
          <p:cNvPr id="5126" name="Picture 6" descr="5628"/>
          <p:cNvPicPr>
            <a:picLocks noChangeAspect="1" noChangeArrowheads="1"/>
          </p:cNvPicPr>
          <p:nvPr/>
        </p:nvPicPr>
        <p:blipFill>
          <a:blip r:embed="rId2" cstate="screen"/>
          <a:srcRect/>
          <a:stretch>
            <a:fillRect/>
          </a:stretch>
        </p:blipFill>
        <p:spPr bwMode="auto">
          <a:xfrm>
            <a:off x="1071538" y="1785926"/>
            <a:ext cx="7319962" cy="431165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124"/>
                                        </p:tgtEl>
                                        <p:attrNameLst>
                                          <p:attrName>style.visibility</p:attrName>
                                        </p:attrNameLst>
                                      </p:cBhvr>
                                      <p:to>
                                        <p:strVal val="visible"/>
                                      </p:to>
                                    </p:set>
                                    <p:anim calcmode="lin" valueType="num">
                                      <p:cBhvr>
                                        <p:cTn id="7" dur="500" fill="hold"/>
                                        <p:tgtEl>
                                          <p:spTgt spid="51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24"/>
                                        </p:tgtEl>
                                        <p:attrNameLst>
                                          <p:attrName>ppt_y</p:attrName>
                                        </p:attrNameLst>
                                      </p:cBhvr>
                                      <p:tavLst>
                                        <p:tav tm="0">
                                          <p:val>
                                            <p:strVal val="#ppt_y"/>
                                          </p:val>
                                        </p:tav>
                                        <p:tav tm="100000">
                                          <p:val>
                                            <p:strVal val="#ppt_y"/>
                                          </p:val>
                                        </p:tav>
                                      </p:tavLst>
                                    </p:anim>
                                    <p:anim calcmode="lin" valueType="num">
                                      <p:cBhvr>
                                        <p:cTn id="9" dur="500" fill="hold"/>
                                        <p:tgtEl>
                                          <p:spTgt spid="51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24"/>
                                        </p:tgtEl>
                                      </p:cBhvr>
                                    </p:animEffect>
                                  </p:childTnLst>
                                </p:cTn>
                              </p:par>
                              <p:par>
                                <p:cTn id="12" presetID="52" presetClass="entr" presetSubtype="0" fill="hold" nodeType="withEffect">
                                  <p:stCondLst>
                                    <p:cond delay="0"/>
                                  </p:stCondLst>
                                  <p:childTnLst>
                                    <p:set>
                                      <p:cBhvr>
                                        <p:cTn id="13" dur="1" fill="hold">
                                          <p:stCondLst>
                                            <p:cond delay="0"/>
                                          </p:stCondLst>
                                        </p:cTn>
                                        <p:tgtEl>
                                          <p:spTgt spid="5126"/>
                                        </p:tgtEl>
                                        <p:attrNameLst>
                                          <p:attrName>style.visibility</p:attrName>
                                        </p:attrNameLst>
                                      </p:cBhvr>
                                      <p:to>
                                        <p:strVal val="visible"/>
                                      </p:to>
                                    </p:set>
                                    <p:animScale>
                                      <p:cBhvr>
                                        <p:cTn id="14" dur="1000" decel="50000" fill="hold">
                                          <p:stCondLst>
                                            <p:cond delay="0"/>
                                          </p:stCondLst>
                                        </p:cTn>
                                        <p:tgtEl>
                                          <p:spTgt spid="5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126"/>
                                        </p:tgtEl>
                                        <p:attrNameLst>
                                          <p:attrName>ppt_x</p:attrName>
                                          <p:attrName>ppt_y</p:attrName>
                                        </p:attrNameLst>
                                      </p:cBhvr>
                                    </p:animMotion>
                                    <p:animEffect transition="in" filter="fade">
                                      <p:cBhvr>
                                        <p:cTn id="16"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0" y="0"/>
            <a:ext cx="5500688" cy="7062788"/>
          </a:xfrm>
          <a:prstGeom prst="rect">
            <a:avLst/>
          </a:prstGeom>
          <a:noFill/>
          <a:ln w="9525">
            <a:noFill/>
            <a:miter lim="800000"/>
            <a:headEnd/>
            <a:tailEnd/>
          </a:ln>
        </p:spPr>
        <p:txBody>
          <a:bodyPr>
            <a:spAutoFit/>
          </a:bodyPr>
          <a:lstStyle/>
          <a:p>
            <a:r>
              <a:rPr lang="fr-FR" sz="2800" u="none">
                <a:solidFill>
                  <a:srgbClr val="6600FF"/>
                </a:solidFill>
                <a:latin typeface="Comic Sans MS" pitchFamily="66" charset="0"/>
              </a:rPr>
              <a:t>France is located in Western Europe. </a:t>
            </a:r>
            <a:r>
              <a:rPr lang="en-US" sz="2800" u="none">
                <a:solidFill>
                  <a:srgbClr val="6600FF"/>
                </a:solidFill>
                <a:latin typeface="Comic Sans MS" pitchFamily="66" charset="0"/>
              </a:rPr>
              <a:t>Metropolitan France is bordered by Belgium, Luxembourg, Germany, Switzerland, Italy, Monaco, Andorra, and Spain.  The capital city of France is Paris.</a:t>
            </a:r>
          </a:p>
          <a:p>
            <a:endParaRPr lang="en-US" sz="2800" u="none">
              <a:solidFill>
                <a:srgbClr val="6600FF"/>
              </a:solidFill>
              <a:latin typeface="Comic Sans MS" pitchFamily="66" charset="0"/>
            </a:endParaRPr>
          </a:p>
          <a:p>
            <a:r>
              <a:rPr lang="fr-FR" sz="2800" u="none">
                <a:solidFill>
                  <a:srgbClr val="6600FF"/>
                </a:solidFill>
                <a:latin typeface="Comic Sans MS" pitchFamily="66" charset="0"/>
              </a:rPr>
              <a:t>The French </a:t>
            </a:r>
            <a:r>
              <a:rPr lang="fr-FR" sz="3200" u="none">
                <a:solidFill>
                  <a:srgbClr val="6600FF"/>
                </a:solidFill>
                <a:latin typeface="Comic Sans MS" pitchFamily="66" charset="0"/>
              </a:rPr>
              <a:t>m</a:t>
            </a:r>
            <a:r>
              <a:rPr lang="fr-FR" sz="2800" u="none">
                <a:solidFill>
                  <a:srgbClr val="6600FF"/>
                </a:solidFill>
                <a:latin typeface="Comic Sans MS" pitchFamily="66" charset="0"/>
              </a:rPr>
              <a:t>otto is  "Liberté, Egalité, Fraternité" (Freedom, Equality, Brotherhood).</a:t>
            </a:r>
          </a:p>
          <a:p>
            <a:r>
              <a:rPr lang="fr-FR" sz="2800" u="none">
                <a:solidFill>
                  <a:srgbClr val="6600FF"/>
                </a:solidFill>
                <a:latin typeface="Comic Sans MS" pitchFamily="66" charset="0"/>
              </a:rPr>
              <a:t>"La Marseillaise" composed by Isidor Pils, was adopted as the national anthem in 1795.</a:t>
            </a:r>
          </a:p>
          <a:p>
            <a:r>
              <a:rPr lang="fr-FR" sz="1900" u="none">
                <a:solidFill>
                  <a:srgbClr val="6600FF"/>
                </a:solidFill>
                <a:latin typeface="Comic Sans MS" pitchFamily="66" charset="0"/>
              </a:rPr>
              <a:t> </a:t>
            </a:r>
          </a:p>
          <a:p>
            <a:r>
              <a:rPr lang="fr-FR" sz="1900" u="none">
                <a:solidFill>
                  <a:srgbClr val="6699FF"/>
                </a:solidFill>
                <a:latin typeface="Comic Sans MS" pitchFamily="66" charset="0"/>
              </a:rPr>
              <a:t/>
            </a:r>
            <a:br>
              <a:rPr lang="fr-FR" sz="1900" u="none">
                <a:solidFill>
                  <a:srgbClr val="6699FF"/>
                </a:solidFill>
                <a:latin typeface="Comic Sans MS" pitchFamily="66" charset="0"/>
              </a:rPr>
            </a:br>
            <a:endParaRPr lang="fr-FR" sz="1900" u="none">
              <a:solidFill>
                <a:srgbClr val="6699FF"/>
              </a:solidFill>
              <a:latin typeface="Comic Sans MS" pitchFamily="66" charset="0"/>
            </a:endParaRPr>
          </a:p>
        </p:txBody>
      </p:sp>
      <p:pic>
        <p:nvPicPr>
          <p:cNvPr id="8203" name="Picture 11" descr="721px-Location_France_EU_Europe"/>
          <p:cNvPicPr>
            <a:picLocks noChangeAspect="1" noChangeArrowheads="1"/>
          </p:cNvPicPr>
          <p:nvPr/>
        </p:nvPicPr>
        <p:blipFill>
          <a:blip r:embed="rId2" cstate="screen"/>
          <a:srcRect/>
          <a:stretch>
            <a:fillRect/>
          </a:stretch>
        </p:blipFill>
        <p:spPr bwMode="auto">
          <a:xfrm>
            <a:off x="5429250" y="188913"/>
            <a:ext cx="3436938" cy="3036887"/>
          </a:xfrm>
          <a:prstGeom prst="rect">
            <a:avLst/>
          </a:prstGeom>
          <a:noFill/>
          <a:ln w="9525">
            <a:noFill/>
            <a:miter lim="800000"/>
            <a:headEnd/>
            <a:tailEnd/>
          </a:ln>
        </p:spPr>
      </p:pic>
      <p:pic>
        <p:nvPicPr>
          <p:cNvPr id="8206" name="Picture 14" descr="pils2"/>
          <p:cNvPicPr>
            <a:picLocks noChangeAspect="1" noChangeArrowheads="1"/>
          </p:cNvPicPr>
          <p:nvPr/>
        </p:nvPicPr>
        <p:blipFill>
          <a:blip r:embed="rId3" cstate="screen"/>
          <a:srcRect/>
          <a:stretch>
            <a:fillRect/>
          </a:stretch>
        </p:blipFill>
        <p:spPr bwMode="auto">
          <a:xfrm>
            <a:off x="6215063" y="3429000"/>
            <a:ext cx="1930400" cy="2581275"/>
          </a:xfrm>
          <a:prstGeom prst="rect">
            <a:avLst/>
          </a:prstGeom>
          <a:noFill/>
          <a:ln w="9525">
            <a:noFill/>
            <a:miter lim="800000"/>
            <a:headEnd/>
            <a:tailEnd/>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p:cTn id="7" dur="1000" fill="hold"/>
                                        <p:tgtEl>
                                          <p:spTgt spid="819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19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19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6">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8196">
                                            <p:txEl>
                                              <p:pRg st="2" end="2"/>
                                            </p:txEl>
                                          </p:spTgt>
                                        </p:tgtEl>
                                        <p:attrNameLst>
                                          <p:attrName>style.visibility</p:attrName>
                                        </p:attrNameLst>
                                      </p:cBhvr>
                                      <p:to>
                                        <p:strVal val="visible"/>
                                      </p:to>
                                    </p:set>
                                    <p:anim calcmode="lin" valueType="num">
                                      <p:cBhvr>
                                        <p:cTn id="13" dur="1000" fill="hold"/>
                                        <p:tgtEl>
                                          <p:spTgt spid="8196">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8196">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819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196">
                                            <p:txEl>
                                              <p:pRg st="2" end="2"/>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8196">
                                            <p:txEl>
                                              <p:pRg st="3" end="3"/>
                                            </p:txEl>
                                          </p:spTgt>
                                        </p:tgtEl>
                                        <p:attrNameLst>
                                          <p:attrName>style.visibility</p:attrName>
                                        </p:attrNameLst>
                                      </p:cBhvr>
                                      <p:to>
                                        <p:strVal val="visible"/>
                                      </p:to>
                                    </p:set>
                                    <p:anim calcmode="lin" valueType="num">
                                      <p:cBhvr>
                                        <p:cTn id="19" dur="1000" fill="hold"/>
                                        <p:tgtEl>
                                          <p:spTgt spid="8196">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8196">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819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196">
                                            <p:txEl>
                                              <p:pRg st="3" end="3"/>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8196">
                                            <p:txEl>
                                              <p:pRg st="4" end="4"/>
                                            </p:txEl>
                                          </p:spTgt>
                                        </p:tgtEl>
                                        <p:attrNameLst>
                                          <p:attrName>style.visibility</p:attrName>
                                        </p:attrNameLst>
                                      </p:cBhvr>
                                      <p:to>
                                        <p:strVal val="visible"/>
                                      </p:to>
                                    </p:set>
                                    <p:anim calcmode="lin" valueType="num">
                                      <p:cBhvr>
                                        <p:cTn id="25" dur="1000" fill="hold"/>
                                        <p:tgtEl>
                                          <p:spTgt spid="8196">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8196">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819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196">
                                            <p:txEl>
                                              <p:pRg st="4" end="4"/>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8196">
                                            <p:txEl>
                                              <p:pRg st="5" end="5"/>
                                            </p:txEl>
                                          </p:spTgt>
                                        </p:tgtEl>
                                        <p:attrNameLst>
                                          <p:attrName>style.visibility</p:attrName>
                                        </p:attrNameLst>
                                      </p:cBhvr>
                                      <p:to>
                                        <p:strVal val="visible"/>
                                      </p:to>
                                    </p:set>
                                    <p:anim calcmode="lin" valueType="num">
                                      <p:cBhvr>
                                        <p:cTn id="31" dur="1000" fill="hold"/>
                                        <p:tgtEl>
                                          <p:spTgt spid="8196">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8196">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819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196">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1000"/>
                            </p:stCondLst>
                            <p:childTnLst>
                              <p:par>
                                <p:cTn id="36" presetID="35" presetClass="entr" presetSubtype="0" fill="hold" nodeType="afterEffect">
                                  <p:stCondLst>
                                    <p:cond delay="0"/>
                                  </p:stCondLst>
                                  <p:childTnLst>
                                    <p:set>
                                      <p:cBhvr>
                                        <p:cTn id="37" dur="1" fill="hold">
                                          <p:stCondLst>
                                            <p:cond delay="0"/>
                                          </p:stCondLst>
                                        </p:cTn>
                                        <p:tgtEl>
                                          <p:spTgt spid="8203"/>
                                        </p:tgtEl>
                                        <p:attrNameLst>
                                          <p:attrName>style.visibility</p:attrName>
                                        </p:attrNameLst>
                                      </p:cBhvr>
                                      <p:to>
                                        <p:strVal val="visible"/>
                                      </p:to>
                                    </p:set>
                                    <p:animEffect transition="in" filter="fade">
                                      <p:cBhvr>
                                        <p:cTn id="38" dur="1000"/>
                                        <p:tgtEl>
                                          <p:spTgt spid="8203"/>
                                        </p:tgtEl>
                                      </p:cBhvr>
                                    </p:animEffect>
                                    <p:anim calcmode="lin" valueType="num">
                                      <p:cBhvr>
                                        <p:cTn id="39" dur="1000" fill="hold"/>
                                        <p:tgtEl>
                                          <p:spTgt spid="8203"/>
                                        </p:tgtEl>
                                        <p:attrNameLst>
                                          <p:attrName>style.rotation</p:attrName>
                                        </p:attrNameLst>
                                      </p:cBhvr>
                                      <p:tavLst>
                                        <p:tav tm="0">
                                          <p:val>
                                            <p:fltVal val="720"/>
                                          </p:val>
                                        </p:tav>
                                        <p:tav tm="100000">
                                          <p:val>
                                            <p:fltVal val="0"/>
                                          </p:val>
                                        </p:tav>
                                      </p:tavLst>
                                    </p:anim>
                                    <p:anim calcmode="lin" valueType="num">
                                      <p:cBhvr>
                                        <p:cTn id="40" dur="1000" fill="hold"/>
                                        <p:tgtEl>
                                          <p:spTgt spid="8203"/>
                                        </p:tgtEl>
                                        <p:attrNameLst>
                                          <p:attrName>ppt_h</p:attrName>
                                        </p:attrNameLst>
                                      </p:cBhvr>
                                      <p:tavLst>
                                        <p:tav tm="0">
                                          <p:val>
                                            <p:fltVal val="0"/>
                                          </p:val>
                                        </p:tav>
                                        <p:tav tm="100000">
                                          <p:val>
                                            <p:strVal val="#ppt_h"/>
                                          </p:val>
                                        </p:tav>
                                      </p:tavLst>
                                    </p:anim>
                                    <p:anim calcmode="lin" valueType="num">
                                      <p:cBhvr>
                                        <p:cTn id="41" dur="1000" fill="hold"/>
                                        <p:tgtEl>
                                          <p:spTgt spid="8203"/>
                                        </p:tgtEl>
                                        <p:attrNameLst>
                                          <p:attrName>ppt_w</p:attrName>
                                        </p:attrNameLst>
                                      </p:cBhvr>
                                      <p:tavLst>
                                        <p:tav tm="0">
                                          <p:val>
                                            <p:fltVal val="0"/>
                                          </p:val>
                                        </p:tav>
                                        <p:tav tm="100000">
                                          <p:val>
                                            <p:strVal val="#ppt_w"/>
                                          </p:val>
                                        </p:tav>
                                      </p:tavLst>
                                    </p:anim>
                                  </p:childTnLst>
                                </p:cTn>
                              </p:par>
                              <p:par>
                                <p:cTn id="42" presetID="15" presetClass="entr" presetSubtype="0" fill="hold" nodeType="withEffect">
                                  <p:stCondLst>
                                    <p:cond delay="0"/>
                                  </p:stCondLst>
                                  <p:childTnLst>
                                    <p:set>
                                      <p:cBhvr>
                                        <p:cTn id="43" dur="1" fill="hold">
                                          <p:stCondLst>
                                            <p:cond delay="0"/>
                                          </p:stCondLst>
                                        </p:cTn>
                                        <p:tgtEl>
                                          <p:spTgt spid="8206"/>
                                        </p:tgtEl>
                                        <p:attrNameLst>
                                          <p:attrName>style.visibility</p:attrName>
                                        </p:attrNameLst>
                                      </p:cBhvr>
                                      <p:to>
                                        <p:strVal val="visible"/>
                                      </p:to>
                                    </p:set>
                                    <p:anim calcmode="lin" valueType="num">
                                      <p:cBhvr>
                                        <p:cTn id="44" dur="1000" fill="hold"/>
                                        <p:tgtEl>
                                          <p:spTgt spid="8206"/>
                                        </p:tgtEl>
                                        <p:attrNameLst>
                                          <p:attrName>ppt_w</p:attrName>
                                        </p:attrNameLst>
                                      </p:cBhvr>
                                      <p:tavLst>
                                        <p:tav tm="0">
                                          <p:val>
                                            <p:fltVal val="0"/>
                                          </p:val>
                                        </p:tav>
                                        <p:tav tm="100000">
                                          <p:val>
                                            <p:strVal val="#ppt_w"/>
                                          </p:val>
                                        </p:tav>
                                      </p:tavLst>
                                    </p:anim>
                                    <p:anim calcmode="lin" valueType="num">
                                      <p:cBhvr>
                                        <p:cTn id="45" dur="1000" fill="hold"/>
                                        <p:tgtEl>
                                          <p:spTgt spid="8206"/>
                                        </p:tgtEl>
                                        <p:attrNameLst>
                                          <p:attrName>ppt_h</p:attrName>
                                        </p:attrNameLst>
                                      </p:cBhvr>
                                      <p:tavLst>
                                        <p:tav tm="0">
                                          <p:val>
                                            <p:fltVal val="0"/>
                                          </p:val>
                                        </p:tav>
                                        <p:tav tm="100000">
                                          <p:val>
                                            <p:strVal val="#ppt_h"/>
                                          </p:val>
                                        </p:tav>
                                      </p:tavLst>
                                    </p:anim>
                                    <p:anim calcmode="lin" valueType="num">
                                      <p:cBhvr>
                                        <p:cTn id="46" dur="1000" fill="hold"/>
                                        <p:tgtEl>
                                          <p:spTgt spid="8206"/>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82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ChangeArrowheads="1"/>
          </p:cNvSpPr>
          <p:nvPr/>
        </p:nvSpPr>
        <p:spPr bwMode="auto">
          <a:xfrm>
            <a:off x="0" y="357188"/>
            <a:ext cx="5214938" cy="6556375"/>
          </a:xfrm>
          <a:prstGeom prst="rect">
            <a:avLst/>
          </a:prstGeom>
          <a:noFill/>
          <a:ln w="9525">
            <a:noFill/>
            <a:miter lim="800000"/>
            <a:headEnd/>
            <a:tailEnd/>
          </a:ln>
        </p:spPr>
        <p:txBody>
          <a:bodyPr>
            <a:spAutoFit/>
          </a:bodyPr>
          <a:lstStyle/>
          <a:p>
            <a:pPr>
              <a:spcBef>
                <a:spcPct val="50000"/>
              </a:spcBef>
            </a:pPr>
            <a:r>
              <a:rPr lang="en-US" sz="2800" u="none">
                <a:solidFill>
                  <a:srgbClr val="6600FF"/>
                </a:solidFill>
                <a:latin typeface="Comic Sans MS" pitchFamily="66" charset="0"/>
              </a:rPr>
              <a:t>The French President is  Nicolas Sarkozy.  He was elected on May 16th 2007 and his Prime Minister is François Fillon.</a:t>
            </a:r>
          </a:p>
          <a:p>
            <a:pPr>
              <a:spcBef>
                <a:spcPct val="50000"/>
              </a:spcBef>
            </a:pPr>
            <a:r>
              <a:rPr lang="en-US" sz="2800" u="none">
                <a:solidFill>
                  <a:srgbClr val="6600FF"/>
                </a:solidFill>
                <a:latin typeface="Comic Sans MS" pitchFamily="66" charset="0"/>
              </a:rPr>
              <a:t>France is one of the founding members of the European Union.</a:t>
            </a:r>
          </a:p>
          <a:p>
            <a:pPr>
              <a:spcBef>
                <a:spcPct val="50000"/>
              </a:spcBef>
            </a:pPr>
            <a:r>
              <a:rPr lang="en-US" sz="2800" u="none">
                <a:solidFill>
                  <a:srgbClr val="6600FF"/>
                </a:solidFill>
                <a:latin typeface="Comic Sans MS" pitchFamily="66" charset="0"/>
              </a:rPr>
              <a:t>Metropolitan France covers 547 thousand square kilometres.  It is slightly larger than Spain. There are 65 million people living in France.</a:t>
            </a:r>
          </a:p>
        </p:txBody>
      </p:sp>
      <p:pic>
        <p:nvPicPr>
          <p:cNvPr id="11270" name="Picture 6" descr="Nicolas-Sarkozy"/>
          <p:cNvPicPr>
            <a:picLocks noChangeAspect="1" noChangeArrowheads="1"/>
          </p:cNvPicPr>
          <p:nvPr/>
        </p:nvPicPr>
        <p:blipFill>
          <a:blip r:embed="rId2" cstate="screen"/>
          <a:srcRect/>
          <a:stretch>
            <a:fillRect/>
          </a:stretch>
        </p:blipFill>
        <p:spPr bwMode="auto">
          <a:xfrm>
            <a:off x="5867400" y="188913"/>
            <a:ext cx="2520950" cy="3168650"/>
          </a:xfrm>
          <a:prstGeom prst="rect">
            <a:avLst/>
          </a:prstGeom>
          <a:noFill/>
          <a:ln w="9525">
            <a:noFill/>
            <a:miter lim="800000"/>
            <a:headEnd/>
            <a:tailEnd/>
          </a:ln>
        </p:spPr>
      </p:pic>
      <p:pic>
        <p:nvPicPr>
          <p:cNvPr id="11271" name="Picture 7" descr="Fran%C3%A7ois-Fillon-sarkozy-nicolas-sarko-republique"/>
          <p:cNvPicPr>
            <a:picLocks noChangeAspect="1" noChangeArrowheads="1"/>
          </p:cNvPicPr>
          <p:nvPr/>
        </p:nvPicPr>
        <p:blipFill>
          <a:blip r:embed="rId3" cstate="screen"/>
          <a:srcRect/>
          <a:stretch>
            <a:fillRect/>
          </a:stretch>
        </p:blipFill>
        <p:spPr bwMode="auto">
          <a:xfrm>
            <a:off x="5867400" y="3716338"/>
            <a:ext cx="2484438" cy="2932112"/>
          </a:xfrm>
          <a:prstGeom prst="rect">
            <a:avLst/>
          </a:prstGeom>
          <a:noFill/>
          <a:ln w="9525">
            <a:noFill/>
            <a:miter lim="800000"/>
            <a:headEnd/>
            <a:tailEnd/>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 calcmode="lin" valueType="num">
                                      <p:cBhvr>
                                        <p:cTn id="7" dur="500" fill="hold"/>
                                        <p:tgtEl>
                                          <p:spTgt spid="1126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126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126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nodeType="afterEffect">
                                  <p:stCondLst>
                                    <p:cond delay="0"/>
                                  </p:stCondLst>
                                  <p:childTnLst>
                                    <p:set>
                                      <p:cBhvr>
                                        <p:cTn id="13" dur="1" fill="hold">
                                          <p:stCondLst>
                                            <p:cond delay="0"/>
                                          </p:stCondLst>
                                        </p:cTn>
                                        <p:tgtEl>
                                          <p:spTgt spid="11269">
                                            <p:txEl>
                                              <p:pRg st="1" end="1"/>
                                            </p:txEl>
                                          </p:spTgt>
                                        </p:tgtEl>
                                        <p:attrNameLst>
                                          <p:attrName>style.visibility</p:attrName>
                                        </p:attrNameLst>
                                      </p:cBhvr>
                                      <p:to>
                                        <p:strVal val="visible"/>
                                      </p:to>
                                    </p:set>
                                    <p:anim calcmode="lin" valueType="num">
                                      <p:cBhvr>
                                        <p:cTn id="14" dur="500" fill="hold"/>
                                        <p:tgtEl>
                                          <p:spTgt spid="1126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1269">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1126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1126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5" presetClass="entr" presetSubtype="0" fill="hold" nodeType="afterEffect">
                                  <p:stCondLst>
                                    <p:cond delay="0"/>
                                  </p:stCondLst>
                                  <p:childTnLst>
                                    <p:set>
                                      <p:cBhvr>
                                        <p:cTn id="20" dur="1" fill="hold">
                                          <p:stCondLst>
                                            <p:cond delay="0"/>
                                          </p:stCondLst>
                                        </p:cTn>
                                        <p:tgtEl>
                                          <p:spTgt spid="11269">
                                            <p:txEl>
                                              <p:pRg st="2" end="2"/>
                                            </p:txEl>
                                          </p:spTgt>
                                        </p:tgtEl>
                                        <p:attrNameLst>
                                          <p:attrName>style.visibility</p:attrName>
                                        </p:attrNameLst>
                                      </p:cBhvr>
                                      <p:to>
                                        <p:strVal val="visible"/>
                                      </p:to>
                                    </p:set>
                                    <p:anim calcmode="lin" valueType="num">
                                      <p:cBhvr>
                                        <p:cTn id="21" dur="500" fill="hold"/>
                                        <p:tgtEl>
                                          <p:spTgt spid="1126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1269">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1126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1126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500"/>
                            </p:stCondLst>
                            <p:childTnLst>
                              <p:par>
                                <p:cTn id="26" presetID="30" presetClass="entr" presetSubtype="0" fill="hold" nodeType="afterEffect">
                                  <p:stCondLst>
                                    <p:cond delay="0"/>
                                  </p:stCondLst>
                                  <p:childTnLst>
                                    <p:set>
                                      <p:cBhvr>
                                        <p:cTn id="27" dur="1" fill="hold">
                                          <p:stCondLst>
                                            <p:cond delay="0"/>
                                          </p:stCondLst>
                                        </p:cTn>
                                        <p:tgtEl>
                                          <p:spTgt spid="11270"/>
                                        </p:tgtEl>
                                        <p:attrNameLst>
                                          <p:attrName>style.visibility</p:attrName>
                                        </p:attrNameLst>
                                      </p:cBhvr>
                                      <p:to>
                                        <p:strVal val="visible"/>
                                      </p:to>
                                    </p:set>
                                    <p:animEffect transition="in" filter="fade">
                                      <p:cBhvr>
                                        <p:cTn id="28" dur="800" decel="100000"/>
                                        <p:tgtEl>
                                          <p:spTgt spid="11270"/>
                                        </p:tgtEl>
                                      </p:cBhvr>
                                    </p:animEffect>
                                    <p:anim calcmode="lin" valueType="num">
                                      <p:cBhvr>
                                        <p:cTn id="29" dur="800" decel="100000" fill="hold"/>
                                        <p:tgtEl>
                                          <p:spTgt spid="11270"/>
                                        </p:tgtEl>
                                        <p:attrNameLst>
                                          <p:attrName>style.rotation</p:attrName>
                                        </p:attrNameLst>
                                      </p:cBhvr>
                                      <p:tavLst>
                                        <p:tav tm="0">
                                          <p:val>
                                            <p:fltVal val="-90"/>
                                          </p:val>
                                        </p:tav>
                                        <p:tav tm="100000">
                                          <p:val>
                                            <p:fltVal val="0"/>
                                          </p:val>
                                        </p:tav>
                                      </p:tavLst>
                                    </p:anim>
                                    <p:anim calcmode="lin" valueType="num">
                                      <p:cBhvr>
                                        <p:cTn id="30" dur="800" decel="100000" fill="hold"/>
                                        <p:tgtEl>
                                          <p:spTgt spid="11270"/>
                                        </p:tgtEl>
                                        <p:attrNameLst>
                                          <p:attrName>ppt_x</p:attrName>
                                        </p:attrNameLst>
                                      </p:cBhvr>
                                      <p:tavLst>
                                        <p:tav tm="0">
                                          <p:val>
                                            <p:strVal val="#ppt_x+0.4"/>
                                          </p:val>
                                        </p:tav>
                                        <p:tav tm="100000">
                                          <p:val>
                                            <p:strVal val="#ppt_x-0.05"/>
                                          </p:val>
                                        </p:tav>
                                      </p:tavLst>
                                    </p:anim>
                                    <p:anim calcmode="lin" valueType="num">
                                      <p:cBhvr>
                                        <p:cTn id="31" dur="800" decel="100000" fill="hold"/>
                                        <p:tgtEl>
                                          <p:spTgt spid="11270"/>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1270"/>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1270"/>
                                        </p:tgtEl>
                                        <p:attrNameLst>
                                          <p:attrName>ppt_y</p:attrName>
                                        </p:attrNameLst>
                                      </p:cBhvr>
                                      <p:tavLst>
                                        <p:tav tm="0">
                                          <p:val>
                                            <p:strVal val="#ppt_y+0.1"/>
                                          </p:val>
                                        </p:tav>
                                        <p:tav tm="100000">
                                          <p:val>
                                            <p:strVal val="#ppt_y"/>
                                          </p:val>
                                        </p:tav>
                                      </p:tavLst>
                                    </p:anim>
                                  </p:childTnLst>
                                </p:cTn>
                              </p:par>
                              <p:par>
                                <p:cTn id="34" presetID="30" presetClass="entr" presetSubtype="0" fill="hold" nodeType="withEffect">
                                  <p:stCondLst>
                                    <p:cond delay="0"/>
                                  </p:stCondLst>
                                  <p:childTnLst>
                                    <p:set>
                                      <p:cBhvr>
                                        <p:cTn id="35" dur="1" fill="hold">
                                          <p:stCondLst>
                                            <p:cond delay="0"/>
                                          </p:stCondLst>
                                        </p:cTn>
                                        <p:tgtEl>
                                          <p:spTgt spid="11271"/>
                                        </p:tgtEl>
                                        <p:attrNameLst>
                                          <p:attrName>style.visibility</p:attrName>
                                        </p:attrNameLst>
                                      </p:cBhvr>
                                      <p:to>
                                        <p:strVal val="visible"/>
                                      </p:to>
                                    </p:set>
                                    <p:animEffect transition="in" filter="fade">
                                      <p:cBhvr>
                                        <p:cTn id="36" dur="800" decel="100000"/>
                                        <p:tgtEl>
                                          <p:spTgt spid="11271"/>
                                        </p:tgtEl>
                                      </p:cBhvr>
                                    </p:animEffect>
                                    <p:anim calcmode="lin" valueType="num">
                                      <p:cBhvr>
                                        <p:cTn id="37" dur="800" decel="100000" fill="hold"/>
                                        <p:tgtEl>
                                          <p:spTgt spid="11271"/>
                                        </p:tgtEl>
                                        <p:attrNameLst>
                                          <p:attrName>style.rotation</p:attrName>
                                        </p:attrNameLst>
                                      </p:cBhvr>
                                      <p:tavLst>
                                        <p:tav tm="0">
                                          <p:val>
                                            <p:fltVal val="-90"/>
                                          </p:val>
                                        </p:tav>
                                        <p:tav tm="100000">
                                          <p:val>
                                            <p:fltVal val="0"/>
                                          </p:val>
                                        </p:tav>
                                      </p:tavLst>
                                    </p:anim>
                                    <p:anim calcmode="lin" valueType="num">
                                      <p:cBhvr>
                                        <p:cTn id="38" dur="800" decel="100000" fill="hold"/>
                                        <p:tgtEl>
                                          <p:spTgt spid="11271"/>
                                        </p:tgtEl>
                                        <p:attrNameLst>
                                          <p:attrName>ppt_x</p:attrName>
                                        </p:attrNameLst>
                                      </p:cBhvr>
                                      <p:tavLst>
                                        <p:tav tm="0">
                                          <p:val>
                                            <p:strVal val="#ppt_x+0.4"/>
                                          </p:val>
                                        </p:tav>
                                        <p:tav tm="100000">
                                          <p:val>
                                            <p:strVal val="#ppt_x-0.05"/>
                                          </p:val>
                                        </p:tav>
                                      </p:tavLst>
                                    </p:anim>
                                    <p:anim calcmode="lin" valueType="num">
                                      <p:cBhvr>
                                        <p:cTn id="39" dur="800" decel="100000" fill="hold"/>
                                        <p:tgtEl>
                                          <p:spTgt spid="11271"/>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1271"/>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127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med-visoterra-vue-de-paris-2858"/>
          <p:cNvPicPr>
            <a:picLocks noChangeAspect="1" noChangeArrowheads="1"/>
          </p:cNvPicPr>
          <p:nvPr/>
        </p:nvPicPr>
        <p:blipFill>
          <a:blip r:embed="rId2" cstate="screen"/>
          <a:srcRect/>
          <a:stretch>
            <a:fillRect/>
          </a:stretch>
        </p:blipFill>
        <p:spPr bwMode="auto">
          <a:xfrm>
            <a:off x="250825" y="981075"/>
            <a:ext cx="8569325" cy="5508625"/>
          </a:xfrm>
          <a:prstGeom prst="rect">
            <a:avLst/>
          </a:prstGeom>
          <a:noFill/>
          <a:ln w="9525">
            <a:noFill/>
            <a:miter lim="800000"/>
            <a:headEnd/>
            <a:tailEnd/>
          </a:ln>
        </p:spPr>
      </p:pic>
      <p:sp>
        <p:nvSpPr>
          <p:cNvPr id="13316" name="Text Box 4"/>
          <p:cNvSpPr txBox="1">
            <a:spLocks noChangeArrowheads="1"/>
          </p:cNvSpPr>
          <p:nvPr/>
        </p:nvSpPr>
        <p:spPr bwMode="auto">
          <a:xfrm>
            <a:off x="611188" y="0"/>
            <a:ext cx="7704137" cy="1754188"/>
          </a:xfrm>
          <a:prstGeom prst="rect">
            <a:avLst/>
          </a:prstGeom>
          <a:noFill/>
          <a:ln w="9525">
            <a:noFill/>
            <a:miter lim="800000"/>
            <a:headEnd/>
            <a:tailEnd/>
          </a:ln>
          <a:effectLst/>
        </p:spPr>
        <p:txBody>
          <a:bodyPr>
            <a:spAutoFit/>
          </a:bodyPr>
          <a:lstStyle/>
          <a:p>
            <a:pPr algn="ctr">
              <a:spcBef>
                <a:spcPct val="50000"/>
              </a:spcBef>
              <a:defRPr/>
            </a:pPr>
            <a:r>
              <a:rPr lang="fr-FR" sz="5400" b="1" dirty="0" err="1">
                <a:solidFill>
                  <a:srgbClr val="0066FF"/>
                </a:solidFill>
                <a:effectLst>
                  <a:outerShdw blurRad="38100" dist="38100" dir="2700000" algn="tl">
                    <a:srgbClr val="C0C0C0"/>
                  </a:outerShdw>
                </a:effectLst>
              </a:rPr>
              <a:t>Things</a:t>
            </a:r>
            <a:r>
              <a:rPr lang="fr-FR" sz="5400" b="1" dirty="0">
                <a:solidFill>
                  <a:srgbClr val="0066FF"/>
                </a:solidFill>
                <a:effectLst>
                  <a:outerShdw blurRad="38100" dist="38100" dir="2700000" algn="tl">
                    <a:srgbClr val="C0C0C0"/>
                  </a:outerShdw>
                </a:effectLst>
              </a:rPr>
              <a:t> </a:t>
            </a:r>
            <a:r>
              <a:rPr lang="fr-FR" sz="5400" b="1" dirty="0" err="1">
                <a:solidFill>
                  <a:srgbClr val="0066FF"/>
                </a:solidFill>
                <a:effectLst>
                  <a:outerShdw blurRad="38100" dist="38100" dir="2700000" algn="tl">
                    <a:srgbClr val="C0C0C0"/>
                  </a:outerShdw>
                </a:effectLst>
              </a:rPr>
              <a:t>you</a:t>
            </a:r>
            <a:r>
              <a:rPr lang="fr-FR" sz="5400" b="1" dirty="0">
                <a:solidFill>
                  <a:srgbClr val="0066FF"/>
                </a:solidFill>
                <a:effectLst>
                  <a:outerShdw blurRad="38100" dist="38100" dir="2700000" algn="tl">
                    <a:srgbClr val="C0C0C0"/>
                  </a:outerShdw>
                </a:effectLst>
              </a:rPr>
              <a:t> </a:t>
            </a:r>
            <a:r>
              <a:rPr lang="fr-FR" sz="5400" b="1" dirty="0" err="1">
                <a:solidFill>
                  <a:srgbClr val="0066FF"/>
                </a:solidFill>
                <a:effectLst>
                  <a:outerShdw blurRad="38100" dist="38100" dir="2700000" algn="tl">
                    <a:srgbClr val="C0C0C0"/>
                  </a:outerShdw>
                </a:effectLst>
              </a:rPr>
              <a:t>should</a:t>
            </a:r>
            <a:r>
              <a:rPr lang="fr-FR" sz="5400" b="1" dirty="0">
                <a:solidFill>
                  <a:srgbClr val="0066FF"/>
                </a:solidFill>
                <a:effectLst>
                  <a:outerShdw blurRad="38100" dist="38100" dir="2700000" algn="tl">
                    <a:srgbClr val="C0C0C0"/>
                  </a:outerShdw>
                </a:effectLst>
              </a:rPr>
              <a:t>  know about Paris</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p:cTn id="7" dur="500" fill="hold"/>
                                        <p:tgtEl>
                                          <p:spTgt spid="133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3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3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3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316">
                                            <p:txEl>
                                              <p:pRg st="0" end="0"/>
                                            </p:txEl>
                                          </p:spTgt>
                                        </p:tgtEl>
                                      </p:cBhvr>
                                    </p:animEffect>
                                  </p:childTnLst>
                                </p:cTn>
                              </p:par>
                              <p:par>
                                <p:cTn id="12" presetID="52" presetClass="entr" presetSubtype="0" fill="hold" nodeType="withEffect">
                                  <p:stCondLst>
                                    <p:cond delay="0"/>
                                  </p:stCondLst>
                                  <p:childTnLst>
                                    <p:set>
                                      <p:cBhvr>
                                        <p:cTn id="13" dur="1" fill="hold">
                                          <p:stCondLst>
                                            <p:cond delay="0"/>
                                          </p:stCondLst>
                                        </p:cTn>
                                        <p:tgtEl>
                                          <p:spTgt spid="13318"/>
                                        </p:tgtEl>
                                        <p:attrNameLst>
                                          <p:attrName>style.visibility</p:attrName>
                                        </p:attrNameLst>
                                      </p:cBhvr>
                                      <p:to>
                                        <p:strVal val="visible"/>
                                      </p:to>
                                    </p:set>
                                    <p:animScale>
                                      <p:cBhvr>
                                        <p:cTn id="14" dur="1000" decel="50000" fill="hold">
                                          <p:stCondLst>
                                            <p:cond delay="0"/>
                                          </p:stCondLst>
                                        </p:cTn>
                                        <p:tgtEl>
                                          <p:spTgt spid="133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3318"/>
                                        </p:tgtEl>
                                        <p:attrNameLst>
                                          <p:attrName>ppt_x</p:attrName>
                                          <p:attrName>ppt_y</p:attrName>
                                        </p:attrNameLst>
                                      </p:cBhvr>
                                    </p:animMotion>
                                    <p:animEffect transition="in" filter="fade">
                                      <p:cBhvr>
                                        <p:cTn id="16" dur="10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0" y="857250"/>
            <a:ext cx="6786563" cy="5449888"/>
          </a:xfrm>
          <a:prstGeom prst="rect">
            <a:avLst/>
          </a:prstGeom>
          <a:noFill/>
          <a:ln w="9525">
            <a:noFill/>
            <a:miter lim="800000"/>
            <a:headEnd/>
            <a:tailEnd/>
          </a:ln>
        </p:spPr>
        <p:txBody>
          <a:bodyPr>
            <a:spAutoFit/>
          </a:bodyPr>
          <a:lstStyle/>
          <a:p>
            <a:pPr>
              <a:spcBef>
                <a:spcPct val="50000"/>
              </a:spcBef>
            </a:pPr>
            <a:r>
              <a:rPr lang="en-US" sz="2600" u="none">
                <a:solidFill>
                  <a:srgbClr val="6600FF"/>
                </a:solidFill>
                <a:latin typeface="Comic Sans MS" pitchFamily="66" charset="0"/>
              </a:rPr>
              <a:t>Paris is located on the River Seine, in Northern France, at the heart of the “Île-de-France” Region.</a:t>
            </a:r>
          </a:p>
          <a:p>
            <a:pPr>
              <a:spcBef>
                <a:spcPct val="50000"/>
              </a:spcBef>
            </a:pPr>
            <a:r>
              <a:rPr lang="en-US" sz="2600" u="none">
                <a:solidFill>
                  <a:srgbClr val="6600FF"/>
                </a:solidFill>
                <a:latin typeface="Comic Sans MS" pitchFamily="66" charset="0"/>
              </a:rPr>
              <a:t>Paris is one of the world's leading business and cultural centres and is one of the most popular tourist destinations in the world; with </a:t>
            </a:r>
            <a:r>
              <a:rPr lang="fr-FR" sz="2600" u="none">
                <a:solidFill>
                  <a:srgbClr val="6600FF"/>
                </a:solidFill>
                <a:latin typeface="Comic Sans MS" pitchFamily="66" charset="0"/>
              </a:rPr>
              <a:t>more than 2 million people living in Paris. </a:t>
            </a:r>
          </a:p>
          <a:p>
            <a:pPr>
              <a:spcBef>
                <a:spcPct val="50000"/>
              </a:spcBef>
            </a:pPr>
            <a:r>
              <a:rPr lang="fr-FR" sz="2600" u="none">
                <a:solidFill>
                  <a:srgbClr val="6600FF"/>
                </a:solidFill>
                <a:latin typeface="Comic Sans MS" pitchFamily="66" charset="0"/>
              </a:rPr>
              <a:t>The most famous monuments are: </a:t>
            </a:r>
          </a:p>
          <a:p>
            <a:pPr>
              <a:spcBef>
                <a:spcPct val="50000"/>
              </a:spcBef>
            </a:pPr>
            <a:r>
              <a:rPr lang="fr-FR" sz="2600" u="none">
                <a:solidFill>
                  <a:srgbClr val="6600FF"/>
                </a:solidFill>
                <a:latin typeface="Comic Sans MS" pitchFamily="66" charset="0"/>
              </a:rPr>
              <a:t>The Eiffel Tower, The Arc de Triomphe and the cathedral, Notre Dame de Paris,  built in 1160.</a:t>
            </a:r>
          </a:p>
        </p:txBody>
      </p:sp>
      <p:pic>
        <p:nvPicPr>
          <p:cNvPr id="14342" name="Picture 6" descr="arc%20de%20triomphe"/>
          <p:cNvPicPr>
            <a:picLocks noChangeAspect="1" noChangeArrowheads="1"/>
          </p:cNvPicPr>
          <p:nvPr/>
        </p:nvPicPr>
        <p:blipFill>
          <a:blip r:embed="rId2" cstate="screen"/>
          <a:srcRect/>
          <a:stretch>
            <a:fillRect/>
          </a:stretch>
        </p:blipFill>
        <p:spPr bwMode="auto">
          <a:xfrm>
            <a:off x="6715125" y="142875"/>
            <a:ext cx="2160588" cy="1800225"/>
          </a:xfrm>
          <a:prstGeom prst="rect">
            <a:avLst/>
          </a:prstGeom>
          <a:noFill/>
          <a:ln w="9525">
            <a:noFill/>
            <a:miter lim="800000"/>
            <a:headEnd/>
            <a:tailEnd/>
          </a:ln>
        </p:spPr>
      </p:pic>
      <p:sp>
        <p:nvSpPr>
          <p:cNvPr id="7172" name="Text Box 7"/>
          <p:cNvSpPr txBox="1">
            <a:spLocks noChangeArrowheads="1"/>
          </p:cNvSpPr>
          <p:nvPr/>
        </p:nvSpPr>
        <p:spPr bwMode="auto">
          <a:xfrm>
            <a:off x="6732588" y="4149725"/>
            <a:ext cx="935037" cy="366713"/>
          </a:xfrm>
          <a:prstGeom prst="rect">
            <a:avLst/>
          </a:prstGeom>
          <a:noFill/>
          <a:ln w="9525">
            <a:noFill/>
            <a:miter lim="800000"/>
            <a:headEnd/>
            <a:tailEnd/>
          </a:ln>
        </p:spPr>
        <p:txBody>
          <a:bodyPr>
            <a:spAutoFit/>
          </a:bodyPr>
          <a:lstStyle/>
          <a:p>
            <a:pPr>
              <a:spcBef>
                <a:spcPct val="50000"/>
              </a:spcBef>
            </a:pPr>
            <a:endParaRPr lang="en-GB">
              <a:latin typeface="Arial" charset="0"/>
            </a:endParaRPr>
          </a:p>
        </p:txBody>
      </p:sp>
      <p:pic>
        <p:nvPicPr>
          <p:cNvPr id="14344" name="Picture 8" descr="NotreDameDeParis"/>
          <p:cNvPicPr>
            <a:picLocks noChangeAspect="1" noChangeArrowheads="1"/>
          </p:cNvPicPr>
          <p:nvPr/>
        </p:nvPicPr>
        <p:blipFill>
          <a:blip r:embed="rId3" cstate="screen"/>
          <a:srcRect/>
          <a:stretch>
            <a:fillRect/>
          </a:stretch>
        </p:blipFill>
        <p:spPr bwMode="auto">
          <a:xfrm>
            <a:off x="6715125" y="2071688"/>
            <a:ext cx="2159000" cy="1944687"/>
          </a:xfrm>
          <a:prstGeom prst="rect">
            <a:avLst/>
          </a:prstGeom>
          <a:noFill/>
          <a:ln w="9525">
            <a:noFill/>
            <a:miter lim="800000"/>
            <a:headEnd/>
            <a:tailEnd/>
          </a:ln>
        </p:spPr>
      </p:pic>
      <p:pic>
        <p:nvPicPr>
          <p:cNvPr id="14345" name="Picture 9" descr="Visoterra-la-tour-eiffel-6033"/>
          <p:cNvPicPr>
            <a:picLocks noChangeAspect="1" noChangeArrowheads="1"/>
          </p:cNvPicPr>
          <p:nvPr/>
        </p:nvPicPr>
        <p:blipFill>
          <a:blip r:embed="rId4" cstate="screen"/>
          <a:srcRect/>
          <a:stretch>
            <a:fillRect/>
          </a:stretch>
        </p:blipFill>
        <p:spPr bwMode="auto">
          <a:xfrm>
            <a:off x="6715125" y="4143375"/>
            <a:ext cx="2212975" cy="2519363"/>
          </a:xfrm>
          <a:prstGeom prst="rect">
            <a:avLst/>
          </a:prstGeom>
          <a:noFill/>
          <a:ln w="9525">
            <a:noFill/>
            <a:miter lim="800000"/>
            <a:headEnd/>
            <a:tailEnd/>
          </a:ln>
        </p:spPr>
      </p:pic>
      <p:sp>
        <p:nvSpPr>
          <p:cNvPr id="10" name="ZoneTexte 9"/>
          <p:cNvSpPr txBox="1"/>
          <p:nvPr/>
        </p:nvSpPr>
        <p:spPr>
          <a:xfrm>
            <a:off x="2500313" y="0"/>
            <a:ext cx="2732087" cy="708025"/>
          </a:xfrm>
          <a:prstGeom prst="rect">
            <a:avLst/>
          </a:prstGeom>
          <a:noFill/>
        </p:spPr>
        <p:txBody>
          <a:bodyPr wrap="none">
            <a:spAutoFit/>
          </a:bodyPr>
          <a:lstStyle/>
          <a:p>
            <a:pPr>
              <a:defRPr/>
            </a:pPr>
            <a:r>
              <a:rPr lang="fr-FR" sz="4000" dirty="0">
                <a:solidFill>
                  <a:srgbClr val="0066FF"/>
                </a:solidFill>
                <a:effectLst>
                  <a:outerShdw blurRad="38100" dist="38100" dir="2700000" algn="tl">
                    <a:srgbClr val="000000">
                      <a:alpha val="43137"/>
                    </a:srgbClr>
                  </a:outerShdw>
                </a:effectLst>
              </a:rPr>
              <a:t>Introduction</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 calcmode="lin" valueType="num">
                                      <p:cBhvr>
                                        <p:cTn id="7" dur="500" fill="hold"/>
                                        <p:tgtEl>
                                          <p:spTgt spid="1434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4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434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434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nodeType="afterEffect">
                                  <p:stCondLst>
                                    <p:cond delay="0"/>
                                  </p:stCondLst>
                                  <p:childTnLst>
                                    <p:set>
                                      <p:cBhvr>
                                        <p:cTn id="13" dur="1" fill="hold">
                                          <p:stCondLst>
                                            <p:cond delay="0"/>
                                          </p:stCondLst>
                                        </p:cTn>
                                        <p:tgtEl>
                                          <p:spTgt spid="14341">
                                            <p:txEl>
                                              <p:pRg st="1" end="1"/>
                                            </p:txEl>
                                          </p:spTgt>
                                        </p:tgtEl>
                                        <p:attrNameLst>
                                          <p:attrName>style.visibility</p:attrName>
                                        </p:attrNameLst>
                                      </p:cBhvr>
                                      <p:to>
                                        <p:strVal val="visible"/>
                                      </p:to>
                                    </p:set>
                                    <p:anim calcmode="lin" valueType="num">
                                      <p:cBhvr>
                                        <p:cTn id="14" dur="500" fill="hold"/>
                                        <p:tgtEl>
                                          <p:spTgt spid="1434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4341">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1434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1434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5" presetClass="entr" presetSubtype="0" fill="hold" nodeType="afterEffect">
                                  <p:stCondLst>
                                    <p:cond delay="0"/>
                                  </p:stCondLst>
                                  <p:childTnLst>
                                    <p:set>
                                      <p:cBhvr>
                                        <p:cTn id="20" dur="1" fill="hold">
                                          <p:stCondLst>
                                            <p:cond delay="0"/>
                                          </p:stCondLst>
                                        </p:cTn>
                                        <p:tgtEl>
                                          <p:spTgt spid="14341">
                                            <p:txEl>
                                              <p:pRg st="2" end="2"/>
                                            </p:txEl>
                                          </p:spTgt>
                                        </p:tgtEl>
                                        <p:attrNameLst>
                                          <p:attrName>style.visibility</p:attrName>
                                        </p:attrNameLst>
                                      </p:cBhvr>
                                      <p:to>
                                        <p:strVal val="visible"/>
                                      </p:to>
                                    </p:set>
                                    <p:anim calcmode="lin" valueType="num">
                                      <p:cBhvr>
                                        <p:cTn id="21" dur="500" fill="hold"/>
                                        <p:tgtEl>
                                          <p:spTgt spid="1434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4341">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1434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1434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500"/>
                            </p:stCondLst>
                            <p:childTnLst>
                              <p:par>
                                <p:cTn id="26" presetID="15" presetClass="entr" presetSubtype="0" fill="hold" nodeType="afterEffect">
                                  <p:stCondLst>
                                    <p:cond delay="0"/>
                                  </p:stCondLst>
                                  <p:childTnLst>
                                    <p:set>
                                      <p:cBhvr>
                                        <p:cTn id="27" dur="1" fill="hold">
                                          <p:stCondLst>
                                            <p:cond delay="0"/>
                                          </p:stCondLst>
                                        </p:cTn>
                                        <p:tgtEl>
                                          <p:spTgt spid="14341">
                                            <p:txEl>
                                              <p:pRg st="3" end="3"/>
                                            </p:txEl>
                                          </p:spTgt>
                                        </p:tgtEl>
                                        <p:attrNameLst>
                                          <p:attrName>style.visibility</p:attrName>
                                        </p:attrNameLst>
                                      </p:cBhvr>
                                      <p:to>
                                        <p:strVal val="visible"/>
                                      </p:to>
                                    </p:set>
                                    <p:anim calcmode="lin" valueType="num">
                                      <p:cBhvr>
                                        <p:cTn id="28" dur="500" fill="hold"/>
                                        <p:tgtEl>
                                          <p:spTgt spid="1434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4341">
                                            <p:txEl>
                                              <p:pRg st="3" end="3"/>
                                            </p:txEl>
                                          </p:spTgt>
                                        </p:tgtEl>
                                        <p:attrNameLst>
                                          <p:attrName>ppt_h</p:attrName>
                                        </p:attrNameLst>
                                      </p:cBhvr>
                                      <p:tavLst>
                                        <p:tav tm="0">
                                          <p:val>
                                            <p:fltVal val="0"/>
                                          </p:val>
                                        </p:tav>
                                        <p:tav tm="100000">
                                          <p:val>
                                            <p:strVal val="#ppt_h"/>
                                          </p:val>
                                        </p:tav>
                                      </p:tavLst>
                                    </p:anim>
                                    <p:anim calcmode="lin" valueType="num">
                                      <p:cBhvr>
                                        <p:cTn id="30" dur="500" fill="hold"/>
                                        <p:tgtEl>
                                          <p:spTgt spid="1434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14341">
                                            <p:txEl>
                                              <p:pRg st="3" end="3"/>
                                            </p:txEl>
                                          </p:spTgt>
                                        </p:tgtEl>
                                        <p:attrNameLst>
                                          <p:attrName>ppt_y</p:attrName>
                                        </p:attrNameLst>
                                      </p:cBhvr>
                                      <p:tavLst>
                                        <p:tav tm="0" fmla="#ppt_y+(sin(-2*pi*(1-$))*-#ppt_x+cos(-2*pi*(1-$))*(1-#ppt_y))*(1-$)">
                                          <p:val>
                                            <p:fltVal val="0"/>
                                          </p:val>
                                        </p:tav>
                                        <p:tav tm="100000">
                                          <p:val>
                                            <p:fltVal val="1"/>
                                          </p:val>
                                        </p:tav>
                                      </p:tavLst>
                                    </p:anim>
                                  </p:childTnLst>
                                </p:cTn>
                              </p:par>
                              <p:par>
                                <p:cTn id="32" presetID="26" presetClass="entr" presetSubtype="0" fill="hold" nodeType="withEffect">
                                  <p:stCondLst>
                                    <p:cond delay="0"/>
                                  </p:stCondLst>
                                  <p:childTnLst>
                                    <p:set>
                                      <p:cBhvr>
                                        <p:cTn id="33" dur="1" fill="hold">
                                          <p:stCondLst>
                                            <p:cond delay="0"/>
                                          </p:stCondLst>
                                        </p:cTn>
                                        <p:tgtEl>
                                          <p:spTgt spid="14342"/>
                                        </p:tgtEl>
                                        <p:attrNameLst>
                                          <p:attrName>style.visibility</p:attrName>
                                        </p:attrNameLst>
                                      </p:cBhvr>
                                      <p:to>
                                        <p:strVal val="visible"/>
                                      </p:to>
                                    </p:set>
                                    <p:animEffect transition="in" filter="wipe(down)">
                                      <p:cBhvr>
                                        <p:cTn id="34" dur="580">
                                          <p:stCondLst>
                                            <p:cond delay="0"/>
                                          </p:stCondLst>
                                        </p:cTn>
                                        <p:tgtEl>
                                          <p:spTgt spid="14342"/>
                                        </p:tgtEl>
                                      </p:cBhvr>
                                    </p:animEffect>
                                    <p:anim calcmode="lin" valueType="num">
                                      <p:cBhvr>
                                        <p:cTn id="35" dur="1822" tmFilter="0,0; 0.14,0.36; 0.43,0.73; 0.71,0.91; 1.0,1.0">
                                          <p:stCondLst>
                                            <p:cond delay="0"/>
                                          </p:stCondLst>
                                        </p:cTn>
                                        <p:tgtEl>
                                          <p:spTgt spid="14342"/>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4342"/>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4342"/>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4342"/>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4342"/>
                                        </p:tgtEl>
                                        <p:attrNameLst>
                                          <p:attrName>ppt_y</p:attrName>
                                        </p:attrNameLst>
                                      </p:cBhvr>
                                      <p:tavLst>
                                        <p:tav tm="0" fmla="#ppt_y-sin(pi*$)/81">
                                          <p:val>
                                            <p:fltVal val="0"/>
                                          </p:val>
                                        </p:tav>
                                        <p:tav tm="100000">
                                          <p:val>
                                            <p:fltVal val="1"/>
                                          </p:val>
                                        </p:tav>
                                      </p:tavLst>
                                    </p:anim>
                                    <p:animScale>
                                      <p:cBhvr>
                                        <p:cTn id="40" dur="26">
                                          <p:stCondLst>
                                            <p:cond delay="650"/>
                                          </p:stCondLst>
                                        </p:cTn>
                                        <p:tgtEl>
                                          <p:spTgt spid="14342"/>
                                        </p:tgtEl>
                                      </p:cBhvr>
                                      <p:to x="100000" y="60000"/>
                                    </p:animScale>
                                    <p:animScale>
                                      <p:cBhvr>
                                        <p:cTn id="41" dur="166" decel="50000">
                                          <p:stCondLst>
                                            <p:cond delay="676"/>
                                          </p:stCondLst>
                                        </p:cTn>
                                        <p:tgtEl>
                                          <p:spTgt spid="14342"/>
                                        </p:tgtEl>
                                      </p:cBhvr>
                                      <p:to x="100000" y="100000"/>
                                    </p:animScale>
                                    <p:animScale>
                                      <p:cBhvr>
                                        <p:cTn id="42" dur="26">
                                          <p:stCondLst>
                                            <p:cond delay="1312"/>
                                          </p:stCondLst>
                                        </p:cTn>
                                        <p:tgtEl>
                                          <p:spTgt spid="14342"/>
                                        </p:tgtEl>
                                      </p:cBhvr>
                                      <p:to x="100000" y="80000"/>
                                    </p:animScale>
                                    <p:animScale>
                                      <p:cBhvr>
                                        <p:cTn id="43" dur="166" decel="50000">
                                          <p:stCondLst>
                                            <p:cond delay="1338"/>
                                          </p:stCondLst>
                                        </p:cTn>
                                        <p:tgtEl>
                                          <p:spTgt spid="14342"/>
                                        </p:tgtEl>
                                      </p:cBhvr>
                                      <p:to x="100000" y="100000"/>
                                    </p:animScale>
                                    <p:animScale>
                                      <p:cBhvr>
                                        <p:cTn id="44" dur="26">
                                          <p:stCondLst>
                                            <p:cond delay="1642"/>
                                          </p:stCondLst>
                                        </p:cTn>
                                        <p:tgtEl>
                                          <p:spTgt spid="14342"/>
                                        </p:tgtEl>
                                      </p:cBhvr>
                                      <p:to x="100000" y="90000"/>
                                    </p:animScale>
                                    <p:animScale>
                                      <p:cBhvr>
                                        <p:cTn id="45" dur="166" decel="50000">
                                          <p:stCondLst>
                                            <p:cond delay="1668"/>
                                          </p:stCondLst>
                                        </p:cTn>
                                        <p:tgtEl>
                                          <p:spTgt spid="14342"/>
                                        </p:tgtEl>
                                      </p:cBhvr>
                                      <p:to x="100000" y="100000"/>
                                    </p:animScale>
                                    <p:animScale>
                                      <p:cBhvr>
                                        <p:cTn id="46" dur="26">
                                          <p:stCondLst>
                                            <p:cond delay="1808"/>
                                          </p:stCondLst>
                                        </p:cTn>
                                        <p:tgtEl>
                                          <p:spTgt spid="14342"/>
                                        </p:tgtEl>
                                      </p:cBhvr>
                                      <p:to x="100000" y="95000"/>
                                    </p:animScale>
                                    <p:animScale>
                                      <p:cBhvr>
                                        <p:cTn id="47" dur="166" decel="50000">
                                          <p:stCondLst>
                                            <p:cond delay="1834"/>
                                          </p:stCondLst>
                                        </p:cTn>
                                        <p:tgtEl>
                                          <p:spTgt spid="14342"/>
                                        </p:tgtEl>
                                      </p:cBhvr>
                                      <p:to x="100000" y="100000"/>
                                    </p:animScale>
                                  </p:childTnLst>
                                </p:cTn>
                              </p:par>
                              <p:par>
                                <p:cTn id="48" presetID="26" presetClass="entr" presetSubtype="0" fill="hold" nodeType="withEffect">
                                  <p:stCondLst>
                                    <p:cond delay="0"/>
                                  </p:stCondLst>
                                  <p:childTnLst>
                                    <p:set>
                                      <p:cBhvr>
                                        <p:cTn id="49" dur="1" fill="hold">
                                          <p:stCondLst>
                                            <p:cond delay="0"/>
                                          </p:stCondLst>
                                        </p:cTn>
                                        <p:tgtEl>
                                          <p:spTgt spid="14344"/>
                                        </p:tgtEl>
                                        <p:attrNameLst>
                                          <p:attrName>style.visibility</p:attrName>
                                        </p:attrNameLst>
                                      </p:cBhvr>
                                      <p:to>
                                        <p:strVal val="visible"/>
                                      </p:to>
                                    </p:set>
                                    <p:animEffect transition="in" filter="wipe(down)">
                                      <p:cBhvr>
                                        <p:cTn id="50" dur="580">
                                          <p:stCondLst>
                                            <p:cond delay="0"/>
                                          </p:stCondLst>
                                        </p:cTn>
                                        <p:tgtEl>
                                          <p:spTgt spid="14344"/>
                                        </p:tgtEl>
                                      </p:cBhvr>
                                    </p:animEffect>
                                    <p:anim calcmode="lin" valueType="num">
                                      <p:cBhvr>
                                        <p:cTn id="51" dur="1822" tmFilter="0,0; 0.14,0.36; 0.43,0.73; 0.71,0.91; 1.0,1.0">
                                          <p:stCondLst>
                                            <p:cond delay="0"/>
                                          </p:stCondLst>
                                        </p:cTn>
                                        <p:tgtEl>
                                          <p:spTgt spid="14344"/>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4344"/>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4344"/>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4344"/>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4344"/>
                                        </p:tgtEl>
                                        <p:attrNameLst>
                                          <p:attrName>ppt_y</p:attrName>
                                        </p:attrNameLst>
                                      </p:cBhvr>
                                      <p:tavLst>
                                        <p:tav tm="0" fmla="#ppt_y-sin(pi*$)/81">
                                          <p:val>
                                            <p:fltVal val="0"/>
                                          </p:val>
                                        </p:tav>
                                        <p:tav tm="100000">
                                          <p:val>
                                            <p:fltVal val="1"/>
                                          </p:val>
                                        </p:tav>
                                      </p:tavLst>
                                    </p:anim>
                                    <p:animScale>
                                      <p:cBhvr>
                                        <p:cTn id="56" dur="26">
                                          <p:stCondLst>
                                            <p:cond delay="650"/>
                                          </p:stCondLst>
                                        </p:cTn>
                                        <p:tgtEl>
                                          <p:spTgt spid="14344"/>
                                        </p:tgtEl>
                                      </p:cBhvr>
                                      <p:to x="100000" y="60000"/>
                                    </p:animScale>
                                    <p:animScale>
                                      <p:cBhvr>
                                        <p:cTn id="57" dur="166" decel="50000">
                                          <p:stCondLst>
                                            <p:cond delay="676"/>
                                          </p:stCondLst>
                                        </p:cTn>
                                        <p:tgtEl>
                                          <p:spTgt spid="14344"/>
                                        </p:tgtEl>
                                      </p:cBhvr>
                                      <p:to x="100000" y="100000"/>
                                    </p:animScale>
                                    <p:animScale>
                                      <p:cBhvr>
                                        <p:cTn id="58" dur="26">
                                          <p:stCondLst>
                                            <p:cond delay="1312"/>
                                          </p:stCondLst>
                                        </p:cTn>
                                        <p:tgtEl>
                                          <p:spTgt spid="14344"/>
                                        </p:tgtEl>
                                      </p:cBhvr>
                                      <p:to x="100000" y="80000"/>
                                    </p:animScale>
                                    <p:animScale>
                                      <p:cBhvr>
                                        <p:cTn id="59" dur="166" decel="50000">
                                          <p:stCondLst>
                                            <p:cond delay="1338"/>
                                          </p:stCondLst>
                                        </p:cTn>
                                        <p:tgtEl>
                                          <p:spTgt spid="14344"/>
                                        </p:tgtEl>
                                      </p:cBhvr>
                                      <p:to x="100000" y="100000"/>
                                    </p:animScale>
                                    <p:animScale>
                                      <p:cBhvr>
                                        <p:cTn id="60" dur="26">
                                          <p:stCondLst>
                                            <p:cond delay="1642"/>
                                          </p:stCondLst>
                                        </p:cTn>
                                        <p:tgtEl>
                                          <p:spTgt spid="14344"/>
                                        </p:tgtEl>
                                      </p:cBhvr>
                                      <p:to x="100000" y="90000"/>
                                    </p:animScale>
                                    <p:animScale>
                                      <p:cBhvr>
                                        <p:cTn id="61" dur="166" decel="50000">
                                          <p:stCondLst>
                                            <p:cond delay="1668"/>
                                          </p:stCondLst>
                                        </p:cTn>
                                        <p:tgtEl>
                                          <p:spTgt spid="14344"/>
                                        </p:tgtEl>
                                      </p:cBhvr>
                                      <p:to x="100000" y="100000"/>
                                    </p:animScale>
                                    <p:animScale>
                                      <p:cBhvr>
                                        <p:cTn id="62" dur="26">
                                          <p:stCondLst>
                                            <p:cond delay="1808"/>
                                          </p:stCondLst>
                                        </p:cTn>
                                        <p:tgtEl>
                                          <p:spTgt spid="14344"/>
                                        </p:tgtEl>
                                      </p:cBhvr>
                                      <p:to x="100000" y="95000"/>
                                    </p:animScale>
                                    <p:animScale>
                                      <p:cBhvr>
                                        <p:cTn id="63" dur="166" decel="50000">
                                          <p:stCondLst>
                                            <p:cond delay="1834"/>
                                          </p:stCondLst>
                                        </p:cTn>
                                        <p:tgtEl>
                                          <p:spTgt spid="14344"/>
                                        </p:tgtEl>
                                      </p:cBhvr>
                                      <p:to x="100000" y="100000"/>
                                    </p:animScale>
                                  </p:childTnLst>
                                </p:cTn>
                              </p:par>
                              <p:par>
                                <p:cTn id="64" presetID="26" presetClass="entr" presetSubtype="0" fill="hold" nodeType="withEffect">
                                  <p:stCondLst>
                                    <p:cond delay="0"/>
                                  </p:stCondLst>
                                  <p:childTnLst>
                                    <p:set>
                                      <p:cBhvr>
                                        <p:cTn id="65" dur="1" fill="hold">
                                          <p:stCondLst>
                                            <p:cond delay="0"/>
                                          </p:stCondLst>
                                        </p:cTn>
                                        <p:tgtEl>
                                          <p:spTgt spid="14345"/>
                                        </p:tgtEl>
                                        <p:attrNameLst>
                                          <p:attrName>style.visibility</p:attrName>
                                        </p:attrNameLst>
                                      </p:cBhvr>
                                      <p:to>
                                        <p:strVal val="visible"/>
                                      </p:to>
                                    </p:set>
                                    <p:animEffect transition="in" filter="wipe(down)">
                                      <p:cBhvr>
                                        <p:cTn id="66" dur="580">
                                          <p:stCondLst>
                                            <p:cond delay="0"/>
                                          </p:stCondLst>
                                        </p:cTn>
                                        <p:tgtEl>
                                          <p:spTgt spid="14345"/>
                                        </p:tgtEl>
                                      </p:cBhvr>
                                    </p:animEffect>
                                    <p:anim calcmode="lin" valueType="num">
                                      <p:cBhvr>
                                        <p:cTn id="67" dur="1822" tmFilter="0,0; 0.14,0.36; 0.43,0.73; 0.71,0.91; 1.0,1.0">
                                          <p:stCondLst>
                                            <p:cond delay="0"/>
                                          </p:stCondLst>
                                        </p:cTn>
                                        <p:tgtEl>
                                          <p:spTgt spid="14345"/>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4345"/>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4345"/>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4345"/>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4345"/>
                                        </p:tgtEl>
                                        <p:attrNameLst>
                                          <p:attrName>ppt_y</p:attrName>
                                        </p:attrNameLst>
                                      </p:cBhvr>
                                      <p:tavLst>
                                        <p:tav tm="0" fmla="#ppt_y-sin(pi*$)/81">
                                          <p:val>
                                            <p:fltVal val="0"/>
                                          </p:val>
                                        </p:tav>
                                        <p:tav tm="100000">
                                          <p:val>
                                            <p:fltVal val="1"/>
                                          </p:val>
                                        </p:tav>
                                      </p:tavLst>
                                    </p:anim>
                                    <p:animScale>
                                      <p:cBhvr>
                                        <p:cTn id="72" dur="26">
                                          <p:stCondLst>
                                            <p:cond delay="650"/>
                                          </p:stCondLst>
                                        </p:cTn>
                                        <p:tgtEl>
                                          <p:spTgt spid="14345"/>
                                        </p:tgtEl>
                                      </p:cBhvr>
                                      <p:to x="100000" y="60000"/>
                                    </p:animScale>
                                    <p:animScale>
                                      <p:cBhvr>
                                        <p:cTn id="73" dur="166" decel="50000">
                                          <p:stCondLst>
                                            <p:cond delay="676"/>
                                          </p:stCondLst>
                                        </p:cTn>
                                        <p:tgtEl>
                                          <p:spTgt spid="14345"/>
                                        </p:tgtEl>
                                      </p:cBhvr>
                                      <p:to x="100000" y="100000"/>
                                    </p:animScale>
                                    <p:animScale>
                                      <p:cBhvr>
                                        <p:cTn id="74" dur="26">
                                          <p:stCondLst>
                                            <p:cond delay="1312"/>
                                          </p:stCondLst>
                                        </p:cTn>
                                        <p:tgtEl>
                                          <p:spTgt spid="14345"/>
                                        </p:tgtEl>
                                      </p:cBhvr>
                                      <p:to x="100000" y="80000"/>
                                    </p:animScale>
                                    <p:animScale>
                                      <p:cBhvr>
                                        <p:cTn id="75" dur="166" decel="50000">
                                          <p:stCondLst>
                                            <p:cond delay="1338"/>
                                          </p:stCondLst>
                                        </p:cTn>
                                        <p:tgtEl>
                                          <p:spTgt spid="14345"/>
                                        </p:tgtEl>
                                      </p:cBhvr>
                                      <p:to x="100000" y="100000"/>
                                    </p:animScale>
                                    <p:animScale>
                                      <p:cBhvr>
                                        <p:cTn id="76" dur="26">
                                          <p:stCondLst>
                                            <p:cond delay="1642"/>
                                          </p:stCondLst>
                                        </p:cTn>
                                        <p:tgtEl>
                                          <p:spTgt spid="14345"/>
                                        </p:tgtEl>
                                      </p:cBhvr>
                                      <p:to x="100000" y="90000"/>
                                    </p:animScale>
                                    <p:animScale>
                                      <p:cBhvr>
                                        <p:cTn id="77" dur="166" decel="50000">
                                          <p:stCondLst>
                                            <p:cond delay="1668"/>
                                          </p:stCondLst>
                                        </p:cTn>
                                        <p:tgtEl>
                                          <p:spTgt spid="14345"/>
                                        </p:tgtEl>
                                      </p:cBhvr>
                                      <p:to x="100000" y="100000"/>
                                    </p:animScale>
                                    <p:animScale>
                                      <p:cBhvr>
                                        <p:cTn id="78" dur="26">
                                          <p:stCondLst>
                                            <p:cond delay="1808"/>
                                          </p:stCondLst>
                                        </p:cTn>
                                        <p:tgtEl>
                                          <p:spTgt spid="14345"/>
                                        </p:tgtEl>
                                      </p:cBhvr>
                                      <p:to x="100000" y="95000"/>
                                    </p:animScale>
                                    <p:animScale>
                                      <p:cBhvr>
                                        <p:cTn id="79" dur="166" decel="50000">
                                          <p:stCondLst>
                                            <p:cond delay="1834"/>
                                          </p:stCondLst>
                                        </p:cTn>
                                        <p:tgtEl>
                                          <p:spTgt spid="1434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0" y="733425"/>
            <a:ext cx="6011863" cy="5864225"/>
          </a:xfrm>
          <a:prstGeom prst="rect">
            <a:avLst/>
          </a:prstGeom>
          <a:noFill/>
          <a:ln w="9525">
            <a:noFill/>
            <a:miter lim="800000"/>
            <a:headEnd/>
            <a:tailEnd/>
          </a:ln>
        </p:spPr>
        <p:txBody>
          <a:bodyPr>
            <a:spAutoFit/>
          </a:bodyPr>
          <a:lstStyle/>
          <a:p>
            <a:r>
              <a:rPr lang="en-US" sz="2500" u="none">
                <a:solidFill>
                  <a:srgbClr val="6600FF"/>
                </a:solidFill>
                <a:latin typeface="Comic Sans MS" pitchFamily="66" charset="0"/>
              </a:rPr>
              <a:t>The Eiffel Tower is a 19th century iron tower, located on the Champ de Mars in Paris.  It has become both a global icon of France and one of the most recognizable structures in the world.  </a:t>
            </a:r>
          </a:p>
          <a:p>
            <a:r>
              <a:rPr lang="en-US" sz="2500" u="none">
                <a:solidFill>
                  <a:srgbClr val="6600FF"/>
                </a:solidFill>
                <a:latin typeface="Comic Sans MS" pitchFamily="66" charset="0"/>
              </a:rPr>
              <a:t>It is the tallest building in Paris and the most visited monument in the world. Indeed, almost 7 million people pay to visit the tower each year. </a:t>
            </a:r>
          </a:p>
          <a:p>
            <a:r>
              <a:rPr lang="en-US" sz="2500" u="none">
                <a:solidFill>
                  <a:srgbClr val="6600FF"/>
                </a:solidFill>
                <a:latin typeface="Comic Sans MS" pitchFamily="66" charset="0"/>
              </a:rPr>
              <a:t>In France, the Tower is also known as “La  Dame de Fer”, which means “The Iron Lady”.  It was named after the designer, Gustave Eiffel.</a:t>
            </a:r>
            <a:endParaRPr lang="fr-FR" sz="2500" u="none">
              <a:solidFill>
                <a:srgbClr val="6600FF"/>
              </a:solidFill>
              <a:latin typeface="Comic Sans MS" pitchFamily="66" charset="0"/>
            </a:endParaRPr>
          </a:p>
          <a:p>
            <a:r>
              <a:rPr lang="fr-FR" sz="2500" u="none">
                <a:solidFill>
                  <a:srgbClr val="6600FF"/>
                </a:solidFill>
                <a:latin typeface="Comic Sans MS" pitchFamily="66" charset="0"/>
              </a:rPr>
              <a:t>The tower stands at 324m tall.  It has three levels for visitors.</a:t>
            </a:r>
            <a:r>
              <a:rPr lang="fr-FR" sz="2500">
                <a:solidFill>
                  <a:srgbClr val="6600FF"/>
                </a:solidFill>
                <a:latin typeface="Comic Sans MS" pitchFamily="66" charset="0"/>
              </a:rPr>
              <a:t> </a:t>
            </a:r>
          </a:p>
        </p:txBody>
      </p:sp>
      <p:sp>
        <p:nvSpPr>
          <p:cNvPr id="20486" name="Text Box 6"/>
          <p:cNvSpPr txBox="1">
            <a:spLocks noChangeArrowheads="1"/>
          </p:cNvSpPr>
          <p:nvPr/>
        </p:nvSpPr>
        <p:spPr bwMode="auto">
          <a:xfrm>
            <a:off x="2700338" y="0"/>
            <a:ext cx="5473700" cy="701675"/>
          </a:xfrm>
          <a:prstGeom prst="rect">
            <a:avLst/>
          </a:prstGeom>
          <a:noFill/>
          <a:ln w="9525">
            <a:noFill/>
            <a:miter lim="800000"/>
            <a:headEnd/>
            <a:tailEnd/>
          </a:ln>
          <a:effectLst/>
        </p:spPr>
        <p:txBody>
          <a:bodyPr>
            <a:spAutoFit/>
          </a:bodyPr>
          <a:lstStyle/>
          <a:p>
            <a:pPr>
              <a:spcBef>
                <a:spcPct val="50000"/>
              </a:spcBef>
              <a:defRPr/>
            </a:pPr>
            <a:r>
              <a:rPr lang="fr-FR" sz="4000" dirty="0">
                <a:solidFill>
                  <a:srgbClr val="0066FF"/>
                </a:solidFill>
                <a:effectLst>
                  <a:outerShdw blurRad="38100" dist="38100" dir="2700000" algn="tl">
                    <a:srgbClr val="C0C0C0"/>
                  </a:outerShdw>
                </a:effectLst>
              </a:rPr>
              <a:t>The Eiffel </a:t>
            </a:r>
            <a:r>
              <a:rPr lang="fr-FR" sz="4000" dirty="0" err="1">
                <a:solidFill>
                  <a:srgbClr val="0066FF"/>
                </a:solidFill>
                <a:effectLst>
                  <a:outerShdw blurRad="38100" dist="38100" dir="2700000" algn="tl">
                    <a:srgbClr val="C0C0C0"/>
                  </a:outerShdw>
                </a:effectLst>
              </a:rPr>
              <a:t>Tower</a:t>
            </a:r>
            <a:endParaRPr lang="fr-FR" sz="4000" dirty="0">
              <a:solidFill>
                <a:srgbClr val="0066FF"/>
              </a:solidFill>
              <a:effectLst>
                <a:outerShdw blurRad="38100" dist="38100" dir="2700000" algn="tl">
                  <a:srgbClr val="C0C0C0"/>
                </a:outerShdw>
              </a:effectLst>
            </a:endParaRPr>
          </a:p>
        </p:txBody>
      </p:sp>
      <p:pic>
        <p:nvPicPr>
          <p:cNvPr id="20488" name="Picture 8" descr="tour-eiffel"/>
          <p:cNvPicPr>
            <a:picLocks noChangeAspect="1" noChangeArrowheads="1"/>
          </p:cNvPicPr>
          <p:nvPr/>
        </p:nvPicPr>
        <p:blipFill>
          <a:blip r:embed="rId2" cstate="screen"/>
          <a:srcRect/>
          <a:stretch>
            <a:fillRect/>
          </a:stretch>
        </p:blipFill>
        <p:spPr bwMode="auto">
          <a:xfrm>
            <a:off x="6715125" y="571500"/>
            <a:ext cx="2112963" cy="3168650"/>
          </a:xfrm>
          <a:prstGeom prst="rect">
            <a:avLst/>
          </a:prstGeom>
          <a:noFill/>
          <a:ln w="9525">
            <a:noFill/>
            <a:miter lim="800000"/>
            <a:headEnd/>
            <a:tailEnd/>
          </a:ln>
        </p:spPr>
      </p:pic>
      <p:pic>
        <p:nvPicPr>
          <p:cNvPr id="20489" name="Picture 9" descr="tour_eiffel_de_nuit"/>
          <p:cNvPicPr>
            <a:picLocks noChangeAspect="1" noChangeArrowheads="1"/>
          </p:cNvPicPr>
          <p:nvPr/>
        </p:nvPicPr>
        <p:blipFill>
          <a:blip r:embed="rId3" cstate="screen"/>
          <a:srcRect/>
          <a:stretch>
            <a:fillRect/>
          </a:stretch>
        </p:blipFill>
        <p:spPr bwMode="auto">
          <a:xfrm>
            <a:off x="6715125" y="3857625"/>
            <a:ext cx="2111375" cy="2814638"/>
          </a:xfrm>
          <a:prstGeom prst="rect">
            <a:avLst/>
          </a:prstGeom>
          <a:noFill/>
          <a:ln w="9525">
            <a:noFill/>
            <a:miter lim="800000"/>
            <a:headEnd/>
            <a:tailEnd/>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anim calcmode="lin" valueType="num">
                                      <p:cBhvr>
                                        <p:cTn id="7" dur="500" decel="50000" fill="hold">
                                          <p:stCondLst>
                                            <p:cond delay="0"/>
                                          </p:stCondLst>
                                        </p:cTn>
                                        <p:tgtEl>
                                          <p:spTgt spid="2048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48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48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048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48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48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48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486">
                                            <p:txEl>
                                              <p:pRg st="0" end="0"/>
                                            </p:txEl>
                                          </p:spTgt>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20485">
                                            <p:txEl>
                                              <p:pRg st="0" end="0"/>
                                            </p:txEl>
                                          </p:spTgt>
                                        </p:tgtEl>
                                        <p:attrNameLst>
                                          <p:attrName>style.visibility</p:attrName>
                                        </p:attrNameLst>
                                      </p:cBhvr>
                                      <p:to>
                                        <p:strVal val="visible"/>
                                      </p:to>
                                    </p:set>
                                    <p:anim calcmode="lin" valueType="num">
                                      <p:cBhvr>
                                        <p:cTn id="18" dur="1000" fill="hold"/>
                                        <p:tgtEl>
                                          <p:spTgt spid="20485">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20485">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2048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048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15" presetClass="entr" presetSubtype="0" fill="hold" nodeType="afterEffect">
                                  <p:stCondLst>
                                    <p:cond delay="0"/>
                                  </p:stCondLst>
                                  <p:childTnLst>
                                    <p:set>
                                      <p:cBhvr>
                                        <p:cTn id="24" dur="1" fill="hold">
                                          <p:stCondLst>
                                            <p:cond delay="0"/>
                                          </p:stCondLst>
                                        </p:cTn>
                                        <p:tgtEl>
                                          <p:spTgt spid="20485">
                                            <p:txEl>
                                              <p:pRg st="1" end="1"/>
                                            </p:txEl>
                                          </p:spTgt>
                                        </p:tgtEl>
                                        <p:attrNameLst>
                                          <p:attrName>style.visibility</p:attrName>
                                        </p:attrNameLst>
                                      </p:cBhvr>
                                      <p:to>
                                        <p:strVal val="visible"/>
                                      </p:to>
                                    </p:set>
                                    <p:anim calcmode="lin" valueType="num">
                                      <p:cBhvr>
                                        <p:cTn id="25" dur="1000" fill="hold"/>
                                        <p:tgtEl>
                                          <p:spTgt spid="20485">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20485">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2048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0485">
                                            <p:txEl>
                                              <p:pRg st="1" end="1"/>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20485">
                                            <p:txEl>
                                              <p:pRg st="2" end="2"/>
                                            </p:txEl>
                                          </p:spTgt>
                                        </p:tgtEl>
                                        <p:attrNameLst>
                                          <p:attrName>style.visibility</p:attrName>
                                        </p:attrNameLst>
                                      </p:cBhvr>
                                      <p:to>
                                        <p:strVal val="visible"/>
                                      </p:to>
                                    </p:set>
                                    <p:anim calcmode="lin" valueType="num">
                                      <p:cBhvr>
                                        <p:cTn id="31" dur="1000" fill="hold"/>
                                        <p:tgtEl>
                                          <p:spTgt spid="20485">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20485">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2048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0485">
                                            <p:txEl>
                                              <p:pRg st="2" end="2"/>
                                            </p:txEl>
                                          </p:spTgt>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0"/>
                                  </p:stCondLst>
                                  <p:childTnLst>
                                    <p:set>
                                      <p:cBhvr>
                                        <p:cTn id="36" dur="1" fill="hold">
                                          <p:stCondLst>
                                            <p:cond delay="0"/>
                                          </p:stCondLst>
                                        </p:cTn>
                                        <p:tgtEl>
                                          <p:spTgt spid="20485">
                                            <p:txEl>
                                              <p:pRg st="3" end="3"/>
                                            </p:txEl>
                                          </p:spTgt>
                                        </p:tgtEl>
                                        <p:attrNameLst>
                                          <p:attrName>style.visibility</p:attrName>
                                        </p:attrNameLst>
                                      </p:cBhvr>
                                      <p:to>
                                        <p:strVal val="visible"/>
                                      </p:to>
                                    </p:set>
                                    <p:anim calcmode="lin" valueType="num">
                                      <p:cBhvr>
                                        <p:cTn id="37" dur="1000" fill="hold"/>
                                        <p:tgtEl>
                                          <p:spTgt spid="20485">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20485">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2048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048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3000"/>
                            </p:stCondLst>
                            <p:childTnLst>
                              <p:par>
                                <p:cTn id="42" presetID="35" presetClass="entr" presetSubtype="0" fill="hold" nodeType="afterEffect">
                                  <p:stCondLst>
                                    <p:cond delay="0"/>
                                  </p:stCondLst>
                                  <p:childTnLst>
                                    <p:set>
                                      <p:cBhvr>
                                        <p:cTn id="43" dur="1" fill="hold">
                                          <p:stCondLst>
                                            <p:cond delay="0"/>
                                          </p:stCondLst>
                                        </p:cTn>
                                        <p:tgtEl>
                                          <p:spTgt spid="20488"/>
                                        </p:tgtEl>
                                        <p:attrNameLst>
                                          <p:attrName>style.visibility</p:attrName>
                                        </p:attrNameLst>
                                      </p:cBhvr>
                                      <p:to>
                                        <p:strVal val="visible"/>
                                      </p:to>
                                    </p:set>
                                    <p:animEffect transition="in" filter="fade">
                                      <p:cBhvr>
                                        <p:cTn id="44" dur="1000"/>
                                        <p:tgtEl>
                                          <p:spTgt spid="20488"/>
                                        </p:tgtEl>
                                      </p:cBhvr>
                                    </p:animEffect>
                                    <p:anim calcmode="lin" valueType="num">
                                      <p:cBhvr>
                                        <p:cTn id="45" dur="1000" fill="hold"/>
                                        <p:tgtEl>
                                          <p:spTgt spid="20488"/>
                                        </p:tgtEl>
                                        <p:attrNameLst>
                                          <p:attrName>style.rotation</p:attrName>
                                        </p:attrNameLst>
                                      </p:cBhvr>
                                      <p:tavLst>
                                        <p:tav tm="0">
                                          <p:val>
                                            <p:fltVal val="720"/>
                                          </p:val>
                                        </p:tav>
                                        <p:tav tm="100000">
                                          <p:val>
                                            <p:fltVal val="0"/>
                                          </p:val>
                                        </p:tav>
                                      </p:tavLst>
                                    </p:anim>
                                    <p:anim calcmode="lin" valueType="num">
                                      <p:cBhvr>
                                        <p:cTn id="46" dur="1000" fill="hold"/>
                                        <p:tgtEl>
                                          <p:spTgt spid="20488"/>
                                        </p:tgtEl>
                                        <p:attrNameLst>
                                          <p:attrName>ppt_h</p:attrName>
                                        </p:attrNameLst>
                                      </p:cBhvr>
                                      <p:tavLst>
                                        <p:tav tm="0">
                                          <p:val>
                                            <p:fltVal val="0"/>
                                          </p:val>
                                        </p:tav>
                                        <p:tav tm="100000">
                                          <p:val>
                                            <p:strVal val="#ppt_h"/>
                                          </p:val>
                                        </p:tav>
                                      </p:tavLst>
                                    </p:anim>
                                    <p:anim calcmode="lin" valueType="num">
                                      <p:cBhvr>
                                        <p:cTn id="47" dur="1000" fill="hold"/>
                                        <p:tgtEl>
                                          <p:spTgt spid="20488"/>
                                        </p:tgtEl>
                                        <p:attrNameLst>
                                          <p:attrName>ppt_w</p:attrName>
                                        </p:attrNameLst>
                                      </p:cBhvr>
                                      <p:tavLst>
                                        <p:tav tm="0">
                                          <p:val>
                                            <p:fltVal val="0"/>
                                          </p:val>
                                        </p:tav>
                                        <p:tav tm="100000">
                                          <p:val>
                                            <p:strVal val="#ppt_w"/>
                                          </p:val>
                                        </p:tav>
                                      </p:tavLst>
                                    </p:anim>
                                  </p:childTnLst>
                                </p:cTn>
                              </p:par>
                              <p:par>
                                <p:cTn id="48" presetID="21" presetClass="entr" presetSubtype="4" fill="hold" nodeType="withEffect">
                                  <p:stCondLst>
                                    <p:cond delay="0"/>
                                  </p:stCondLst>
                                  <p:childTnLst>
                                    <p:set>
                                      <p:cBhvr>
                                        <p:cTn id="49" dur="1" fill="hold">
                                          <p:stCondLst>
                                            <p:cond delay="0"/>
                                          </p:stCondLst>
                                        </p:cTn>
                                        <p:tgtEl>
                                          <p:spTgt spid="20489"/>
                                        </p:tgtEl>
                                        <p:attrNameLst>
                                          <p:attrName>style.visibility</p:attrName>
                                        </p:attrNameLst>
                                      </p:cBhvr>
                                      <p:to>
                                        <p:strVal val="visible"/>
                                      </p:to>
                                    </p:set>
                                    <p:animEffect transition="in" filter="wheel(4)">
                                      <p:cBhvr>
                                        <p:cTn id="50" dur="10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0" y="571500"/>
            <a:ext cx="6143625" cy="6299200"/>
          </a:xfrm>
          <a:prstGeom prst="rect">
            <a:avLst/>
          </a:prstGeom>
          <a:noFill/>
          <a:ln w="9525">
            <a:noFill/>
            <a:miter lim="800000"/>
            <a:headEnd/>
            <a:tailEnd/>
          </a:ln>
        </p:spPr>
        <p:txBody>
          <a:bodyPr>
            <a:spAutoFit/>
          </a:bodyPr>
          <a:lstStyle/>
          <a:p>
            <a:r>
              <a:rPr lang="en-US" sz="2400" u="none">
                <a:solidFill>
                  <a:srgbClr val="6600FF"/>
                </a:solidFill>
                <a:latin typeface="Comic Sans MS" pitchFamily="66" charset="0"/>
              </a:rPr>
              <a:t>Notre Dame de Paris is a Gothic Cathedral on the eastern half of “The Ile de la Cité” in the fourth “arrondissement” of Paris.  Notre Dame de Paris is widely considered as one of the finest examples of French Gothic architecture in the world.  It was restored and saved from destruction by Eugène Viollet-le-Duc, who is one of the most famous French architects.  The name “Notre Dame” means "Our Lady" in French and is often used in the names of churches in French speaking countries.</a:t>
            </a:r>
          </a:p>
          <a:p>
            <a:r>
              <a:rPr lang="en-US" sz="2400" u="none">
                <a:solidFill>
                  <a:srgbClr val="6600FF"/>
                </a:solidFill>
                <a:latin typeface="Comic Sans MS" pitchFamily="66" charset="0"/>
              </a:rPr>
              <a:t>Notre Dame de Paris was one of the first Gothic Cathedrals.  It’s sculptures and stained glass windows show the heavy influence of naturalism.</a:t>
            </a:r>
          </a:p>
        </p:txBody>
      </p:sp>
      <p:sp>
        <p:nvSpPr>
          <p:cNvPr id="21510" name="Text Box 6"/>
          <p:cNvSpPr txBox="1">
            <a:spLocks noChangeArrowheads="1"/>
          </p:cNvSpPr>
          <p:nvPr/>
        </p:nvSpPr>
        <p:spPr bwMode="auto">
          <a:xfrm>
            <a:off x="2428875" y="-142875"/>
            <a:ext cx="4929188" cy="701675"/>
          </a:xfrm>
          <a:prstGeom prst="rect">
            <a:avLst/>
          </a:prstGeom>
          <a:noFill/>
          <a:ln w="9525">
            <a:noFill/>
            <a:miter lim="800000"/>
            <a:headEnd/>
            <a:tailEnd/>
          </a:ln>
          <a:effectLst/>
        </p:spPr>
        <p:txBody>
          <a:bodyPr wrap="none">
            <a:spAutoFit/>
          </a:bodyPr>
          <a:lstStyle/>
          <a:p>
            <a:pPr>
              <a:defRPr/>
            </a:pPr>
            <a:r>
              <a:rPr lang="fr-FR" sz="4000">
                <a:solidFill>
                  <a:srgbClr val="0066FF"/>
                </a:solidFill>
                <a:effectLst>
                  <a:outerShdw blurRad="38100" dist="38100" dir="2700000" algn="tl">
                    <a:srgbClr val="C0C0C0"/>
                  </a:outerShdw>
                </a:effectLst>
              </a:rPr>
              <a:t>Notre Dame de Paris</a:t>
            </a:r>
          </a:p>
        </p:txBody>
      </p:sp>
      <p:pic>
        <p:nvPicPr>
          <p:cNvPr id="21511" name="Picture 7" descr="NotreDameDeParis"/>
          <p:cNvPicPr>
            <a:picLocks noChangeAspect="1" noChangeArrowheads="1"/>
          </p:cNvPicPr>
          <p:nvPr/>
        </p:nvPicPr>
        <p:blipFill>
          <a:blip r:embed="rId2" cstate="screen"/>
          <a:srcRect/>
          <a:stretch>
            <a:fillRect/>
          </a:stretch>
        </p:blipFill>
        <p:spPr bwMode="auto">
          <a:xfrm>
            <a:off x="6643688" y="714375"/>
            <a:ext cx="2351087" cy="3168650"/>
          </a:xfrm>
          <a:prstGeom prst="rect">
            <a:avLst/>
          </a:prstGeom>
          <a:noFill/>
          <a:ln w="9525">
            <a:noFill/>
            <a:miter lim="800000"/>
            <a:headEnd/>
            <a:tailEnd/>
          </a:ln>
        </p:spPr>
      </p:pic>
      <p:pic>
        <p:nvPicPr>
          <p:cNvPr id="21512" name="Picture 8" descr="20070114115153!Notre_Dame_de_Paris_by_night_time"/>
          <p:cNvPicPr>
            <a:picLocks noChangeAspect="1" noChangeArrowheads="1"/>
          </p:cNvPicPr>
          <p:nvPr/>
        </p:nvPicPr>
        <p:blipFill>
          <a:blip r:embed="rId3" cstate="screen"/>
          <a:srcRect/>
          <a:stretch>
            <a:fillRect/>
          </a:stretch>
        </p:blipFill>
        <p:spPr bwMode="auto">
          <a:xfrm>
            <a:off x="6143625" y="4214813"/>
            <a:ext cx="2863850" cy="2160587"/>
          </a:xfrm>
          <a:prstGeom prst="rect">
            <a:avLst/>
          </a:prstGeom>
          <a:noFill/>
          <a:ln w="9525">
            <a:noFill/>
            <a:miter lim="800000"/>
            <a:headEnd/>
            <a:tailEnd/>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1510">
                                            <p:txEl>
                                              <p:pRg st="0" end="0"/>
                                            </p:txEl>
                                          </p:spTgt>
                                        </p:tgtEl>
                                        <p:attrNameLst>
                                          <p:attrName>style.visibility</p:attrName>
                                        </p:attrNameLst>
                                      </p:cBhvr>
                                      <p:to>
                                        <p:strVal val="visible"/>
                                      </p:to>
                                    </p:set>
                                    <p:anim calcmode="lin" valueType="num">
                                      <p:cBhvr>
                                        <p:cTn id="7" dur="500" fill="hold"/>
                                        <p:tgtEl>
                                          <p:spTgt spid="215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5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15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5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510">
                                            <p:txEl>
                                              <p:pRg st="0" end="0"/>
                                            </p:txEl>
                                          </p:spTgt>
                                        </p:tgtEl>
                                      </p:cBhvr>
                                    </p:animEffect>
                                  </p:childTnLst>
                                </p:cTn>
                              </p:par>
                            </p:childTnLst>
                          </p:cTn>
                        </p:par>
                        <p:par>
                          <p:cTn id="12" fill="hold">
                            <p:stCondLst>
                              <p:cond delay="1250"/>
                            </p:stCondLst>
                            <p:childTnLst>
                              <p:par>
                                <p:cTn id="13" presetID="15" presetClass="entr" presetSubtype="0" fill="hold" nodeType="afterEffect">
                                  <p:stCondLst>
                                    <p:cond delay="0"/>
                                  </p:stCondLst>
                                  <p:childTnLst>
                                    <p:set>
                                      <p:cBhvr>
                                        <p:cTn id="14" dur="1" fill="hold">
                                          <p:stCondLst>
                                            <p:cond delay="0"/>
                                          </p:stCondLst>
                                        </p:cTn>
                                        <p:tgtEl>
                                          <p:spTgt spid="21508">
                                            <p:txEl>
                                              <p:pRg st="0" end="0"/>
                                            </p:txEl>
                                          </p:spTgt>
                                        </p:tgtEl>
                                        <p:attrNameLst>
                                          <p:attrName>style.visibility</p:attrName>
                                        </p:attrNameLst>
                                      </p:cBhvr>
                                      <p:to>
                                        <p:strVal val="visible"/>
                                      </p:to>
                                    </p:set>
                                    <p:anim calcmode="lin" valueType="num">
                                      <p:cBhvr>
                                        <p:cTn id="15" dur="1000" fill="hold"/>
                                        <p:tgtEl>
                                          <p:spTgt spid="21508">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1508">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150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1508">
                                            <p:txEl>
                                              <p:pRg st="0" end="0"/>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0"/>
                                  </p:stCondLst>
                                  <p:childTnLst>
                                    <p:set>
                                      <p:cBhvr>
                                        <p:cTn id="20" dur="1" fill="hold">
                                          <p:stCondLst>
                                            <p:cond delay="0"/>
                                          </p:stCondLst>
                                        </p:cTn>
                                        <p:tgtEl>
                                          <p:spTgt spid="21508">
                                            <p:txEl>
                                              <p:pRg st="1" end="1"/>
                                            </p:txEl>
                                          </p:spTgt>
                                        </p:tgtEl>
                                        <p:attrNameLst>
                                          <p:attrName>style.visibility</p:attrName>
                                        </p:attrNameLst>
                                      </p:cBhvr>
                                      <p:to>
                                        <p:strVal val="visible"/>
                                      </p:to>
                                    </p:set>
                                    <p:anim calcmode="lin" valueType="num">
                                      <p:cBhvr>
                                        <p:cTn id="21" dur="1000" fill="hold"/>
                                        <p:tgtEl>
                                          <p:spTgt spid="21508">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21508">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2150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150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2250"/>
                            </p:stCondLst>
                            <p:childTnLst>
                              <p:par>
                                <p:cTn id="26" presetID="26" presetClass="entr" presetSubtype="0" fill="hold" nodeType="afterEffect">
                                  <p:stCondLst>
                                    <p:cond delay="0"/>
                                  </p:stCondLst>
                                  <p:childTnLst>
                                    <p:set>
                                      <p:cBhvr>
                                        <p:cTn id="27" dur="1" fill="hold">
                                          <p:stCondLst>
                                            <p:cond delay="0"/>
                                          </p:stCondLst>
                                        </p:cTn>
                                        <p:tgtEl>
                                          <p:spTgt spid="21511"/>
                                        </p:tgtEl>
                                        <p:attrNameLst>
                                          <p:attrName>style.visibility</p:attrName>
                                        </p:attrNameLst>
                                      </p:cBhvr>
                                      <p:to>
                                        <p:strVal val="visible"/>
                                      </p:to>
                                    </p:set>
                                    <p:animEffect transition="in" filter="wipe(down)">
                                      <p:cBhvr>
                                        <p:cTn id="28" dur="580">
                                          <p:stCondLst>
                                            <p:cond delay="0"/>
                                          </p:stCondLst>
                                        </p:cTn>
                                        <p:tgtEl>
                                          <p:spTgt spid="21511"/>
                                        </p:tgtEl>
                                      </p:cBhvr>
                                    </p:animEffect>
                                    <p:anim calcmode="lin" valueType="num">
                                      <p:cBhvr>
                                        <p:cTn id="29" dur="1822" tmFilter="0,0; 0.14,0.36; 0.43,0.73; 0.71,0.91; 1.0,1.0">
                                          <p:stCondLst>
                                            <p:cond delay="0"/>
                                          </p:stCondLst>
                                        </p:cTn>
                                        <p:tgtEl>
                                          <p:spTgt spid="215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15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15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15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1511"/>
                                        </p:tgtEl>
                                        <p:attrNameLst>
                                          <p:attrName>ppt_y</p:attrName>
                                        </p:attrNameLst>
                                      </p:cBhvr>
                                      <p:tavLst>
                                        <p:tav tm="0" fmla="#ppt_y-sin(pi*$)/81">
                                          <p:val>
                                            <p:fltVal val="0"/>
                                          </p:val>
                                        </p:tav>
                                        <p:tav tm="100000">
                                          <p:val>
                                            <p:fltVal val="1"/>
                                          </p:val>
                                        </p:tav>
                                      </p:tavLst>
                                    </p:anim>
                                    <p:animScale>
                                      <p:cBhvr>
                                        <p:cTn id="34" dur="26">
                                          <p:stCondLst>
                                            <p:cond delay="650"/>
                                          </p:stCondLst>
                                        </p:cTn>
                                        <p:tgtEl>
                                          <p:spTgt spid="21511"/>
                                        </p:tgtEl>
                                      </p:cBhvr>
                                      <p:to x="100000" y="60000"/>
                                    </p:animScale>
                                    <p:animScale>
                                      <p:cBhvr>
                                        <p:cTn id="35" dur="166" decel="50000">
                                          <p:stCondLst>
                                            <p:cond delay="676"/>
                                          </p:stCondLst>
                                        </p:cTn>
                                        <p:tgtEl>
                                          <p:spTgt spid="21511"/>
                                        </p:tgtEl>
                                      </p:cBhvr>
                                      <p:to x="100000" y="100000"/>
                                    </p:animScale>
                                    <p:animScale>
                                      <p:cBhvr>
                                        <p:cTn id="36" dur="26">
                                          <p:stCondLst>
                                            <p:cond delay="1312"/>
                                          </p:stCondLst>
                                        </p:cTn>
                                        <p:tgtEl>
                                          <p:spTgt spid="21511"/>
                                        </p:tgtEl>
                                      </p:cBhvr>
                                      <p:to x="100000" y="80000"/>
                                    </p:animScale>
                                    <p:animScale>
                                      <p:cBhvr>
                                        <p:cTn id="37" dur="166" decel="50000">
                                          <p:stCondLst>
                                            <p:cond delay="1338"/>
                                          </p:stCondLst>
                                        </p:cTn>
                                        <p:tgtEl>
                                          <p:spTgt spid="21511"/>
                                        </p:tgtEl>
                                      </p:cBhvr>
                                      <p:to x="100000" y="100000"/>
                                    </p:animScale>
                                    <p:animScale>
                                      <p:cBhvr>
                                        <p:cTn id="38" dur="26">
                                          <p:stCondLst>
                                            <p:cond delay="1642"/>
                                          </p:stCondLst>
                                        </p:cTn>
                                        <p:tgtEl>
                                          <p:spTgt spid="21511"/>
                                        </p:tgtEl>
                                      </p:cBhvr>
                                      <p:to x="100000" y="90000"/>
                                    </p:animScale>
                                    <p:animScale>
                                      <p:cBhvr>
                                        <p:cTn id="39" dur="166" decel="50000">
                                          <p:stCondLst>
                                            <p:cond delay="1668"/>
                                          </p:stCondLst>
                                        </p:cTn>
                                        <p:tgtEl>
                                          <p:spTgt spid="21511"/>
                                        </p:tgtEl>
                                      </p:cBhvr>
                                      <p:to x="100000" y="100000"/>
                                    </p:animScale>
                                    <p:animScale>
                                      <p:cBhvr>
                                        <p:cTn id="40" dur="26">
                                          <p:stCondLst>
                                            <p:cond delay="1808"/>
                                          </p:stCondLst>
                                        </p:cTn>
                                        <p:tgtEl>
                                          <p:spTgt spid="21511"/>
                                        </p:tgtEl>
                                      </p:cBhvr>
                                      <p:to x="100000" y="95000"/>
                                    </p:animScale>
                                    <p:animScale>
                                      <p:cBhvr>
                                        <p:cTn id="41" dur="166" decel="50000">
                                          <p:stCondLst>
                                            <p:cond delay="1834"/>
                                          </p:stCondLst>
                                        </p:cTn>
                                        <p:tgtEl>
                                          <p:spTgt spid="21511"/>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21512"/>
                                        </p:tgtEl>
                                        <p:attrNameLst>
                                          <p:attrName>style.visibility</p:attrName>
                                        </p:attrNameLst>
                                      </p:cBhvr>
                                      <p:to>
                                        <p:strVal val="visible"/>
                                      </p:to>
                                    </p:set>
                                    <p:animEffect transition="in" filter="wipe(down)">
                                      <p:cBhvr>
                                        <p:cTn id="44" dur="580">
                                          <p:stCondLst>
                                            <p:cond delay="0"/>
                                          </p:stCondLst>
                                        </p:cTn>
                                        <p:tgtEl>
                                          <p:spTgt spid="21512"/>
                                        </p:tgtEl>
                                      </p:cBhvr>
                                    </p:animEffect>
                                    <p:anim calcmode="lin" valueType="num">
                                      <p:cBhvr>
                                        <p:cTn id="45" dur="1822" tmFilter="0,0; 0.14,0.36; 0.43,0.73; 0.71,0.91; 1.0,1.0">
                                          <p:stCondLst>
                                            <p:cond delay="0"/>
                                          </p:stCondLst>
                                        </p:cTn>
                                        <p:tgtEl>
                                          <p:spTgt spid="2151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151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151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151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1512"/>
                                        </p:tgtEl>
                                        <p:attrNameLst>
                                          <p:attrName>ppt_y</p:attrName>
                                        </p:attrNameLst>
                                      </p:cBhvr>
                                      <p:tavLst>
                                        <p:tav tm="0" fmla="#ppt_y-sin(pi*$)/81">
                                          <p:val>
                                            <p:fltVal val="0"/>
                                          </p:val>
                                        </p:tav>
                                        <p:tav tm="100000">
                                          <p:val>
                                            <p:fltVal val="1"/>
                                          </p:val>
                                        </p:tav>
                                      </p:tavLst>
                                    </p:anim>
                                    <p:animScale>
                                      <p:cBhvr>
                                        <p:cTn id="50" dur="26">
                                          <p:stCondLst>
                                            <p:cond delay="650"/>
                                          </p:stCondLst>
                                        </p:cTn>
                                        <p:tgtEl>
                                          <p:spTgt spid="21512"/>
                                        </p:tgtEl>
                                      </p:cBhvr>
                                      <p:to x="100000" y="60000"/>
                                    </p:animScale>
                                    <p:animScale>
                                      <p:cBhvr>
                                        <p:cTn id="51" dur="166" decel="50000">
                                          <p:stCondLst>
                                            <p:cond delay="676"/>
                                          </p:stCondLst>
                                        </p:cTn>
                                        <p:tgtEl>
                                          <p:spTgt spid="21512"/>
                                        </p:tgtEl>
                                      </p:cBhvr>
                                      <p:to x="100000" y="100000"/>
                                    </p:animScale>
                                    <p:animScale>
                                      <p:cBhvr>
                                        <p:cTn id="52" dur="26">
                                          <p:stCondLst>
                                            <p:cond delay="1312"/>
                                          </p:stCondLst>
                                        </p:cTn>
                                        <p:tgtEl>
                                          <p:spTgt spid="21512"/>
                                        </p:tgtEl>
                                      </p:cBhvr>
                                      <p:to x="100000" y="80000"/>
                                    </p:animScale>
                                    <p:animScale>
                                      <p:cBhvr>
                                        <p:cTn id="53" dur="166" decel="50000">
                                          <p:stCondLst>
                                            <p:cond delay="1338"/>
                                          </p:stCondLst>
                                        </p:cTn>
                                        <p:tgtEl>
                                          <p:spTgt spid="21512"/>
                                        </p:tgtEl>
                                      </p:cBhvr>
                                      <p:to x="100000" y="100000"/>
                                    </p:animScale>
                                    <p:animScale>
                                      <p:cBhvr>
                                        <p:cTn id="54" dur="26">
                                          <p:stCondLst>
                                            <p:cond delay="1642"/>
                                          </p:stCondLst>
                                        </p:cTn>
                                        <p:tgtEl>
                                          <p:spTgt spid="21512"/>
                                        </p:tgtEl>
                                      </p:cBhvr>
                                      <p:to x="100000" y="90000"/>
                                    </p:animScale>
                                    <p:animScale>
                                      <p:cBhvr>
                                        <p:cTn id="55" dur="166" decel="50000">
                                          <p:stCondLst>
                                            <p:cond delay="1668"/>
                                          </p:stCondLst>
                                        </p:cTn>
                                        <p:tgtEl>
                                          <p:spTgt spid="21512"/>
                                        </p:tgtEl>
                                      </p:cBhvr>
                                      <p:to x="100000" y="100000"/>
                                    </p:animScale>
                                    <p:animScale>
                                      <p:cBhvr>
                                        <p:cTn id="56" dur="26">
                                          <p:stCondLst>
                                            <p:cond delay="1808"/>
                                          </p:stCondLst>
                                        </p:cTn>
                                        <p:tgtEl>
                                          <p:spTgt spid="21512"/>
                                        </p:tgtEl>
                                      </p:cBhvr>
                                      <p:to x="100000" y="95000"/>
                                    </p:animScale>
                                    <p:animScale>
                                      <p:cBhvr>
                                        <p:cTn id="57" dur="166" decel="50000">
                                          <p:stCondLst>
                                            <p:cond delay="1834"/>
                                          </p:stCondLst>
                                        </p:cTn>
                                        <p:tgtEl>
                                          <p:spTgt spid="215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2484438" y="0"/>
            <a:ext cx="4335462" cy="701675"/>
          </a:xfrm>
          <a:prstGeom prst="rect">
            <a:avLst/>
          </a:prstGeom>
          <a:noFill/>
          <a:ln w="9525">
            <a:noFill/>
            <a:miter lim="800000"/>
            <a:headEnd/>
            <a:tailEnd/>
          </a:ln>
          <a:effectLst/>
        </p:spPr>
        <p:txBody>
          <a:bodyPr wrap="none">
            <a:spAutoFit/>
          </a:bodyPr>
          <a:lstStyle/>
          <a:p>
            <a:pPr>
              <a:defRPr/>
            </a:pPr>
            <a:r>
              <a:rPr lang="fr-FR" sz="4000">
                <a:solidFill>
                  <a:srgbClr val="0066FF"/>
                </a:solidFill>
                <a:effectLst>
                  <a:outerShdw blurRad="38100" dist="38100" dir="2700000" algn="tl">
                    <a:srgbClr val="C0C0C0"/>
                  </a:outerShdw>
                </a:effectLst>
              </a:rPr>
              <a:t>L’Arc de Triomphe</a:t>
            </a:r>
          </a:p>
        </p:txBody>
      </p:sp>
      <p:sp>
        <p:nvSpPr>
          <p:cNvPr id="22533" name="Text Box 5"/>
          <p:cNvSpPr txBox="1">
            <a:spLocks noChangeArrowheads="1"/>
          </p:cNvSpPr>
          <p:nvPr/>
        </p:nvSpPr>
        <p:spPr bwMode="auto">
          <a:xfrm>
            <a:off x="0" y="857250"/>
            <a:ext cx="5786438" cy="5648325"/>
          </a:xfrm>
          <a:prstGeom prst="rect">
            <a:avLst/>
          </a:prstGeom>
          <a:noFill/>
          <a:ln w="9525">
            <a:noFill/>
            <a:miter lim="800000"/>
            <a:headEnd/>
            <a:tailEnd/>
          </a:ln>
        </p:spPr>
        <p:txBody>
          <a:bodyPr>
            <a:spAutoFit/>
          </a:bodyPr>
          <a:lstStyle/>
          <a:p>
            <a:r>
              <a:rPr lang="en-US" sz="2600" u="none">
                <a:solidFill>
                  <a:srgbClr val="6600FF"/>
                </a:solidFill>
                <a:latin typeface="Comic Sans MS" pitchFamily="66" charset="0"/>
              </a:rPr>
              <a:t>“The Arc de Triomphe” is a monument in Paris that stands at the centre of “The Place Charles de Gaulle”, also known as “The Place de l'Étoile".  It is on the western end of “The Champs-Élysées”.  “The Arc de Triomphe” honours those who fought for France.  At the top of the Arc there are the names of generals who fought during the wars.  The Tomb of the Unknown Soldier is underneath the Arc.</a:t>
            </a:r>
          </a:p>
          <a:p>
            <a:r>
              <a:rPr lang="en-US" sz="2600" u="none">
                <a:solidFill>
                  <a:srgbClr val="6600FF"/>
                </a:solidFill>
                <a:latin typeface="Comic Sans MS" pitchFamily="66" charset="0"/>
              </a:rPr>
              <a:t>The monument was designed by Jean Chalgrin in 1806.</a:t>
            </a:r>
            <a:endParaRPr lang="fr-FR" sz="2600" u="none">
              <a:solidFill>
                <a:srgbClr val="6600FF"/>
              </a:solidFill>
              <a:latin typeface="Comic Sans MS" pitchFamily="66" charset="0"/>
            </a:endParaRPr>
          </a:p>
        </p:txBody>
      </p:sp>
      <p:pic>
        <p:nvPicPr>
          <p:cNvPr id="22535" name="Picture 7" descr="ArcTriomphe36"/>
          <p:cNvPicPr>
            <a:picLocks noChangeAspect="1" noChangeArrowheads="1"/>
          </p:cNvPicPr>
          <p:nvPr/>
        </p:nvPicPr>
        <p:blipFill>
          <a:blip r:embed="rId2" cstate="screen"/>
          <a:srcRect/>
          <a:stretch>
            <a:fillRect/>
          </a:stretch>
        </p:blipFill>
        <p:spPr bwMode="auto">
          <a:xfrm>
            <a:off x="6084888" y="765175"/>
            <a:ext cx="2817812" cy="2376488"/>
          </a:xfrm>
          <a:prstGeom prst="rect">
            <a:avLst/>
          </a:prstGeom>
          <a:noFill/>
          <a:ln w="9525">
            <a:noFill/>
            <a:miter lim="800000"/>
            <a:headEnd/>
            <a:tailEnd/>
          </a:ln>
        </p:spPr>
      </p:pic>
      <p:pic>
        <p:nvPicPr>
          <p:cNvPr id="22536" name="Picture 8" descr="xivgmves"/>
          <p:cNvPicPr>
            <a:picLocks noChangeAspect="1" noChangeArrowheads="1"/>
          </p:cNvPicPr>
          <p:nvPr/>
        </p:nvPicPr>
        <p:blipFill>
          <a:blip r:embed="rId3" cstate="screen"/>
          <a:srcRect/>
          <a:stretch>
            <a:fillRect/>
          </a:stretch>
        </p:blipFill>
        <p:spPr bwMode="auto">
          <a:xfrm>
            <a:off x="5786438" y="3643313"/>
            <a:ext cx="3178175" cy="2736850"/>
          </a:xfrm>
          <a:prstGeom prst="rect">
            <a:avLst/>
          </a:prstGeom>
          <a:noFill/>
          <a:ln w="9525">
            <a:noFill/>
            <a:miter lim="800000"/>
            <a:headEnd/>
            <a:tailEnd/>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2532">
                                            <p:txEl>
                                              <p:pRg st="0" end="0"/>
                                            </p:txEl>
                                          </p:spTgt>
                                        </p:tgtEl>
                                        <p:attrNameLst>
                                          <p:attrName>style.visibility</p:attrName>
                                        </p:attrNameLst>
                                      </p:cBhvr>
                                      <p:to>
                                        <p:strVal val="visible"/>
                                      </p:to>
                                    </p:set>
                                    <p:anim calcmode="lin" valueType="num">
                                      <p:cBhvr>
                                        <p:cTn id="7" dur="500" fill="hold"/>
                                        <p:tgtEl>
                                          <p:spTgt spid="2253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53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253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53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532">
                                            <p:txEl>
                                              <p:pRg st="0" end="0"/>
                                            </p:txEl>
                                          </p:spTgt>
                                        </p:tgtEl>
                                      </p:cBhvr>
                                    </p:animEffect>
                                  </p:childTnLst>
                                </p:cTn>
                              </p:par>
                            </p:childTnLst>
                          </p:cTn>
                        </p:par>
                        <p:par>
                          <p:cTn id="12" fill="hold">
                            <p:stCondLst>
                              <p:cond delay="1200"/>
                            </p:stCondLst>
                            <p:childTnLst>
                              <p:par>
                                <p:cTn id="13" presetID="15" presetClass="entr" presetSubtype="0" fill="hold" nodeType="afterEffect">
                                  <p:stCondLst>
                                    <p:cond delay="0"/>
                                  </p:stCondLst>
                                  <p:childTnLst>
                                    <p:set>
                                      <p:cBhvr>
                                        <p:cTn id="14" dur="1" fill="hold">
                                          <p:stCondLst>
                                            <p:cond delay="0"/>
                                          </p:stCondLst>
                                        </p:cTn>
                                        <p:tgtEl>
                                          <p:spTgt spid="22533">
                                            <p:txEl>
                                              <p:pRg st="0" end="0"/>
                                            </p:txEl>
                                          </p:spTgt>
                                        </p:tgtEl>
                                        <p:attrNameLst>
                                          <p:attrName>style.visibility</p:attrName>
                                        </p:attrNameLst>
                                      </p:cBhvr>
                                      <p:to>
                                        <p:strVal val="visible"/>
                                      </p:to>
                                    </p:set>
                                    <p:anim calcmode="lin" valueType="num">
                                      <p:cBhvr>
                                        <p:cTn id="15" dur="1000" fill="hold"/>
                                        <p:tgtEl>
                                          <p:spTgt spid="2253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253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253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2533">
                                            <p:txEl>
                                              <p:pRg st="0" end="0"/>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0"/>
                                  </p:stCondLst>
                                  <p:childTnLst>
                                    <p:set>
                                      <p:cBhvr>
                                        <p:cTn id="20" dur="1" fill="hold">
                                          <p:stCondLst>
                                            <p:cond delay="0"/>
                                          </p:stCondLst>
                                        </p:cTn>
                                        <p:tgtEl>
                                          <p:spTgt spid="22533">
                                            <p:txEl>
                                              <p:pRg st="1" end="1"/>
                                            </p:txEl>
                                          </p:spTgt>
                                        </p:tgtEl>
                                        <p:attrNameLst>
                                          <p:attrName>style.visibility</p:attrName>
                                        </p:attrNameLst>
                                      </p:cBhvr>
                                      <p:to>
                                        <p:strVal val="visible"/>
                                      </p:to>
                                    </p:set>
                                    <p:anim calcmode="lin" valueType="num">
                                      <p:cBhvr>
                                        <p:cTn id="21" dur="1000" fill="hold"/>
                                        <p:tgtEl>
                                          <p:spTgt spid="2253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2253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2253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253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2200"/>
                            </p:stCondLst>
                            <p:childTnLst>
                              <p:par>
                                <p:cTn id="26" presetID="35" presetClass="entr" presetSubtype="0" fill="hold" nodeType="afterEffect">
                                  <p:stCondLst>
                                    <p:cond delay="0"/>
                                  </p:stCondLst>
                                  <p:childTnLst>
                                    <p:set>
                                      <p:cBhvr>
                                        <p:cTn id="27" dur="1" fill="hold">
                                          <p:stCondLst>
                                            <p:cond delay="0"/>
                                          </p:stCondLst>
                                        </p:cTn>
                                        <p:tgtEl>
                                          <p:spTgt spid="22535"/>
                                        </p:tgtEl>
                                        <p:attrNameLst>
                                          <p:attrName>style.visibility</p:attrName>
                                        </p:attrNameLst>
                                      </p:cBhvr>
                                      <p:to>
                                        <p:strVal val="visible"/>
                                      </p:to>
                                    </p:set>
                                    <p:animEffect transition="in" filter="fade">
                                      <p:cBhvr>
                                        <p:cTn id="28" dur="1000"/>
                                        <p:tgtEl>
                                          <p:spTgt spid="22535"/>
                                        </p:tgtEl>
                                      </p:cBhvr>
                                    </p:animEffect>
                                    <p:anim calcmode="lin" valueType="num">
                                      <p:cBhvr>
                                        <p:cTn id="29" dur="1000" fill="hold"/>
                                        <p:tgtEl>
                                          <p:spTgt spid="22535"/>
                                        </p:tgtEl>
                                        <p:attrNameLst>
                                          <p:attrName>style.rotation</p:attrName>
                                        </p:attrNameLst>
                                      </p:cBhvr>
                                      <p:tavLst>
                                        <p:tav tm="0">
                                          <p:val>
                                            <p:fltVal val="720"/>
                                          </p:val>
                                        </p:tav>
                                        <p:tav tm="100000">
                                          <p:val>
                                            <p:fltVal val="0"/>
                                          </p:val>
                                        </p:tav>
                                      </p:tavLst>
                                    </p:anim>
                                    <p:anim calcmode="lin" valueType="num">
                                      <p:cBhvr>
                                        <p:cTn id="30" dur="1000" fill="hold"/>
                                        <p:tgtEl>
                                          <p:spTgt spid="22535"/>
                                        </p:tgtEl>
                                        <p:attrNameLst>
                                          <p:attrName>ppt_h</p:attrName>
                                        </p:attrNameLst>
                                      </p:cBhvr>
                                      <p:tavLst>
                                        <p:tav tm="0">
                                          <p:val>
                                            <p:fltVal val="0"/>
                                          </p:val>
                                        </p:tav>
                                        <p:tav tm="100000">
                                          <p:val>
                                            <p:strVal val="#ppt_h"/>
                                          </p:val>
                                        </p:tav>
                                      </p:tavLst>
                                    </p:anim>
                                    <p:anim calcmode="lin" valueType="num">
                                      <p:cBhvr>
                                        <p:cTn id="31" dur="1000" fill="hold"/>
                                        <p:tgtEl>
                                          <p:spTgt spid="22535"/>
                                        </p:tgtEl>
                                        <p:attrNameLst>
                                          <p:attrName>ppt_w</p:attrName>
                                        </p:attrNameLst>
                                      </p:cBhvr>
                                      <p:tavLst>
                                        <p:tav tm="0">
                                          <p:val>
                                            <p:fltVal val="0"/>
                                          </p:val>
                                        </p:tav>
                                        <p:tav tm="100000">
                                          <p:val>
                                            <p:strVal val="#ppt_w"/>
                                          </p:val>
                                        </p:tav>
                                      </p:tavLst>
                                    </p:anim>
                                  </p:childTnLst>
                                </p:cTn>
                              </p:par>
                              <p:par>
                                <p:cTn id="32" presetID="21" presetClass="entr" presetSubtype="4" fill="hold" nodeType="withEffect">
                                  <p:stCondLst>
                                    <p:cond delay="0"/>
                                  </p:stCondLst>
                                  <p:childTnLst>
                                    <p:set>
                                      <p:cBhvr>
                                        <p:cTn id="33" dur="1" fill="hold">
                                          <p:stCondLst>
                                            <p:cond delay="0"/>
                                          </p:stCondLst>
                                        </p:cTn>
                                        <p:tgtEl>
                                          <p:spTgt spid="22536"/>
                                        </p:tgtEl>
                                        <p:attrNameLst>
                                          <p:attrName>style.visibility</p:attrName>
                                        </p:attrNameLst>
                                      </p:cBhvr>
                                      <p:to>
                                        <p:strVal val="visible"/>
                                      </p:to>
                                    </p:set>
                                    <p:animEffect transition="in" filter="wheel(4)">
                                      <p:cBhvr>
                                        <p:cTn id="34" dur="1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sng" strike="noStrike" cap="none" normalizeH="0" baseline="0" smtClean="0">
            <a:ln>
              <a:noFill/>
            </a:ln>
            <a:solidFill>
              <a:schemeClr val="tx1"/>
            </a:solidFill>
            <a:effectLst>
              <a:outerShdw blurRad="38100" dist="38100" dir="2700000" algn="tl">
                <a:srgbClr val="000000">
                  <a:alpha val="43137"/>
                </a:srgbClr>
              </a:outerShdw>
            </a:effectLst>
            <a:latin typeface="Script MT Bold" pitchFamily="66"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sng" strike="noStrike" cap="none" normalizeH="0" baseline="0" smtClean="0">
            <a:ln>
              <a:noFill/>
            </a:ln>
            <a:solidFill>
              <a:schemeClr val="tx1"/>
            </a:solidFill>
            <a:effectLst>
              <a:outerShdw blurRad="38100" dist="38100" dir="2700000" algn="tl">
                <a:srgbClr val="000000">
                  <a:alpha val="43137"/>
                </a:srgbClr>
              </a:outerShdw>
            </a:effectLst>
            <a:latin typeface="Script MT Bold" pitchFamily="66" charset="0"/>
            <a:cs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TotalTime>
  <Words>692</Words>
  <Application>Microsoft Office PowerPoint</Application>
  <PresentationFormat>Affichage à l'écran (4:3)</PresentationFormat>
  <Paragraphs>42</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Modèle par défaut</vt:lpstr>
      <vt:lpstr>France </vt:lpstr>
      <vt:lpstr>Things you should know about France</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Company>JUJU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JUJU</dc:creator>
  <cp:lastModifiedBy>TECHNICIEN INFO</cp:lastModifiedBy>
  <cp:revision>21</cp:revision>
  <dcterms:created xsi:type="dcterms:W3CDTF">2009-09-26T12:02:22Z</dcterms:created>
  <dcterms:modified xsi:type="dcterms:W3CDTF">2011-09-28T12:20:52Z</dcterms:modified>
</cp:coreProperties>
</file>