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3" r:id="rId8"/>
    <p:sldId id="264" r:id="rId9"/>
    <p:sldId id="265" r:id="rId10"/>
    <p:sldId id="266" r:id="rId11"/>
    <p:sldId id="267"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0" d="100"/>
          <a:sy n="70" d="100"/>
        </p:scale>
        <p:origin x="-13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orme libre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r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15F1AA26-B753-41F8-8181-777F57B463C2}" type="datetimeFigureOut">
              <a:rPr lang="fr-FR" smtClean="0"/>
              <a:pPr/>
              <a:t>10/05/2010</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D0697F37-719C-4860-81E4-D59877B74F34}"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5F1AA26-B753-41F8-8181-777F57B463C2}" type="datetimeFigureOut">
              <a:rPr lang="fr-FR" smtClean="0"/>
              <a:pPr/>
              <a:t>10/05/2010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697F37-719C-4860-81E4-D59877B74F3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5F1AA26-B753-41F8-8181-777F57B463C2}" type="datetimeFigureOut">
              <a:rPr lang="fr-FR" smtClean="0"/>
              <a:pPr/>
              <a:t>10/05/2010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697F37-719C-4860-81E4-D59877B74F34}"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5F1AA26-B753-41F8-8181-777F57B463C2}" type="datetimeFigureOut">
              <a:rPr lang="fr-FR" smtClean="0"/>
              <a:pPr/>
              <a:t>10/05/2010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697F37-719C-4860-81E4-D59877B74F34}"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orme libre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r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15F1AA26-B753-41F8-8181-777F57B463C2}" type="datetimeFigureOut">
              <a:rPr lang="fr-FR" smtClean="0"/>
              <a:pPr/>
              <a:t>10/05/2010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697F37-719C-4860-81E4-D59877B74F34}"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15F1AA26-B753-41F8-8181-777F57B463C2}" type="datetimeFigureOut">
              <a:rPr lang="fr-FR" smtClean="0"/>
              <a:pPr/>
              <a:t>10/05/2010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0697F37-719C-4860-81E4-D59877B74F34}"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15F1AA26-B753-41F8-8181-777F57B463C2}" type="datetimeFigureOut">
              <a:rPr lang="fr-FR" smtClean="0"/>
              <a:pPr/>
              <a:t>10/05/2010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0697F37-719C-4860-81E4-D59877B74F34}"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320"/>
            <a:ext cx="7470648" cy="1143000"/>
          </a:xfrm>
        </p:spPr>
        <p:txBody>
          <a:bodyPr anchor="ctr"/>
          <a:lstStyle>
            <a:lvl1pPr algn="l">
              <a:defRPr sz="4600"/>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15F1AA26-B753-41F8-8181-777F57B463C2}" type="datetimeFigureOut">
              <a:rPr lang="fr-FR" smtClean="0"/>
              <a:pPr/>
              <a:t>10/05/2010</a:t>
            </a:fld>
            <a:endParaRPr lang="fr-FR"/>
          </a:p>
        </p:txBody>
      </p:sp>
      <p:sp>
        <p:nvSpPr>
          <p:cNvPr id="8" name="Espace réservé du numéro de diapositive 7"/>
          <p:cNvSpPr>
            <a:spLocks noGrp="1"/>
          </p:cNvSpPr>
          <p:nvPr>
            <p:ph type="sldNum" sz="quarter" idx="11"/>
          </p:nvPr>
        </p:nvSpPr>
        <p:spPr/>
        <p:txBody>
          <a:bodyPr/>
          <a:lstStyle/>
          <a:p>
            <a:fld id="{D0697F37-719C-4860-81E4-D59877B74F34}" type="slidenum">
              <a:rPr lang="fr-FR" smtClean="0"/>
              <a:pPr/>
              <a:t>‹N°›</a:t>
            </a:fld>
            <a:endParaRPr lang="fr-FR"/>
          </a:p>
        </p:txBody>
      </p:sp>
      <p:sp>
        <p:nvSpPr>
          <p:cNvPr id="9" name="Espace réservé du pied de page 8"/>
          <p:cNvSpPr>
            <a:spLocks noGrp="1"/>
          </p:cNvSpPr>
          <p:nvPr>
            <p:ph type="ftr" sz="quarter" idx="12"/>
          </p:nvPr>
        </p:nvSpPr>
        <p:spPr/>
        <p:txBody>
          <a:bodyPr/>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5F1AA26-B753-41F8-8181-777F57B463C2}" type="datetimeFigureOut">
              <a:rPr lang="fr-FR" smtClean="0"/>
              <a:pPr/>
              <a:t>10/05/2010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0697F37-719C-4860-81E4-D59877B74F3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15F1AA26-B753-41F8-8181-777F57B463C2}" type="datetimeFigureOut">
              <a:rPr lang="fr-FR" smtClean="0"/>
              <a:pPr/>
              <a:t>10/05/2010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156448" y="6422064"/>
            <a:ext cx="762000" cy="365125"/>
          </a:xfrm>
        </p:spPr>
        <p:txBody>
          <a:bodyPr/>
          <a:lstStyle/>
          <a:p>
            <a:fld id="{D0697F37-719C-4860-81E4-D59877B74F34}"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a:xfrm>
            <a:off x="457200" y="6422064"/>
            <a:ext cx="2133600" cy="365125"/>
          </a:xfrm>
        </p:spPr>
        <p:txBody>
          <a:bodyPr/>
          <a:lstStyle/>
          <a:p>
            <a:fld id="{15F1AA26-B753-41F8-8181-777F57B463C2}" type="datetimeFigureOut">
              <a:rPr lang="fr-FR" smtClean="0"/>
              <a:pPr/>
              <a:t>10/05/2010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0697F37-719C-4860-81E4-D59877B74F34}"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orme libre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orme lib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Espace réservé du titre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5F1AA26-B753-41F8-8181-777F57B463C2}" type="datetimeFigureOut">
              <a:rPr lang="fr-FR" smtClean="0"/>
              <a:pPr/>
              <a:t>10/05/2010</a:t>
            </a:fld>
            <a:endParaRPr lang="fr-FR"/>
          </a:p>
        </p:txBody>
      </p:sp>
      <p:sp>
        <p:nvSpPr>
          <p:cNvPr id="22" name="Espace réservé du pied de page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fr-FR"/>
          </a:p>
        </p:txBody>
      </p:sp>
      <p:sp>
        <p:nvSpPr>
          <p:cNvPr id="18" name="Espace réservé du numéro de diapositive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D0697F37-719C-4860-81E4-D59877B74F34}"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fr.wikipedia.org/wiki/Puddlage"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fr.wikipedia.org/wiki/8e_arrondissement_de_Paris"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9064" y="3337560"/>
            <a:ext cx="8286340" cy="2301240"/>
          </a:xfrm>
        </p:spPr>
        <p:txBody>
          <a:bodyPr/>
          <a:lstStyle/>
          <a:p>
            <a:pPr algn="ctr"/>
            <a:r>
              <a:rPr lang="fr-FR" u="sng" dirty="0" smtClean="0"/>
              <a:t>LES QUAIS DE SEINE</a:t>
            </a:r>
            <a:endParaRPr lang="fr-FR" u="sng" dirty="0"/>
          </a:p>
        </p:txBody>
      </p:sp>
      <p:sp>
        <p:nvSpPr>
          <p:cNvPr id="3" name="Sous-titre 2"/>
          <p:cNvSpPr>
            <a:spLocks noGrp="1"/>
          </p:cNvSpPr>
          <p:nvPr>
            <p:ph type="subTitle" idx="1"/>
          </p:nvPr>
        </p:nvSpPr>
        <p:spPr>
          <a:xfrm>
            <a:off x="214282" y="4000504"/>
            <a:ext cx="6400800" cy="1752600"/>
          </a:xfrm>
        </p:spPr>
        <p:txBody>
          <a:bodyPr/>
          <a:lstStyle/>
          <a:p>
            <a:endParaRPr lang="fr-FR" dirty="0" smtClean="0"/>
          </a:p>
          <a:p>
            <a:endParaRPr lang="fr-FR" dirty="0"/>
          </a:p>
          <a:p>
            <a:endParaRPr lang="fr-FR" dirty="0" smtClean="0"/>
          </a:p>
          <a:p>
            <a:endParaRPr lang="fr-FR" dirty="0"/>
          </a:p>
          <a:p>
            <a:endParaRPr lang="fr-FR" dirty="0" smtClean="0"/>
          </a:p>
          <a:p>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57224" y="214290"/>
            <a:ext cx="6480048" cy="2301240"/>
          </a:xfrm>
        </p:spPr>
        <p:txBody>
          <a:bodyPr/>
          <a:lstStyle/>
          <a:p>
            <a:pPr algn="ctr"/>
            <a:r>
              <a:rPr lang="fr-FR" dirty="0" smtClean="0">
                <a:solidFill>
                  <a:schemeClr val="tx1"/>
                </a:solidFill>
              </a:rPr>
              <a:t>Île Saint-Louis</a:t>
            </a:r>
            <a:endParaRPr lang="fr-FR" dirty="0">
              <a:solidFill>
                <a:schemeClr val="tx1"/>
              </a:solidFill>
            </a:endParaRPr>
          </a:p>
        </p:txBody>
      </p:sp>
      <p:sp>
        <p:nvSpPr>
          <p:cNvPr id="5" name="Sous-titre 4"/>
          <p:cNvSpPr>
            <a:spLocks noGrp="1"/>
          </p:cNvSpPr>
          <p:nvPr>
            <p:ph type="subTitle" idx="1"/>
          </p:nvPr>
        </p:nvSpPr>
        <p:spPr>
          <a:xfrm>
            <a:off x="214282" y="5072074"/>
            <a:ext cx="8929718" cy="1252534"/>
          </a:xfrm>
        </p:spPr>
        <p:txBody>
          <a:bodyPr/>
          <a:lstStyle/>
          <a:p>
            <a:pPr algn="l"/>
            <a:r>
              <a:rPr lang="fr-FR" dirty="0" smtClean="0"/>
              <a:t>L'</a:t>
            </a:r>
            <a:r>
              <a:rPr lang="fr-FR" b="1" dirty="0" smtClean="0"/>
              <a:t>île Saint-Louis</a:t>
            </a:r>
            <a:r>
              <a:rPr lang="fr-FR" dirty="0" smtClean="0"/>
              <a:t> est une île de la Seine située en plein cœur de Paris, dans le 4</a:t>
            </a:r>
            <a:r>
              <a:rPr lang="fr-FR" baseline="30000" dirty="0" smtClean="0"/>
              <a:t>e</a:t>
            </a:r>
            <a:r>
              <a:rPr lang="fr-FR" dirty="0" smtClean="0"/>
              <a:t> arrondissement, juste en amont de l’île de la Cité.</a:t>
            </a:r>
            <a:endParaRPr lang="fr-FR" dirty="0"/>
          </a:p>
        </p:txBody>
      </p:sp>
      <p:pic>
        <p:nvPicPr>
          <p:cNvPr id="4" name="Espace réservé du contenu 3" descr="ile-saint-louis-080426.jpg"/>
          <p:cNvPicPr>
            <a:picLocks noGrp="1" noChangeAspect="1"/>
          </p:cNvPicPr>
          <p:nvPr>
            <p:ph idx="4294967295"/>
          </p:nvPr>
        </p:nvPicPr>
        <p:blipFill>
          <a:blip r:embed="rId2" cstate="print"/>
          <a:stretch>
            <a:fillRect/>
          </a:stretch>
        </p:blipFill>
        <p:spPr>
          <a:xfrm>
            <a:off x="1428728" y="1214422"/>
            <a:ext cx="6015609" cy="4000528"/>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Sources:</a:t>
            </a:r>
            <a:endParaRPr lang="fr-FR" dirty="0"/>
          </a:p>
        </p:txBody>
      </p:sp>
      <p:sp>
        <p:nvSpPr>
          <p:cNvPr id="3" name="Espace réservé du contenu 2"/>
          <p:cNvSpPr>
            <a:spLocks noGrp="1"/>
          </p:cNvSpPr>
          <p:nvPr>
            <p:ph idx="1"/>
          </p:nvPr>
        </p:nvSpPr>
        <p:spPr>
          <a:xfrm>
            <a:off x="457200" y="1600200"/>
            <a:ext cx="8472518" cy="4525963"/>
          </a:xfrm>
        </p:spPr>
        <p:txBody>
          <a:bodyPr/>
          <a:lstStyle/>
          <a:p>
            <a:r>
              <a:rPr lang="fr-FR" i="1" dirty="0" smtClean="0"/>
              <a:t>fr.wikipedia.org</a:t>
            </a:r>
          </a:p>
          <a:p>
            <a:r>
              <a:rPr lang="fr-FR" i="1" dirty="0" err="1" smtClean="0"/>
              <a:t>Realisé</a:t>
            </a:r>
            <a:r>
              <a:rPr lang="fr-FR" i="1" dirty="0" smtClean="0"/>
              <a:t> par Da Silva Florian ,</a:t>
            </a:r>
            <a:r>
              <a:rPr lang="fr-FR" i="1" dirty="0" err="1" smtClean="0"/>
              <a:t>Chemir</a:t>
            </a:r>
            <a:r>
              <a:rPr lang="fr-FR" i="1" dirty="0" smtClean="0"/>
              <a:t> Chris et </a:t>
            </a:r>
            <a:r>
              <a:rPr lang="fr-FR" i="1" dirty="0" err="1" smtClean="0"/>
              <a:t>Auroy</a:t>
            </a:r>
            <a:r>
              <a:rPr lang="fr-FR" i="1" dirty="0" smtClean="0"/>
              <a:t> </a:t>
            </a:r>
            <a:r>
              <a:rPr lang="fr-FR" i="1" dirty="0" smtClean="0"/>
              <a:t>Alexis, élèves de seconde A.</a:t>
            </a:r>
            <a:endParaRPr lang="fr-FR" i="1" dirty="0" smtClean="0"/>
          </a:p>
          <a:p>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0164" y="5572140"/>
            <a:ext cx="7467600" cy="1143000"/>
          </a:xfrm>
        </p:spPr>
        <p:txBody>
          <a:bodyPr>
            <a:normAutofit/>
          </a:bodyPr>
          <a:lstStyle/>
          <a:p>
            <a:pPr algn="ctr"/>
            <a:r>
              <a:rPr lang="fr-FR" dirty="0" smtClean="0"/>
              <a:t>La Tour Eiffel</a:t>
            </a:r>
            <a:endParaRPr lang="fr-FR" dirty="0"/>
          </a:p>
        </p:txBody>
      </p:sp>
      <p:pic>
        <p:nvPicPr>
          <p:cNvPr id="4" name="Espace réservé du contenu 3" descr="visoterra-tour-eiffel-2510.jpg"/>
          <p:cNvPicPr>
            <a:picLocks noGrp="1" noChangeAspect="1"/>
          </p:cNvPicPr>
          <p:nvPr>
            <p:ph idx="1"/>
          </p:nvPr>
        </p:nvPicPr>
        <p:blipFill>
          <a:blip r:embed="rId2" cstate="print"/>
          <a:stretch>
            <a:fillRect/>
          </a:stretch>
        </p:blipFill>
        <p:spPr>
          <a:xfrm>
            <a:off x="857224" y="642918"/>
            <a:ext cx="3857652" cy="4937593"/>
          </a:xfrm>
        </p:spPr>
      </p:pic>
      <p:sp>
        <p:nvSpPr>
          <p:cNvPr id="5" name="Rectangle 4"/>
          <p:cNvSpPr/>
          <p:nvPr/>
        </p:nvSpPr>
        <p:spPr>
          <a:xfrm>
            <a:off x="5429256" y="642918"/>
            <a:ext cx="2928942" cy="5355312"/>
          </a:xfrm>
          <a:prstGeom prst="rect">
            <a:avLst/>
          </a:prstGeom>
        </p:spPr>
        <p:txBody>
          <a:bodyPr wrap="square">
            <a:spAutoFit/>
          </a:bodyPr>
          <a:lstStyle/>
          <a:p>
            <a:r>
              <a:rPr lang="fr-FR" dirty="0" smtClean="0"/>
              <a:t>La </a:t>
            </a:r>
            <a:r>
              <a:rPr lang="fr-FR" b="1" dirty="0" smtClean="0"/>
              <a:t>tour Eiffel</a:t>
            </a:r>
            <a:r>
              <a:rPr lang="fr-FR" dirty="0" smtClean="0"/>
              <a:t>, initialement nommée </a:t>
            </a:r>
            <a:r>
              <a:rPr lang="fr-FR" i="1" dirty="0" smtClean="0"/>
              <a:t>tour de 300 mètres</a:t>
            </a:r>
            <a:r>
              <a:rPr lang="fr-FR" dirty="0" smtClean="0"/>
              <a:t>, est une tour de </a:t>
            </a:r>
            <a:r>
              <a:rPr lang="fr-FR" dirty="0" smtClean="0"/>
              <a:t>fer,</a:t>
            </a:r>
            <a:r>
              <a:rPr lang="fr-FR" dirty="0" smtClean="0">
                <a:hlinkClick r:id="rId3" tooltip="Puddlage"/>
              </a:rPr>
              <a:t> </a:t>
            </a:r>
            <a:r>
              <a:rPr lang="fr-FR" dirty="0" smtClean="0"/>
              <a:t>construite par Gustave Eiffel et ses collaborateurs pour l‘Exposition universelle de Paris de 1889. Situé à l'extrémité du parc du Champ-de-Mars, en bordure de la Seine, ce monument parisien, symbole de la capitale française, est le neuvième site le plus visité de France en 2007 et le premier monument payant visité au monde avec 6,893 millions de visiteurs en 2007</a:t>
            </a: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4348" y="285728"/>
            <a:ext cx="7467600" cy="1143000"/>
          </a:xfrm>
        </p:spPr>
        <p:txBody>
          <a:bodyPr/>
          <a:lstStyle/>
          <a:p>
            <a:pPr algn="ctr"/>
            <a:r>
              <a:rPr lang="fr-FR" dirty="0" smtClean="0"/>
              <a:t>Grand</a:t>
            </a:r>
            <a:r>
              <a:rPr lang="fr-FR" b="1" dirty="0" smtClean="0">
                <a:effectLst>
                  <a:outerShdw blurRad="38100" dist="38100" dir="2700000" algn="tl">
                    <a:srgbClr val="000000">
                      <a:alpha val="43137"/>
                    </a:srgbClr>
                  </a:outerShdw>
                </a:effectLst>
              </a:rPr>
              <a:t> Palais et Petit Palais</a:t>
            </a:r>
            <a:endParaRPr lang="fr-FR" b="1" dirty="0">
              <a:effectLst>
                <a:outerShdw blurRad="38100" dist="38100" dir="2700000" algn="tl">
                  <a:srgbClr val="000000">
                    <a:alpha val="43137"/>
                  </a:srgbClr>
                </a:outerShdw>
              </a:effectLst>
            </a:endParaRPr>
          </a:p>
        </p:txBody>
      </p:sp>
      <p:pic>
        <p:nvPicPr>
          <p:cNvPr id="4" name="Espace réservé du contenu 3" descr="grand_palais.jpg"/>
          <p:cNvPicPr>
            <a:picLocks noGrp="1" noChangeAspect="1"/>
          </p:cNvPicPr>
          <p:nvPr>
            <p:ph idx="1"/>
          </p:nvPr>
        </p:nvPicPr>
        <p:blipFill>
          <a:blip r:embed="rId2" cstate="print"/>
          <a:stretch>
            <a:fillRect/>
          </a:stretch>
        </p:blipFill>
        <p:spPr>
          <a:xfrm>
            <a:off x="2071670" y="1428736"/>
            <a:ext cx="5060162" cy="3500462"/>
          </a:xfrm>
        </p:spPr>
      </p:pic>
      <p:sp>
        <p:nvSpPr>
          <p:cNvPr id="5" name="Rectangle 4"/>
          <p:cNvSpPr/>
          <p:nvPr/>
        </p:nvSpPr>
        <p:spPr>
          <a:xfrm>
            <a:off x="642910" y="5214950"/>
            <a:ext cx="7929618" cy="923330"/>
          </a:xfrm>
          <a:prstGeom prst="rect">
            <a:avLst/>
          </a:prstGeom>
        </p:spPr>
        <p:txBody>
          <a:bodyPr wrap="square">
            <a:spAutoFit/>
          </a:bodyPr>
          <a:lstStyle/>
          <a:p>
            <a:r>
              <a:rPr lang="fr-FR" dirty="0" smtClean="0"/>
              <a:t>Le </a:t>
            </a:r>
            <a:r>
              <a:rPr lang="fr-FR" b="1" dirty="0" smtClean="0"/>
              <a:t>Grand Palais</a:t>
            </a:r>
            <a:r>
              <a:rPr lang="fr-FR" dirty="0" smtClean="0"/>
              <a:t> est un monument parisien </a:t>
            </a:r>
            <a:r>
              <a:rPr lang="fr-FR" dirty="0" smtClean="0"/>
              <a:t>célèbre, situé </a:t>
            </a:r>
            <a:r>
              <a:rPr lang="fr-FR" dirty="0" smtClean="0"/>
              <a:t>en bordure des Champs-Elysées, face au Petit Palais, dans le 8e</a:t>
            </a:r>
            <a:r>
              <a:rPr lang="fr-FR" dirty="0" smtClean="0">
                <a:hlinkClick r:id="rId3" tooltip="8e arrondissement de Paris"/>
              </a:rPr>
              <a:t> </a:t>
            </a:r>
            <a:r>
              <a:rPr lang="fr-FR" dirty="0" smtClean="0"/>
              <a:t>arrondissement. Ses 77 000 m² abritent régulièrement salons et expositions prestigieuses.</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5786" y="5500702"/>
            <a:ext cx="7467600" cy="1143000"/>
          </a:xfrm>
        </p:spPr>
        <p:txBody>
          <a:bodyPr/>
          <a:lstStyle/>
          <a:p>
            <a:pPr algn="ctr"/>
            <a:r>
              <a:rPr lang="fr-FR" dirty="0" smtClean="0"/>
              <a:t>Hôtel des Invalides</a:t>
            </a:r>
            <a:endParaRPr lang="fr-FR" dirty="0"/>
          </a:p>
        </p:txBody>
      </p:sp>
      <p:pic>
        <p:nvPicPr>
          <p:cNvPr id="4" name="Espace réservé du contenu 3" descr="Les_Invalides___Napoleon_Buried_Here.jpg"/>
          <p:cNvPicPr>
            <a:picLocks noGrp="1" noChangeAspect="1"/>
          </p:cNvPicPr>
          <p:nvPr>
            <p:ph idx="1"/>
          </p:nvPr>
        </p:nvPicPr>
        <p:blipFill>
          <a:blip r:embed="rId2" cstate="print"/>
          <a:stretch>
            <a:fillRect/>
          </a:stretch>
        </p:blipFill>
        <p:spPr>
          <a:xfrm>
            <a:off x="3000364" y="1643050"/>
            <a:ext cx="3000396" cy="4000528"/>
          </a:xfrm>
        </p:spPr>
      </p:pic>
      <p:sp>
        <p:nvSpPr>
          <p:cNvPr id="5" name="Rectangle 4"/>
          <p:cNvSpPr/>
          <p:nvPr/>
        </p:nvSpPr>
        <p:spPr>
          <a:xfrm>
            <a:off x="571472" y="357166"/>
            <a:ext cx="7929618" cy="1200329"/>
          </a:xfrm>
          <a:prstGeom prst="rect">
            <a:avLst/>
          </a:prstGeom>
        </p:spPr>
        <p:txBody>
          <a:bodyPr wrap="square">
            <a:spAutoFit/>
          </a:bodyPr>
          <a:lstStyle/>
          <a:p>
            <a:r>
              <a:rPr lang="fr-FR" dirty="0" smtClean="0"/>
              <a:t>L’</a:t>
            </a:r>
            <a:r>
              <a:rPr lang="fr-FR" b="1" dirty="0" smtClean="0"/>
              <a:t>hôtel national des Invalides</a:t>
            </a:r>
            <a:r>
              <a:rPr lang="fr-FR" dirty="0" smtClean="0"/>
              <a:t> est un monument parisien dont la construction fut ordonnée par Louis XIV </a:t>
            </a:r>
            <a:r>
              <a:rPr lang="fr-FR" dirty="0" smtClean="0"/>
              <a:t>le</a:t>
            </a:r>
            <a:r>
              <a:rPr lang="fr-FR" dirty="0" smtClean="0"/>
              <a:t> </a:t>
            </a:r>
            <a:r>
              <a:rPr lang="fr-FR" dirty="0" smtClean="0"/>
              <a:t>24 février 1670, pour abriter les invalides de ses armées. Aujourd'hui, il accueille toujours des invalides, mais également plusieurs musées et une nécropole militaire.</a:t>
            </a: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7224" y="285728"/>
            <a:ext cx="7467600" cy="1143000"/>
          </a:xfrm>
        </p:spPr>
        <p:txBody>
          <a:bodyPr>
            <a:normAutofit/>
          </a:bodyPr>
          <a:lstStyle/>
          <a:p>
            <a:pPr algn="ctr"/>
            <a:r>
              <a:rPr lang="fr-FR" dirty="0" smtClean="0"/>
              <a:t>Place de la Concorde</a:t>
            </a:r>
            <a:endParaRPr lang="fr-FR" dirty="0"/>
          </a:p>
        </p:txBody>
      </p:sp>
      <p:pic>
        <p:nvPicPr>
          <p:cNvPr id="4" name="Espace réservé du contenu 3" descr="Place-de-la-concorde.jpg"/>
          <p:cNvPicPr>
            <a:picLocks noGrp="1" noChangeAspect="1"/>
          </p:cNvPicPr>
          <p:nvPr>
            <p:ph idx="1"/>
          </p:nvPr>
        </p:nvPicPr>
        <p:blipFill>
          <a:blip r:embed="rId2" cstate="print"/>
          <a:stretch>
            <a:fillRect/>
          </a:stretch>
        </p:blipFill>
        <p:spPr>
          <a:xfrm>
            <a:off x="214282" y="1857364"/>
            <a:ext cx="5893635" cy="3929090"/>
          </a:xfrm>
        </p:spPr>
      </p:pic>
      <p:sp>
        <p:nvSpPr>
          <p:cNvPr id="5" name="Rectangle 4"/>
          <p:cNvSpPr/>
          <p:nvPr/>
        </p:nvSpPr>
        <p:spPr>
          <a:xfrm>
            <a:off x="6286512" y="2000240"/>
            <a:ext cx="2428908" cy="4524315"/>
          </a:xfrm>
          <a:prstGeom prst="rect">
            <a:avLst/>
          </a:prstGeom>
        </p:spPr>
        <p:txBody>
          <a:bodyPr wrap="square">
            <a:spAutoFit/>
          </a:bodyPr>
          <a:lstStyle/>
          <a:p>
            <a:r>
              <a:rPr lang="fr-FR" dirty="0" smtClean="0"/>
              <a:t>La </a:t>
            </a:r>
            <a:r>
              <a:rPr lang="fr-FR" b="1" dirty="0" smtClean="0"/>
              <a:t>place de la Concorde</a:t>
            </a:r>
            <a:r>
              <a:rPr lang="fr-FR" dirty="0" smtClean="0"/>
              <a:t> est située au pied de l'avenue des Champs-Élysées dans le 8</a:t>
            </a:r>
            <a:r>
              <a:rPr lang="fr-FR" baseline="30000" dirty="0" smtClean="0"/>
              <a:t>e</a:t>
            </a:r>
            <a:r>
              <a:rPr lang="fr-FR" dirty="0" smtClean="0"/>
              <a:t> arrondissement à Paris, en France. Il s'agit de la deuxième plus vaste place de France (après la place des Quinconces à Bordeaux). Elle a été dénommée </a:t>
            </a:r>
            <a:r>
              <a:rPr lang="fr-FR" i="1" dirty="0" smtClean="0"/>
              <a:t>place Louis XV</a:t>
            </a:r>
            <a:r>
              <a:rPr lang="fr-FR" dirty="0" smtClean="0"/>
              <a:t> sous l'Ancien Régime.</a:t>
            </a: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8662" y="4143380"/>
            <a:ext cx="7467600" cy="1143000"/>
          </a:xfrm>
        </p:spPr>
        <p:txBody>
          <a:bodyPr/>
          <a:lstStyle/>
          <a:p>
            <a:pPr algn="ctr"/>
            <a:r>
              <a:rPr lang="fr-FR" dirty="0" smtClean="0"/>
              <a:t>Jardin des Tuileries</a:t>
            </a:r>
            <a:endParaRPr lang="fr-FR" dirty="0"/>
          </a:p>
        </p:txBody>
      </p:sp>
      <p:pic>
        <p:nvPicPr>
          <p:cNvPr id="4" name="Espace réservé du contenu 3" descr="Jardin-des-tuileries(1).jpg"/>
          <p:cNvPicPr>
            <a:picLocks noGrp="1" noChangeAspect="1"/>
          </p:cNvPicPr>
          <p:nvPr>
            <p:ph idx="1"/>
          </p:nvPr>
        </p:nvPicPr>
        <p:blipFill>
          <a:blip r:embed="rId2" cstate="print"/>
          <a:stretch>
            <a:fillRect/>
          </a:stretch>
        </p:blipFill>
        <p:spPr>
          <a:xfrm>
            <a:off x="1571604" y="142852"/>
            <a:ext cx="6243682" cy="4071966"/>
          </a:xfrm>
        </p:spPr>
      </p:pic>
      <p:sp>
        <p:nvSpPr>
          <p:cNvPr id="5" name="Rectangle 4"/>
          <p:cNvSpPr/>
          <p:nvPr/>
        </p:nvSpPr>
        <p:spPr>
          <a:xfrm>
            <a:off x="357158" y="5500702"/>
            <a:ext cx="8786842" cy="923330"/>
          </a:xfrm>
          <a:prstGeom prst="rect">
            <a:avLst/>
          </a:prstGeom>
        </p:spPr>
        <p:txBody>
          <a:bodyPr wrap="square">
            <a:spAutoFit/>
          </a:bodyPr>
          <a:lstStyle/>
          <a:p>
            <a:r>
              <a:rPr lang="fr-FR" dirty="0" smtClean="0"/>
              <a:t>Les </a:t>
            </a:r>
            <a:r>
              <a:rPr lang="fr-FR" b="1" dirty="0" smtClean="0"/>
              <a:t>Tuileries</a:t>
            </a:r>
            <a:r>
              <a:rPr lang="fr-FR" dirty="0" smtClean="0"/>
              <a:t> </a:t>
            </a:r>
            <a:r>
              <a:rPr lang="fr-FR" dirty="0" smtClean="0"/>
              <a:t>étaient, naguère, </a:t>
            </a:r>
            <a:r>
              <a:rPr lang="fr-FR" dirty="0" smtClean="0"/>
              <a:t>un quartier de Paris, situé entre le palais du Louvre, la rue de Rivoli, la place de la Concorde et la Seine. Il doit son nom au fait que son emplacement était occupé auparavant par des fabriques de tuiles.</a:t>
            </a: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8662" y="0"/>
            <a:ext cx="7467600" cy="1143000"/>
          </a:xfrm>
        </p:spPr>
        <p:txBody>
          <a:bodyPr>
            <a:normAutofit/>
          </a:bodyPr>
          <a:lstStyle/>
          <a:p>
            <a:pPr algn="ctr"/>
            <a:r>
              <a:rPr lang="fr-FR" b="1" dirty="0" smtClean="0">
                <a:effectLst>
                  <a:outerShdw blurRad="38100" dist="38100" dir="2700000" algn="tl">
                    <a:srgbClr val="000000">
                      <a:alpha val="43137"/>
                    </a:srgbClr>
                  </a:outerShdw>
                </a:effectLst>
              </a:rPr>
              <a:t>Musée et Pyramide du Louvre</a:t>
            </a:r>
            <a:endParaRPr lang="fr-FR" b="1" dirty="0">
              <a:effectLst>
                <a:outerShdw blurRad="38100" dist="38100" dir="2700000" algn="tl">
                  <a:srgbClr val="000000">
                    <a:alpha val="43137"/>
                  </a:srgbClr>
                </a:outerShdw>
              </a:effectLst>
            </a:endParaRPr>
          </a:p>
        </p:txBody>
      </p:sp>
      <p:pic>
        <p:nvPicPr>
          <p:cNvPr id="4" name="Espace réservé du contenu 3" descr="Louvre.jpg"/>
          <p:cNvPicPr>
            <a:picLocks noGrp="1" noChangeAspect="1"/>
          </p:cNvPicPr>
          <p:nvPr>
            <p:ph idx="1"/>
          </p:nvPr>
        </p:nvPicPr>
        <p:blipFill>
          <a:blip r:embed="rId2" cstate="print"/>
          <a:stretch>
            <a:fillRect/>
          </a:stretch>
        </p:blipFill>
        <p:spPr>
          <a:xfrm>
            <a:off x="2071670" y="1071546"/>
            <a:ext cx="4500594" cy="3015398"/>
          </a:xfrm>
        </p:spPr>
      </p:pic>
      <p:sp>
        <p:nvSpPr>
          <p:cNvPr id="5" name="Rectangle 4"/>
          <p:cNvSpPr/>
          <p:nvPr/>
        </p:nvSpPr>
        <p:spPr>
          <a:xfrm>
            <a:off x="0" y="4143380"/>
            <a:ext cx="9144000" cy="2031325"/>
          </a:xfrm>
          <a:prstGeom prst="rect">
            <a:avLst/>
          </a:prstGeom>
        </p:spPr>
        <p:txBody>
          <a:bodyPr wrap="square">
            <a:spAutoFit/>
          </a:bodyPr>
          <a:lstStyle/>
          <a:p>
            <a:r>
              <a:rPr lang="fr-FR" dirty="0" smtClean="0"/>
              <a:t>La </a:t>
            </a:r>
            <a:r>
              <a:rPr lang="fr-FR" b="1" dirty="0" smtClean="0"/>
              <a:t>Pyramide du Louvre</a:t>
            </a:r>
            <a:r>
              <a:rPr lang="fr-FR" dirty="0" smtClean="0"/>
              <a:t> est une pyramide de verre et de métal, située au milieu de la cour Napoléon du Musée du Louvre à </a:t>
            </a:r>
            <a:r>
              <a:rPr lang="fr-FR" dirty="0" smtClean="0"/>
              <a:t>Paris.</a:t>
            </a:r>
            <a:endParaRPr lang="fr-FR" dirty="0" smtClean="0"/>
          </a:p>
          <a:p>
            <a:r>
              <a:rPr lang="fr-FR" dirty="0" smtClean="0"/>
              <a:t>Commandée par le président de la République François Mitterrand en 1983, la pyramide a été conçue par l'architecte sino-américain </a:t>
            </a:r>
            <a:r>
              <a:rPr lang="fr-FR" dirty="0" err="1" smtClean="0"/>
              <a:t>L</a:t>
            </a:r>
            <a:r>
              <a:rPr lang="fr-FR" dirty="0" err="1" smtClean="0"/>
              <a:t>eoh</a:t>
            </a:r>
            <a:r>
              <a:rPr lang="fr-FR" dirty="0" smtClean="0"/>
              <a:t> </a:t>
            </a:r>
            <a:r>
              <a:rPr lang="fr-FR" dirty="0" smtClean="0"/>
              <a:t>Ming Pei. La structure, qui a été entièrement construite de segments de verre, s'élève à 20,6 mètres sur une base carrée de 35 mètres de côté. La pyramide est composée de 603 losanges et 70 triangles en verre. </a:t>
            </a:r>
            <a:r>
              <a:rPr lang="fr-FR" dirty="0" smtClean="0"/>
              <a:t>Elle </a:t>
            </a:r>
            <a:r>
              <a:rPr lang="fr-FR" dirty="0" smtClean="0"/>
              <a:t>a été inaugurée le 4 mars 1988 et ouverte au public le 1</a:t>
            </a:r>
            <a:r>
              <a:rPr lang="fr-FR" baseline="30000" dirty="0" smtClean="0"/>
              <a:t>er</a:t>
            </a:r>
            <a:r>
              <a:rPr lang="fr-FR" dirty="0" smtClean="0"/>
              <a:t> avril 1989.</a:t>
            </a:r>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57224" y="142852"/>
            <a:ext cx="6480048" cy="2301240"/>
          </a:xfrm>
        </p:spPr>
        <p:txBody>
          <a:bodyPr/>
          <a:lstStyle/>
          <a:p>
            <a:pPr algn="ctr"/>
            <a:r>
              <a:rPr lang="fr-FR" dirty="0" smtClean="0">
                <a:solidFill>
                  <a:schemeClr val="tx1"/>
                </a:solidFill>
                <a:effectLst>
                  <a:outerShdw blurRad="38100" dist="38100" dir="2700000" algn="tl">
                    <a:srgbClr val="000000">
                      <a:alpha val="43137"/>
                    </a:srgbClr>
                  </a:outerShdw>
                </a:effectLst>
              </a:rPr>
              <a:t>Musée d’Orsay</a:t>
            </a:r>
            <a:endParaRPr lang="fr-FR" dirty="0">
              <a:solidFill>
                <a:schemeClr val="tx1"/>
              </a:solidFill>
              <a:effectLst>
                <a:outerShdw blurRad="38100" dist="38100" dir="2700000" algn="tl">
                  <a:srgbClr val="000000">
                    <a:alpha val="43137"/>
                  </a:srgbClr>
                </a:outerShdw>
              </a:effectLst>
            </a:endParaRPr>
          </a:p>
        </p:txBody>
      </p:sp>
      <p:sp>
        <p:nvSpPr>
          <p:cNvPr id="5" name="Sous-titre 4"/>
          <p:cNvSpPr>
            <a:spLocks noGrp="1"/>
          </p:cNvSpPr>
          <p:nvPr>
            <p:ph type="subTitle" idx="1"/>
          </p:nvPr>
        </p:nvSpPr>
        <p:spPr>
          <a:xfrm>
            <a:off x="785786" y="1071546"/>
            <a:ext cx="7858180" cy="1752600"/>
          </a:xfrm>
        </p:spPr>
        <p:txBody>
          <a:bodyPr>
            <a:normAutofit/>
          </a:bodyPr>
          <a:lstStyle/>
          <a:p>
            <a:pPr algn="l"/>
            <a:r>
              <a:rPr lang="fr-FR" dirty="0" smtClean="0"/>
              <a:t>Le </a:t>
            </a:r>
            <a:r>
              <a:rPr lang="fr-FR" b="1" dirty="0" smtClean="0"/>
              <a:t>musée d’Orsay</a:t>
            </a:r>
            <a:r>
              <a:rPr lang="fr-FR" dirty="0" smtClean="0"/>
              <a:t> est un musée national situé à Paris, sur la rive gauche de la Seine, dans le VII</a:t>
            </a:r>
            <a:r>
              <a:rPr lang="fr-FR" baseline="30000" dirty="0" smtClean="0"/>
              <a:t>e</a:t>
            </a:r>
            <a:r>
              <a:rPr lang="fr-FR" dirty="0" smtClean="0"/>
              <a:t> </a:t>
            </a:r>
            <a:r>
              <a:rPr lang="fr-FR" dirty="0" smtClean="0"/>
              <a:t>arrondissement et aménagé </a:t>
            </a:r>
            <a:r>
              <a:rPr lang="fr-FR" dirty="0" smtClean="0"/>
              <a:t>dans l’ancienne gare d'Orsay (1898). Les collections du musée présentent la peinture et la sculpture occidentale de 1848 à 1914, ainsi que les arts décoratifs, la photographie et l’architecture.</a:t>
            </a:r>
            <a:endParaRPr lang="fr-FR" dirty="0"/>
          </a:p>
        </p:txBody>
      </p:sp>
      <p:pic>
        <p:nvPicPr>
          <p:cNvPr id="6" name="Espace réservé du contenu 5" descr="1.jpg"/>
          <p:cNvPicPr>
            <a:picLocks noGrp="1" noChangeAspect="1"/>
          </p:cNvPicPr>
          <p:nvPr>
            <p:ph idx="4294967295"/>
          </p:nvPr>
        </p:nvPicPr>
        <p:blipFill>
          <a:blip r:embed="rId2" cstate="print"/>
          <a:stretch>
            <a:fillRect/>
          </a:stretch>
        </p:blipFill>
        <p:spPr>
          <a:xfrm>
            <a:off x="1928794" y="3000372"/>
            <a:ext cx="5000625" cy="36195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5072074"/>
            <a:ext cx="9144000" cy="1658322"/>
          </a:xfrm>
        </p:spPr>
        <p:txBody>
          <a:bodyPr/>
          <a:lstStyle/>
          <a:p>
            <a:pPr algn="l"/>
            <a:r>
              <a:rPr lang="fr-FR" dirty="0" smtClean="0">
                <a:solidFill>
                  <a:schemeClr val="tx1"/>
                </a:solidFill>
              </a:rPr>
              <a:t>       Cathédrale </a:t>
            </a:r>
            <a:r>
              <a:rPr lang="fr-FR" dirty="0" smtClean="0">
                <a:solidFill>
                  <a:schemeClr val="tx1"/>
                </a:solidFill>
              </a:rPr>
              <a:t>Notre-Dame</a:t>
            </a:r>
            <a:endParaRPr lang="fr-FR" dirty="0">
              <a:solidFill>
                <a:schemeClr val="tx1"/>
              </a:solidFill>
            </a:endParaRPr>
          </a:p>
        </p:txBody>
      </p:sp>
      <p:pic>
        <p:nvPicPr>
          <p:cNvPr id="4" name="Espace réservé du contenu 3" descr="visoterra-cathedrale-notre-dame-de-paris-2271.jpg"/>
          <p:cNvPicPr>
            <a:picLocks noGrp="1" noChangeAspect="1"/>
          </p:cNvPicPr>
          <p:nvPr>
            <p:ph idx="4294967295"/>
          </p:nvPr>
        </p:nvPicPr>
        <p:blipFill>
          <a:blip r:embed="rId2" cstate="print"/>
          <a:stretch>
            <a:fillRect/>
          </a:stretch>
        </p:blipFill>
        <p:spPr>
          <a:xfrm>
            <a:off x="357158" y="285728"/>
            <a:ext cx="6527440" cy="4664094"/>
          </a:xfrm>
        </p:spPr>
      </p:pic>
      <p:sp>
        <p:nvSpPr>
          <p:cNvPr id="6" name="Rectangle 5"/>
          <p:cNvSpPr/>
          <p:nvPr/>
        </p:nvSpPr>
        <p:spPr>
          <a:xfrm>
            <a:off x="6929454" y="1000108"/>
            <a:ext cx="2071702" cy="2585323"/>
          </a:xfrm>
          <a:prstGeom prst="rect">
            <a:avLst/>
          </a:prstGeom>
        </p:spPr>
        <p:txBody>
          <a:bodyPr wrap="square">
            <a:spAutoFit/>
          </a:bodyPr>
          <a:lstStyle/>
          <a:p>
            <a:r>
              <a:rPr lang="fr-FR" b="1" dirty="0" smtClean="0"/>
              <a:t>Notre-Dame de Paris</a:t>
            </a:r>
            <a:r>
              <a:rPr lang="fr-FR" dirty="0" smtClean="0"/>
              <a:t>, ou simplement </a:t>
            </a:r>
            <a:r>
              <a:rPr lang="fr-FR" b="1" dirty="0" smtClean="0"/>
              <a:t>Notre-Dame</a:t>
            </a:r>
            <a:r>
              <a:rPr lang="fr-FR" dirty="0" smtClean="0"/>
              <a:t> pour les Parisiens, est la cathédrale de l’archidiocèse catholique de Paris.</a:t>
            </a:r>
            <a:endParaRPr lang="fr-FR" dirty="0"/>
          </a:p>
        </p:txBody>
      </p:sp>
    </p:spTree>
  </p:cSld>
  <p:clrMapOvr>
    <a:masterClrMapping/>
  </p:clrMapOvr>
</p:sld>
</file>

<file path=ppt/theme/theme1.xml><?xml version="1.0" encoding="utf-8"?>
<a:theme xmlns:a="http://schemas.openxmlformats.org/drawingml/2006/main" name="Technique">
  <a:themeElements>
    <a:clrScheme name="Technique">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que">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que">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93</TotalTime>
  <Words>525</Words>
  <Application>Microsoft Office PowerPoint</Application>
  <PresentationFormat>Affichage à l'écran (4:3)</PresentationFormat>
  <Paragraphs>27</Paragraphs>
  <Slides>11</Slides>
  <Notes>0</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Technique</vt:lpstr>
      <vt:lpstr>LES QUAIS DE SEINE</vt:lpstr>
      <vt:lpstr>La Tour Eiffel</vt:lpstr>
      <vt:lpstr>Grand Palais et Petit Palais</vt:lpstr>
      <vt:lpstr>Hôtel des Invalides</vt:lpstr>
      <vt:lpstr>Place de la Concorde</vt:lpstr>
      <vt:lpstr>Jardin des Tuileries</vt:lpstr>
      <vt:lpstr>Musée et Pyramide du Louvre</vt:lpstr>
      <vt:lpstr>Musée d’Orsay</vt:lpstr>
      <vt:lpstr>       Cathédrale Notre-Dame</vt:lpstr>
      <vt:lpstr>Île Saint-Louis</vt:lpstr>
      <vt:lpstr>Sources:</vt:lpstr>
    </vt:vector>
  </TitlesOfParts>
  <Company>Institut du Sacré Coeur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QUAIS DE SEINE</dc:title>
  <dc:creator>ELEVES</dc:creator>
  <cp:lastModifiedBy>Your User Name</cp:lastModifiedBy>
  <cp:revision>13</cp:revision>
  <dcterms:created xsi:type="dcterms:W3CDTF">2009-12-17T06:53:09Z</dcterms:created>
  <dcterms:modified xsi:type="dcterms:W3CDTF">2010-05-10T08:25:04Z</dcterms:modified>
</cp:coreProperties>
</file>