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9263" cy="99329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3C86C7-0E6F-4DF4-9DDE-A9C6175C3A8A}" type="datetimeFigureOut">
              <a:rPr lang="fr-FR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4615"/>
            <a:ext cx="2946347" cy="49664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671E6B-0305-4D65-AFBE-FDE6C075EE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858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3B7AEC-9B7A-474A-940E-EC5A1F8D31D5}" type="datetimeFigureOut">
              <a:rPr lang="fr-FR"/>
              <a:pPr>
                <a:defRPr/>
              </a:pPr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8169"/>
            <a:ext cx="5439410" cy="446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6347" cy="496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4615"/>
            <a:ext cx="2946347" cy="49664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BFD5552-F3AA-4327-A88C-C7E86966F2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832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CF145-DBDC-4388-B1BB-167480B4A01C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D298C-B553-4C63-9269-8AB3B175C3E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0D34-8B73-4932-AFBC-DB7450D07B4F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D33B-2C8D-4F77-ADBA-776BDD566DA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1B83-47D0-45AB-BFCC-D3B1CE4B2A26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2A50-0A40-4BE5-B2B4-61076531829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49A3-A5F6-41D3-BCA5-6AC2E2E111D7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8EC7-E9D0-4363-B51D-65C4E219375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45048-6395-44DC-A32C-6657759CDCE6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0CDFD-2BD0-41B8-B9A1-0B33D89E243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6D2C-C927-452E-BD08-3740C354ACCD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9065-7BC3-4E4D-9D1E-F54C269569E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86184-0B09-4992-AE96-DC2BDEA7D561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1A9772-C535-45B3-B3FB-B50C58E0962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ED3E-9CC0-4BEB-A24F-D0A82EF9B63E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D7EB-54C3-4EB8-8737-E891B5737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D7E76-6497-4083-A3D2-8B45EBC7D514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105D8-97B9-4CB9-8BE8-3D25C638DCB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B731E1-5865-413A-88E5-7A47D1094E0D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D91866-9C22-48C7-BD0C-92D5BBE693F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Organigramme : Processu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9A92C-A951-4012-A595-174C36F680BA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075298-01B8-454D-8273-CF83E47F1B4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6C908A7-8B71-49CE-80F0-FFF7547B7C57}" type="datetimeFigureOut">
              <a:rPr lang="fr-FR"/>
              <a:pPr>
                <a:defRPr/>
              </a:pPr>
              <a:t>08/07/2014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24FDD0E0-10EF-4A43-B649-980BD2174B7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428750" y="420688"/>
            <a:ext cx="7175500" cy="631825"/>
          </a:xfrm>
        </p:spPr>
        <p:txBody>
          <a:bodyPr>
            <a:normAutofit fontScale="90000"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ysClr val="windowText" lastClr="000000"/>
                </a:solidFill>
              </a:rPr>
              <a:t> </a:t>
            </a:r>
            <a:r>
              <a:rPr lang="fr-FR" sz="3600" dirty="0">
                <a:solidFill>
                  <a:srgbClr val="FF9900"/>
                </a:solidFill>
              </a:rPr>
              <a:t>Comenius project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339975" y="1844825"/>
            <a:ext cx="5637213" cy="1025376"/>
          </a:xfrm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i="1" dirty="0" smtClean="0">
              <a:solidFill>
                <a:srgbClr val="FF99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900" b="1" i="1" dirty="0" smtClean="0">
                <a:solidFill>
                  <a:srgbClr val="FF9900"/>
                </a:solidFill>
              </a:rPr>
              <a:t>Lycée Joseph Gaillard</a:t>
            </a:r>
            <a:r>
              <a:rPr lang="fr-FR" sz="2900" b="1" dirty="0" smtClean="0">
                <a:solidFill>
                  <a:srgbClr val="FF9900"/>
                </a:solidFill>
              </a:rPr>
              <a:t>, Fort de France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900" b="1" dirty="0" smtClean="0">
                <a:solidFill>
                  <a:srgbClr val="FF9900"/>
                </a:solidFill>
              </a:rPr>
              <a:t>Project meeting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900" b="1" dirty="0" smtClean="0">
                <a:solidFill>
                  <a:srgbClr val="FF9900"/>
                </a:solidFill>
              </a:rPr>
              <a:t>Saturday,16 th – Saturday, 23 rd November 2013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 smtClean="0">
              <a:solidFill>
                <a:srgbClr val="FF99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662" y="1075383"/>
            <a:ext cx="849485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i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Turning Ideas Into Actions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3648" y="4076700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solidFill>
                <a:srgbClr val="FF99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 smtClean="0">
                <a:solidFill>
                  <a:srgbClr val="FF9900"/>
                </a:solidFill>
                <a:latin typeface="+mn-lt"/>
              </a:rPr>
              <a:t>Presentation</a:t>
            </a:r>
            <a:r>
              <a:rPr lang="fr-FR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FF9900"/>
                </a:solidFill>
                <a:latin typeface="+mn-lt"/>
              </a:rPr>
              <a:t>from</a:t>
            </a:r>
            <a:r>
              <a:rPr lang="fr-FR" b="1" dirty="0">
                <a:solidFill>
                  <a:srgbClr val="FF9900"/>
                </a:solidFill>
                <a:latin typeface="+mn-lt"/>
              </a:rPr>
              <a:t> the </a:t>
            </a:r>
            <a:r>
              <a:rPr lang="fr-FR" b="1" dirty="0" err="1">
                <a:solidFill>
                  <a:srgbClr val="FF9900"/>
                </a:solidFill>
                <a:latin typeface="+mn-lt"/>
              </a:rPr>
              <a:t>following</a:t>
            </a:r>
            <a:r>
              <a:rPr lang="fr-FR" b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FF9900"/>
                </a:solidFill>
                <a:latin typeface="+mn-lt"/>
              </a:rPr>
              <a:t>students</a:t>
            </a:r>
            <a:r>
              <a:rPr lang="fr-FR" b="1" dirty="0" smtClean="0">
                <a:solidFill>
                  <a:srgbClr val="FF9900"/>
                </a:solidFill>
                <a:latin typeface="+mn-lt"/>
              </a:rPr>
              <a:t> of the ISC </a:t>
            </a:r>
            <a:r>
              <a:rPr lang="fr-FR" b="1" dirty="0" err="1" smtClean="0">
                <a:solidFill>
                  <a:srgbClr val="FF9900"/>
                </a:solidFill>
                <a:latin typeface="+mn-lt"/>
              </a:rPr>
              <a:t>School</a:t>
            </a:r>
            <a:r>
              <a:rPr lang="fr-FR" b="1" dirty="0" smtClean="0">
                <a:solidFill>
                  <a:srgbClr val="FF9900"/>
                </a:solidFill>
                <a:latin typeface="+mn-lt"/>
              </a:rPr>
              <a:t> in La Ville du Bois, France  </a:t>
            </a:r>
            <a:r>
              <a:rPr lang="fr-FR" b="1" dirty="0">
                <a:solidFill>
                  <a:srgbClr val="FF9900"/>
                </a:solidFill>
                <a:latin typeface="+mn-lt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9900"/>
                </a:solidFill>
                <a:latin typeface="+mn-lt"/>
              </a:rPr>
              <a:t>-Matthieu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9900"/>
                </a:solidFill>
                <a:latin typeface="+mn-lt"/>
              </a:rPr>
              <a:t>-Louis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9900"/>
                </a:solidFill>
                <a:latin typeface="+mn-lt"/>
              </a:rPr>
              <a:t>-Marie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9900"/>
                </a:solidFill>
                <a:latin typeface="+mn-lt"/>
              </a:rPr>
              <a:t>-Lucie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9" name="Image 6" descr="Logo Europe 20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404813"/>
            <a:ext cx="1882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Image 7" descr="logoIs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60350"/>
            <a:ext cx="7921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 descr="logo unes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081087" cy="7508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Image 5" descr="logo joseph gaillar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68960"/>
            <a:ext cx="4392488" cy="116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4213" y="260350"/>
            <a:ext cx="828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Martinique : Fort-de-France, 89 000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inhabitants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7411" name="Image 5" descr="carte_martinique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55451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71775" y="4221163"/>
            <a:ext cx="1728788" cy="2873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Fort-de-France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Espace réservé du contenu 3" descr="DSC001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2205038"/>
            <a:ext cx="6048375" cy="4537075"/>
          </a:xfrm>
        </p:spPr>
      </p:pic>
      <p:pic>
        <p:nvPicPr>
          <p:cNvPr id="18435" name="Image 6" descr="logo joseph gaillard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44450"/>
            <a:ext cx="6162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059113" y="1773238"/>
            <a:ext cx="38893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We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are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here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today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together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2988" y="620713"/>
            <a:ext cx="8101012" cy="1600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solidFill>
                  <a:srgbClr val="FF9900"/>
                </a:solidFill>
                <a:latin typeface="+mj-lt"/>
              </a:rPr>
              <a:t>I- </a:t>
            </a:r>
            <a:r>
              <a:rPr lang="fr-FR" sz="5400" b="1" dirty="0" err="1">
                <a:solidFill>
                  <a:srgbClr val="FF9900"/>
                </a:solidFill>
                <a:latin typeface="+mj-lt"/>
              </a:rPr>
              <a:t>History</a:t>
            </a:r>
            <a:r>
              <a:rPr lang="fr-FR" sz="5400" b="1" dirty="0">
                <a:solidFill>
                  <a:srgbClr val="FF9900"/>
                </a:solidFill>
                <a:latin typeface="+mj-lt"/>
              </a:rPr>
              <a:t> of the banana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Elephant" panose="0202090409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latin typeface="+mj-lt"/>
            </a:endParaRPr>
          </a:p>
        </p:txBody>
      </p:sp>
      <p:pic>
        <p:nvPicPr>
          <p:cNvPr id="5" name="Image 4" descr="9av1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76475"/>
            <a:ext cx="52006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550" y="260350"/>
            <a:ext cx="8208963" cy="634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5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1) </a:t>
            </a:r>
            <a:r>
              <a:rPr lang="fr-FR" sz="35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Discovery</a:t>
            </a:r>
            <a:r>
              <a:rPr lang="fr-FR" sz="35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banana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The banana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: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a fruit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in a white and sweet pulp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appeared in the South East of Asia towards 500 before J-C.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Today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The biggest producers of banana are situated in every corner of the globe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Brazil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Ecuador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India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Indonesia</a:t>
            </a:r>
            <a:endParaRPr lang="fr-FR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483" name="Image 3" descr="DSC00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97200"/>
            <a:ext cx="1511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550" y="476250"/>
            <a:ext cx="8353425" cy="358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2) </a:t>
            </a:r>
            <a:r>
              <a:rPr lang="fr-FR" sz="35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History</a:t>
            </a:r>
            <a:r>
              <a:rPr lang="fr-FR" sz="35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5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timeline</a:t>
            </a:r>
            <a:r>
              <a:rPr lang="fr-FR" sz="35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banana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In 18 th century  =  Introduction of the banana in Martinique and Guadeloupe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In 19 th century  =  International exchanges of the banana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In 20 th century  =  Discovery of the banana by the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European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population</a:t>
            </a:r>
          </a:p>
        </p:txBody>
      </p:sp>
      <p:pic>
        <p:nvPicPr>
          <p:cNvPr id="21507" name="Imag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2320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75" y="4797425"/>
            <a:ext cx="22494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223361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450" y="692150"/>
            <a:ext cx="7705725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3) </a:t>
            </a:r>
            <a:r>
              <a:rPr lang="fr-FR" sz="35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bananas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There are two big categories of banana: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banana fruits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banana vegetables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Bananas cultivated for the export are essentially banana fruits.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Elephant" panose="02020904090505020303" pitchFamily="18" charset="0"/>
            </a:endParaRPr>
          </a:p>
        </p:txBody>
      </p:sp>
      <p:pic>
        <p:nvPicPr>
          <p:cNvPr id="22531" name="Image 2" descr="DSC00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4370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813" y="476250"/>
            <a:ext cx="6527800" cy="865188"/>
          </a:xfrm>
        </p:spPr>
        <p:txBody>
          <a:bodyPr>
            <a:noAutofit/>
          </a:bodyPr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FF9900"/>
                </a:solidFill>
              </a:rPr>
              <a:t>II- Banana </a:t>
            </a:r>
            <a:r>
              <a:rPr lang="fr-FR" sz="5400" b="1" dirty="0" err="1" smtClean="0">
                <a:solidFill>
                  <a:srgbClr val="FF9900"/>
                </a:solidFill>
              </a:rPr>
              <a:t>growing</a:t>
            </a:r>
            <a:endParaRPr lang="fr-FR" sz="5400" b="1" dirty="0">
              <a:solidFill>
                <a:srgbClr val="FF9900"/>
              </a:solidFill>
            </a:endParaRPr>
          </a:p>
        </p:txBody>
      </p:sp>
      <p:pic>
        <p:nvPicPr>
          <p:cNvPr id="1026" name="Picture 2" descr="Le fruit de toute les atten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40322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recolte_940x7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365625"/>
            <a:ext cx="34401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ulture-banane-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1399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2988" y="696913"/>
            <a:ext cx="55245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 « banana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tree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»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not 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tree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huge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herb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the tallest herb in the world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Its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leaves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curl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form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like 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trunk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real stem of the plant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underground (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called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 rhizom)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gives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regurlarly  new banana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trees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Family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This herb belongs to the « Musacées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Varieties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One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thousand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varieties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Export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Two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main varieties are exported in Europe: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Giant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Cavendish 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and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Gros Michel.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49275"/>
            <a:ext cx="32337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1"/>
          <p:cNvSpPr txBox="1">
            <a:spLocks noChangeArrowheads="1"/>
          </p:cNvSpPr>
          <p:nvPr/>
        </p:nvSpPr>
        <p:spPr bwMode="auto">
          <a:xfrm>
            <a:off x="1042988" y="1052513"/>
            <a:ext cx="81010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2"/>
                </a:solidFill>
              </a:rPr>
              <a:t>The banana tree grows up in a tropical or sub tropical climate : </a:t>
            </a:r>
          </a:p>
          <a:p>
            <a:pPr eaLnBrk="1" hangingPunct="1"/>
            <a:r>
              <a:rPr lang="fr-FR" sz="2400">
                <a:solidFill>
                  <a:schemeClr val="tx2"/>
                </a:solidFill>
              </a:rPr>
              <a:t>a hot, humid and stable climate</a:t>
            </a:r>
          </a:p>
          <a:p>
            <a:pPr eaLnBrk="1" hangingPunct="1"/>
            <a:endParaRPr lang="fr-FR" sz="2400">
              <a:solidFill>
                <a:schemeClr val="tx2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Ideal temperature = 27 ° C</a:t>
            </a:r>
          </a:p>
          <a:p>
            <a:pPr eaLnBrk="1" hangingPunct="1"/>
            <a:endParaRPr lang="fr-FR" sz="2400">
              <a:solidFill>
                <a:schemeClr val="tx2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Precipitations &gt;120 mm/month</a:t>
            </a:r>
          </a:p>
          <a:p>
            <a:pPr eaLnBrk="1" hangingPunct="1"/>
            <a:endParaRPr lang="fr-FR" sz="2400">
              <a:solidFill>
                <a:schemeClr val="tx2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Sunshine = 2000 hours of sun/year</a:t>
            </a:r>
          </a:p>
        </p:txBody>
      </p:sp>
      <p:pic>
        <p:nvPicPr>
          <p:cNvPr id="4" name="Image 3" descr="regime-de-bana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26162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6"/>
          <p:cNvSpPr txBox="1">
            <a:spLocks/>
          </p:cNvSpPr>
          <p:nvPr/>
        </p:nvSpPr>
        <p:spPr>
          <a:xfrm>
            <a:off x="984250" y="692150"/>
            <a:ext cx="8412163" cy="27098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5880" lvl="3" indent="-457200" fontAlgn="auto">
              <a:buFont typeface="Georgia" pitchFamily="18" charset="0"/>
              <a:buNone/>
              <a:defRPr/>
            </a:pPr>
            <a:r>
              <a:rPr lang="fr-FR" sz="7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1) </a:t>
            </a:r>
            <a:r>
              <a:rPr lang="fr-FR" sz="74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Plantation of the bananas</a:t>
            </a:r>
            <a:endParaRPr lang="fr-FR" sz="7400" b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" indent="0" fontAlgn="auto">
              <a:buFont typeface="Georgia" pitchFamily="18" charset="0"/>
              <a:buNone/>
              <a:defRPr/>
            </a:pPr>
            <a:r>
              <a:rPr lang="fr-FR" sz="4400" b="1" dirty="0" smtClean="0">
                <a:solidFill>
                  <a:schemeClr val="tx2"/>
                </a:solidFill>
              </a:rPr>
              <a:t> </a:t>
            </a:r>
            <a:endParaRPr lang="en-US" sz="5100" dirty="0" smtClean="0">
              <a:solidFill>
                <a:srgbClr val="FF0000"/>
              </a:solidFill>
            </a:endParaRPr>
          </a:p>
          <a:p>
            <a:pPr marL="45720" indent="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>
                <a:solidFill>
                  <a:schemeClr val="tx2"/>
                </a:solidFill>
              </a:rPr>
              <a:t> The banana tree reaches its adult height in 6 or 7 months</a:t>
            </a:r>
          </a:p>
          <a:p>
            <a:pPr marL="45720" indent="0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5100" dirty="0" smtClean="0">
                <a:solidFill>
                  <a:schemeClr val="tx2"/>
                </a:solidFill>
              </a:rPr>
              <a:t> Then the banana tree’s flower (called “popotte”) appears</a:t>
            </a:r>
          </a:p>
          <a:p>
            <a:pPr fontAlgn="auto">
              <a:defRPr/>
            </a:pPr>
            <a:endParaRPr lang="en-US" dirty="0" smtClean="0"/>
          </a:p>
        </p:txBody>
      </p:sp>
      <p:pic>
        <p:nvPicPr>
          <p:cNvPr id="2050" name="Picture 2" descr="Naissance du régime de ban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090863"/>
            <a:ext cx="438308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Espace réservé du contenu 3" descr="ensete987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20796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7885113" y="3644900"/>
            <a:ext cx="1258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Adult: size</a:t>
            </a:r>
          </a:p>
          <a:p>
            <a:pPr algn="ctr" eaLnBrk="1" hangingPunct="1"/>
            <a:r>
              <a:rPr lang="fr-FR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6-7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731838"/>
            <a:ext cx="8569325" cy="4784725"/>
          </a:xfrm>
        </p:spPr>
        <p:txBody>
          <a:bodyPr>
            <a:normAutofit fontScale="700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Content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0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000" b="1" i="1" dirty="0" smtClean="0">
                <a:solidFill>
                  <a:schemeClr val="tx2"/>
                </a:solidFill>
              </a:rPr>
              <a:t> are </a:t>
            </a:r>
            <a:r>
              <a:rPr lang="fr-FR" sz="3000" b="1" i="1" dirty="0" err="1" smtClean="0">
                <a:solidFill>
                  <a:schemeClr val="tx2"/>
                </a:solidFill>
              </a:rPr>
              <a:t>we</a:t>
            </a:r>
            <a:r>
              <a:rPr lang="fr-FR" sz="3000" b="1" i="1" dirty="0" smtClean="0">
                <a:solidFill>
                  <a:schemeClr val="tx2"/>
                </a:solidFill>
              </a:rPr>
              <a:t> </a:t>
            </a:r>
            <a:r>
              <a:rPr lang="fr-FR" sz="3000" b="1" i="1" dirty="0" err="1" smtClean="0">
                <a:solidFill>
                  <a:schemeClr val="tx2"/>
                </a:solidFill>
              </a:rPr>
              <a:t>coming</a:t>
            </a:r>
            <a:r>
              <a:rPr lang="fr-FR" sz="3000" b="1" i="1" dirty="0" smtClean="0">
                <a:solidFill>
                  <a:schemeClr val="tx2"/>
                </a:solidFill>
              </a:rPr>
              <a:t> </a:t>
            </a:r>
            <a:r>
              <a:rPr lang="fr-FR" sz="3000" b="1" i="1" dirty="0" err="1" smtClean="0">
                <a:solidFill>
                  <a:schemeClr val="tx2"/>
                </a:solidFill>
              </a:rPr>
              <a:t>from</a:t>
            </a:r>
            <a:r>
              <a:rPr lang="fr-FR" sz="3000" b="1" i="1" dirty="0" smtClean="0">
                <a:solidFill>
                  <a:schemeClr val="tx2"/>
                </a:solidFill>
              </a:rPr>
              <a:t>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FRANCE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fr-FR" dirty="0" smtClean="0">
                <a:solidFill>
                  <a:schemeClr val="tx2"/>
                </a:solidFill>
              </a:rPr>
              <a:t>- </a:t>
            </a:r>
            <a:r>
              <a:rPr lang="fr-FR" b="1" dirty="0" smtClean="0">
                <a:solidFill>
                  <a:schemeClr val="tx2"/>
                </a:solidFill>
              </a:rPr>
              <a:t>Métropole</a:t>
            </a:r>
            <a:r>
              <a:rPr lang="fr-FR" dirty="0" smtClean="0">
                <a:solidFill>
                  <a:schemeClr val="tx2"/>
                </a:solidFill>
              </a:rPr>
              <a:t> : Paris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</a:t>
            </a:r>
            <a:r>
              <a:rPr lang="fr-FR" i="1" dirty="0" smtClean="0">
                <a:solidFill>
                  <a:schemeClr val="tx2"/>
                </a:solidFill>
              </a:rPr>
              <a:t>Collège du Sacré-Cœur ISC, </a:t>
            </a:r>
            <a:r>
              <a:rPr lang="fr-FR" dirty="0" smtClean="0">
                <a:solidFill>
                  <a:schemeClr val="tx2"/>
                </a:solidFill>
              </a:rPr>
              <a:t>La Ville du Bois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fr-FR" dirty="0" smtClean="0">
              <a:solidFill>
                <a:schemeClr val="tx2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000" b="1" i="1" dirty="0" err="1" smtClean="0">
                <a:solidFill>
                  <a:schemeClr val="tx2"/>
                </a:solidFill>
              </a:rPr>
              <a:t>Where</a:t>
            </a:r>
            <a:r>
              <a:rPr lang="fr-FR" sz="3000" b="1" i="1" dirty="0" smtClean="0">
                <a:solidFill>
                  <a:schemeClr val="tx2"/>
                </a:solidFill>
              </a:rPr>
              <a:t> are </a:t>
            </a:r>
            <a:r>
              <a:rPr lang="fr-FR" sz="3000" b="1" i="1" dirty="0" err="1" smtClean="0">
                <a:solidFill>
                  <a:schemeClr val="tx2"/>
                </a:solidFill>
              </a:rPr>
              <a:t>we</a:t>
            </a:r>
            <a:r>
              <a:rPr lang="fr-FR" sz="3000" b="1" i="1" dirty="0" smtClean="0">
                <a:solidFill>
                  <a:schemeClr val="tx2"/>
                </a:solidFill>
              </a:rPr>
              <a:t> </a:t>
            </a:r>
            <a:r>
              <a:rPr lang="fr-FR" sz="3000" b="1" i="1" dirty="0" err="1" smtClean="0">
                <a:solidFill>
                  <a:schemeClr val="tx2"/>
                </a:solidFill>
              </a:rPr>
              <a:t>going</a:t>
            </a:r>
            <a:r>
              <a:rPr lang="fr-FR" sz="3000" b="1" i="1" dirty="0" smtClean="0">
                <a:solidFill>
                  <a:schemeClr val="tx2"/>
                </a:solidFill>
              </a:rPr>
              <a:t> to?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tx2"/>
                </a:solidFill>
              </a:rPr>
              <a:t>FRANCE</a:t>
            </a:r>
            <a:endParaRPr lang="fr-FR" dirty="0" smtClean="0">
              <a:solidFill>
                <a:schemeClr val="tx2"/>
              </a:solidFill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fr-FR" dirty="0" smtClean="0">
                <a:solidFill>
                  <a:schemeClr val="tx2"/>
                </a:solidFill>
              </a:rPr>
              <a:t>- </a:t>
            </a:r>
            <a:r>
              <a:rPr lang="fr-FR" b="1" dirty="0" smtClean="0">
                <a:solidFill>
                  <a:schemeClr val="tx2"/>
                </a:solidFill>
              </a:rPr>
              <a:t>Martinique</a:t>
            </a:r>
            <a:r>
              <a:rPr lang="fr-FR" dirty="0" smtClean="0">
                <a:solidFill>
                  <a:schemeClr val="tx2"/>
                </a:solidFill>
              </a:rPr>
              <a:t> : Fort-de-France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</a:t>
            </a:r>
            <a:r>
              <a:rPr lang="fr-FR" i="1" dirty="0" smtClean="0">
                <a:solidFill>
                  <a:schemeClr val="tx2"/>
                </a:solidFill>
              </a:rPr>
              <a:t>Lycée Joseph Gaillard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I) Banana </a:t>
            </a:r>
            <a:r>
              <a:rPr lang="fr-FR" smtClean="0">
                <a:solidFill>
                  <a:schemeClr val="tx2"/>
                </a:solidFill>
              </a:rPr>
              <a:t>history</a:t>
            </a:r>
            <a:endParaRPr lang="fr-FR" dirty="0" smtClean="0">
              <a:solidFill>
                <a:schemeClr val="tx2"/>
              </a:solidFill>
            </a:endParaRP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II) Banana </a:t>
            </a:r>
            <a:r>
              <a:rPr lang="fr-FR" dirty="0" err="1" smtClean="0">
                <a:solidFill>
                  <a:schemeClr val="tx2"/>
                </a:solidFill>
              </a:rPr>
              <a:t>growing</a:t>
            </a:r>
            <a:endParaRPr lang="fr-FR" dirty="0" smtClean="0">
              <a:solidFill>
                <a:schemeClr val="tx2"/>
              </a:solidFill>
            </a:endParaRP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III) Banana production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fr-FR" dirty="0" smtClean="0">
                <a:solidFill>
                  <a:schemeClr val="tx2"/>
                </a:solidFill>
              </a:rPr>
              <a:t>- IV) Sentences for fun</a:t>
            </a:r>
          </a:p>
        </p:txBody>
      </p:sp>
      <p:pic>
        <p:nvPicPr>
          <p:cNvPr id="9219" name="Image 3" descr="Drapeau-F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145256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 4" descr="Drapeau-F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14525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813" y="188913"/>
            <a:ext cx="6823075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j-lt"/>
              </a:rPr>
              <a:t>2) </a:t>
            </a:r>
            <a:r>
              <a:rPr lang="fr-FR" sz="3500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Treatments</a:t>
            </a:r>
            <a:r>
              <a:rPr lang="fr-FR" sz="35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bananas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16013" y="1355725"/>
            <a:ext cx="6480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2"/>
                </a:solidFill>
              </a:rPr>
              <a:t>The banana trees need a lot of treatment :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watering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putting up of stake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sz="2400">
                <a:solidFill>
                  <a:schemeClr val="tx2"/>
                </a:solidFill>
              </a:rPr>
              <a:t> cut of flowers and cumbersome leaves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429000"/>
            <a:ext cx="3024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550" y="115888"/>
            <a:ext cx="8172450" cy="360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  <a:r>
              <a:rPr lang="fr-FR" sz="3600" dirty="0">
                <a:solidFill>
                  <a:srgbClr val="FF9900"/>
                </a:solidFill>
                <a:latin typeface="+mn-lt"/>
              </a:rPr>
              <a:t>3) </a:t>
            </a:r>
            <a:r>
              <a:rPr lang="fr-FR" sz="36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Protection of the bananas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A lot of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things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needs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to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be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done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to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protect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the banana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trees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from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deseases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trap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for insects at the bottom of the banana tree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protection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with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bags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				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use of the minimum of chemicals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products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preservation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of the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environment</a:t>
            </a: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Elephant" panose="0202090409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67188"/>
            <a:ext cx="23495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92600"/>
            <a:ext cx="30194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700338" y="4314825"/>
            <a:ext cx="34559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>
                <a:solidFill>
                  <a:schemeClr val="tx2"/>
                </a:solidFill>
              </a:rPr>
              <a:t>One parasite of the banana : The « Cercosporiose ».</a:t>
            </a:r>
          </a:p>
          <a:p>
            <a:pPr eaLnBrk="1" hangingPunct="1"/>
            <a:r>
              <a:rPr lang="fr-FR">
                <a:solidFill>
                  <a:schemeClr val="tx2"/>
                </a:solidFill>
              </a:rPr>
              <a:t>It’s a microscopic mushroom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292725" y="4868863"/>
            <a:ext cx="1176338" cy="5937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219700" y="4508500"/>
            <a:ext cx="3313113" cy="33655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Agricultural-Films-Packaging-Protective-Bags-for-Banana-Cultivation-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541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00113" y="188913"/>
            <a:ext cx="8243887" cy="2646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4) </a:t>
            </a:r>
            <a:r>
              <a:rPr lang="fr-FR" sz="3500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Harvesting</a:t>
            </a:r>
            <a:r>
              <a:rPr lang="fr-FR" sz="35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bananas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5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Bananas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are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picked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all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year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round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contrary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to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other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fruits like strawberries or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apples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which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are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collected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during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specific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periods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of the year.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141663"/>
            <a:ext cx="36861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13" descr="pt426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650" y="188913"/>
            <a:ext cx="969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8063" y="333375"/>
            <a:ext cx="8135937" cy="284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5) </a:t>
            </a:r>
            <a:r>
              <a:rPr lang="fr-FR" sz="35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Preparation of the bananas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After the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cut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the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bunches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are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separated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by hand (10 at 20 bananas)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washed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jagged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in new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bunches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(4 at 7 fruits)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</a:p>
        </p:txBody>
      </p:sp>
      <p:pic>
        <p:nvPicPr>
          <p:cNvPr id="5" name="Image 4" descr="Régime_en_cou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4321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alibr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41438"/>
            <a:ext cx="231933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2988" y="333375"/>
            <a:ext cx="8101012" cy="284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rgbClr val="FF9900"/>
                </a:solidFill>
                <a:latin typeface="+mn-lt"/>
              </a:rPr>
              <a:t>6) </a:t>
            </a:r>
            <a:r>
              <a:rPr lang="fr-FR" sz="35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Transport of the bananas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The bunches are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sorted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according to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their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height</a:t>
            </a:r>
            <a:endParaRPr lang="fr-FR" sz="2400" dirty="0">
              <a:solidFill>
                <a:schemeClr val="tx2"/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labeled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and put in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cardboard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box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are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loaded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onto the lorrys (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temperature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: 13C)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will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be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then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transported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by boat all </a:t>
            </a:r>
            <a:r>
              <a:rPr lang="fr-FR" sz="2400" dirty="0" err="1">
                <a:solidFill>
                  <a:schemeClr val="tx2"/>
                </a:solidFill>
                <a:latin typeface="+mn-lt"/>
              </a:rPr>
              <a:t>around</a:t>
            </a:r>
            <a:r>
              <a:rPr lang="fr-FR" sz="2400" dirty="0">
                <a:solidFill>
                  <a:schemeClr val="tx2"/>
                </a:solidFill>
                <a:latin typeface="+mn-lt"/>
              </a:rPr>
              <a:t> the world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284538"/>
            <a:ext cx="2722562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banani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19415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 descr="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6400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onditionneme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981075"/>
            <a:ext cx="2133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9.99075E-7 C 0.00209 0.00833 0.00712 0.01388 0.01112 0.02082 C 0.01389 0.0259 0.01546 0.03307 0.01962 0.03585 C 0.02501 0.03955 0.0323 0.04071 0.03803 0.04325 C 0.0474 0.04256 0.05695 0.04371 0.06615 0.0414 C 0.07431 0.03932 0.07969 0.0259 0.08733 0.02267 C 0.08872 0.02082 0.08994 0.0185 0.0915 0.01689 C 0.0941 0.01411 0.10001 0.00949 0.10001 0.00949 C 0.10105 0.00509 0.10608 -0.00763 0.10834 -0.0111 C 0.11094 -0.01503 0.11685 -0.02243 0.11685 -0.02243 C 0.11945 -0.03307 0.12726 -0.03538 0.13369 -0.04116 C 0.14705 -0.04024 0.15817 -0.04324 0.16893 -0.03376 C 0.17257 -0.02636 0.17657 -0.02058 0.18021 -0.01295 C 0.18421 -0.00485 0.18212 0.00116 0.18733 0.00763 C 0.1908 0.02174 0.19879 0.03562 0.20695 0.0451 C 0.2132 0.0525 0.21858 0.06221 0.22674 0.06568 C 0.22952 0.06961 0.23421 0.07331 0.23803 0.07516 C 0.24167 0.07678 0.24931 0.07887 0.24931 0.07887 C 0.28768 0.07586 0.26216 0.07794 0.2816 0.07146 C 0.28612 0.0673 0.28924 0.06337 0.29428 0.06013 C 0.29688 0.05481 0.3007 0.05088 0.30278 0.0451 C 0.30469 0.04001 0.30591 0.03284 0.30834 0.02822 C 0.31494 0.0155 0.31077 0.02984 0.31546 0.01689 C 0.31876 0.0081 0.32049 0.00162 0.32674 -0.0037 C 0.33803 -0.02359 0.354 -0.02867 0.37171 -0.03168 C 0.3783 -0.03099 0.3849 -0.03145 0.3915 -0.02983 C 0.39549 -0.02891 0.39636 -0.02405 0.39844 -0.02058 C 0.40278 -0.01364 0.41615 0.00578 0.4224 0.01134 C 0.42501 0.02035 0.43004 0.02868 0.43507 0.03585 C 0.43976 0.05273 0.44827 0.07308 0.46198 0.07887 C 0.47501 0.09043 0.47882 0.08395 0.50001 0.08257 C 0.50712 0.07933 0.5132 0.07702 0.51962 0.07146 C 0.52257 0.06522 0.52483 0.06245 0.52952 0.05828 C 0.53334 0.05065 0.53716 0.0451 0.5408 0.0377 C 0.54254 0.03053 0.54532 0.0222 0.54931 0.01689 C 0.55226 0.00509 0.56164 -0.00717 0.57032 -0.0111 C 0.57553 -0.02197 0.58698 -0.02405 0.59567 -0.02983 C 0.61129 -0.02844 0.62223 -0.02821 0.63507 -0.01688 C 0.63889 -0.00948 0.64167 -0.00578 0.64775 -0.00185 C 0.64966 0.00185 0.65157 0.00578 0.65348 0.00949 C 0.65435 0.01134 0.65626 0.01504 0.65626 0.01504 C 0.65869 0.02498 0.65851 0.04024 0.66337 0.0488 C 0.67014 0.06083 0.67796 0.07054 0.68872 0.07516 C 0.69376 0.07956 0.69757 0.08072 0.70417 0.08072 " pathEditMode="relative" ptsTypes="fffffffffffffffffffffffffffffffffffffffffff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5229225"/>
            <a:ext cx="8458200" cy="8461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008000"/>
                </a:solidFill>
              </a:rPr>
              <a:t>Good trip!!!</a:t>
            </a:r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6" name="Image 5" descr="image_875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Bana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565400"/>
            <a:ext cx="576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Bana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576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na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5762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courbée vers le haut 9"/>
          <p:cNvSpPr/>
          <p:nvPr/>
        </p:nvSpPr>
        <p:spPr>
          <a:xfrm rot="16528839">
            <a:off x="4626770" y="2161381"/>
            <a:ext cx="1211262" cy="4540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e haut 10"/>
          <p:cNvSpPr/>
          <p:nvPr/>
        </p:nvSpPr>
        <p:spPr>
          <a:xfrm rot="18522235">
            <a:off x="7571581" y="2255044"/>
            <a:ext cx="1209675" cy="604838"/>
          </a:xfrm>
          <a:prstGeom prst="curvedUpArrow">
            <a:avLst>
              <a:gd name="adj1" fmla="val 25000"/>
              <a:gd name="adj2" fmla="val 4846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haut 11"/>
          <p:cNvSpPr/>
          <p:nvPr/>
        </p:nvSpPr>
        <p:spPr>
          <a:xfrm rot="11937493" flipV="1">
            <a:off x="5753100" y="2833688"/>
            <a:ext cx="1296988" cy="492125"/>
          </a:xfrm>
          <a:prstGeom prst="curvedUpArrow">
            <a:avLst>
              <a:gd name="adj1" fmla="val 15055"/>
              <a:gd name="adj2" fmla="val 48463"/>
              <a:gd name="adj3" fmla="val 51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rot="16528839" flipV="1">
            <a:off x="3910013" y="2060575"/>
            <a:ext cx="746125" cy="504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19801657" flipV="1">
            <a:off x="2538413" y="1493838"/>
            <a:ext cx="1895475" cy="6064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rot="13415028" flipV="1">
            <a:off x="944563" y="2474913"/>
            <a:ext cx="1296987" cy="490537"/>
          </a:xfrm>
          <a:prstGeom prst="curvedUpArrow">
            <a:avLst>
              <a:gd name="adj1" fmla="val 15055"/>
              <a:gd name="adj2" fmla="val 48463"/>
              <a:gd name="adj3" fmla="val 51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gauche 15"/>
          <p:cNvSpPr/>
          <p:nvPr/>
        </p:nvSpPr>
        <p:spPr>
          <a:xfrm>
            <a:off x="36513" y="2492375"/>
            <a:ext cx="2232025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Flèche gauche 16"/>
          <p:cNvSpPr/>
          <p:nvPr/>
        </p:nvSpPr>
        <p:spPr>
          <a:xfrm>
            <a:off x="8027988" y="2492375"/>
            <a:ext cx="1116012" cy="288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8" name="Image 17" descr="banani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688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9898E-6 L 0.91528 3.09898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2988" y="765175"/>
            <a:ext cx="8101012" cy="1871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FF9900"/>
                </a:solidFill>
              </a:rPr>
              <a:t>III- Production of bananas in </a:t>
            </a:r>
            <a:r>
              <a:rPr lang="fr-FR" sz="5400" b="1" dirty="0" err="1" smtClean="0">
                <a:solidFill>
                  <a:srgbClr val="FF9900"/>
                </a:solidFill>
              </a:rPr>
              <a:t>our</a:t>
            </a:r>
            <a:r>
              <a:rPr lang="fr-FR" sz="5400" b="1" dirty="0" smtClean="0">
                <a:solidFill>
                  <a:srgbClr val="FF9900"/>
                </a:solidFill>
              </a:rPr>
              <a:t> 5 countries </a:t>
            </a:r>
            <a:endParaRPr lang="fr-FR" sz="5400" b="1" dirty="0">
              <a:solidFill>
                <a:srgbClr val="FF9900"/>
              </a:solidFill>
            </a:endParaRPr>
          </a:p>
        </p:txBody>
      </p:sp>
      <p:pic>
        <p:nvPicPr>
          <p:cNvPr id="33795" name="Image 5" descr="DSC091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852738"/>
            <a:ext cx="21558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827088" y="731838"/>
            <a:ext cx="8316912" cy="5365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b="1" dirty="0" smtClean="0">
                <a:solidFill>
                  <a:srgbClr val="FF9900"/>
                </a:solidFill>
              </a:rPr>
              <a:t>Production for the five countries in the </a:t>
            </a:r>
            <a:r>
              <a:rPr lang="fr-FR" sz="2800" b="1" dirty="0" err="1" smtClean="0">
                <a:solidFill>
                  <a:srgbClr val="FF9900"/>
                </a:solidFill>
              </a:rPr>
              <a:t>project</a:t>
            </a:r>
            <a:endParaRPr lang="fr-FR" sz="2800" b="1" dirty="0" smtClean="0">
              <a:solidFill>
                <a:srgbClr val="FF99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51050" y="2708275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Country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Consumption</a:t>
                      </a:r>
                      <a:r>
                        <a:rPr lang="fr-FR" dirty="0" smtClean="0"/>
                        <a:t> per </a:t>
                      </a:r>
                      <a:r>
                        <a:rPr lang="fr-FR" dirty="0" err="1" smtClean="0"/>
                        <a:t>year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9900"/>
                          </a:solidFill>
                        </a:rPr>
                        <a:t>Austria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9900"/>
                          </a:solidFill>
                        </a:rPr>
                        <a:t>France Martinique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269 000 tonnes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9900"/>
                          </a:solidFill>
                        </a:rPr>
                        <a:t>France Métropole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9900"/>
                          </a:solidFill>
                        </a:rPr>
                        <a:t>Italy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9900"/>
                          </a:solidFill>
                        </a:rPr>
                        <a:t>Spain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350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000 tonnes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9900"/>
                          </a:solidFill>
                        </a:rPr>
                        <a:t>UK</a:t>
                      </a:r>
                      <a:endParaRPr lang="fr-FR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45" name="Image 3" descr="th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6477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1547813" y="836613"/>
            <a:ext cx="7048500" cy="825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5400" b="1" smtClean="0">
                <a:solidFill>
                  <a:srgbClr val="FF9900"/>
                </a:solidFill>
              </a:rPr>
              <a:t>IV) Sentences for fun</a:t>
            </a:r>
          </a:p>
        </p:txBody>
      </p:sp>
      <p:pic>
        <p:nvPicPr>
          <p:cNvPr id="35843" name="Image 3" descr="two_happy_bananas_dancing_together_clipart_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492375"/>
            <a:ext cx="38576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503238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u="sng" dirty="0" smtClean="0">
                <a:solidFill>
                  <a:srgbClr val="FF9900"/>
                </a:solidFill>
              </a:rPr>
              <a:t>Avoir la </a:t>
            </a:r>
            <a:r>
              <a:rPr lang="fr-FR" b="1" u="sng" dirty="0" smtClean="0">
                <a:solidFill>
                  <a:srgbClr val="FF9900"/>
                </a:solidFill>
              </a:rPr>
              <a:t>banane:</a:t>
            </a:r>
            <a:r>
              <a:rPr lang="fr-FR" u="sng" dirty="0" smtClean="0">
                <a:solidFill>
                  <a:srgbClr val="FF9900"/>
                </a:solidFill>
              </a:rPr>
              <a:t> </a:t>
            </a:r>
            <a:r>
              <a:rPr lang="fr-FR" dirty="0" smtClean="0">
                <a:solidFill>
                  <a:srgbClr val="FF9900"/>
                </a:solidFill>
              </a:rPr>
              <a:t>«To have a </a:t>
            </a:r>
            <a:r>
              <a:rPr lang="fr-FR" dirty="0" err="1" smtClean="0">
                <a:solidFill>
                  <a:srgbClr val="FF9900"/>
                </a:solidFill>
              </a:rPr>
              <a:t>big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smile</a:t>
            </a:r>
            <a:r>
              <a:rPr lang="fr-FR" dirty="0" smtClean="0">
                <a:solidFill>
                  <a:srgbClr val="FF9900"/>
                </a:solidFill>
              </a:rPr>
              <a:t>»</a:t>
            </a:r>
          </a:p>
        </p:txBody>
      </p:sp>
      <p:pic>
        <p:nvPicPr>
          <p:cNvPr id="36867" name="Image 3" descr="th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4927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mage 4" descr="IMG_42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0" y="1916113"/>
            <a:ext cx="67786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987986"/>
            <a:ext cx="803207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Where</a:t>
            </a:r>
            <a:r>
              <a:rPr lang="fr-FR" sz="4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are </a:t>
            </a:r>
            <a:r>
              <a:rPr lang="fr-FR" sz="45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we</a:t>
            </a:r>
            <a:r>
              <a:rPr lang="fr-FR" sz="4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5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coming</a:t>
            </a:r>
            <a:r>
              <a:rPr lang="fr-FR" sz="4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5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from</a:t>
            </a:r>
            <a:r>
              <a:rPr lang="fr-FR" sz="4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?</a:t>
            </a:r>
          </a:p>
        </p:txBody>
      </p:sp>
      <p:pic>
        <p:nvPicPr>
          <p:cNvPr id="10243" name="Image 5" descr="Drapeau-F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406775"/>
            <a:ext cx="23161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57626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u="sng" dirty="0" smtClean="0">
                <a:solidFill>
                  <a:srgbClr val="FF9900"/>
                </a:solidFill>
              </a:rPr>
              <a:t>Se faire </a:t>
            </a:r>
            <a:r>
              <a:rPr lang="fr-FR" b="1" u="sng" dirty="0" smtClean="0">
                <a:solidFill>
                  <a:srgbClr val="FF9900"/>
                </a:solidFill>
              </a:rPr>
              <a:t>bananer:</a:t>
            </a:r>
            <a:r>
              <a:rPr lang="fr-FR" u="sng" dirty="0" smtClean="0">
                <a:solidFill>
                  <a:srgbClr val="FF9900"/>
                </a:solidFill>
              </a:rPr>
              <a:t> </a:t>
            </a:r>
            <a:r>
              <a:rPr lang="fr-FR" dirty="0" smtClean="0">
                <a:solidFill>
                  <a:srgbClr val="FF9900"/>
                </a:solidFill>
              </a:rPr>
              <a:t>«To </a:t>
            </a:r>
            <a:r>
              <a:rPr lang="fr-FR" dirty="0" err="1" smtClean="0">
                <a:solidFill>
                  <a:srgbClr val="FF9900"/>
                </a:solidFill>
              </a:rPr>
              <a:t>be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conned</a:t>
            </a:r>
            <a:r>
              <a:rPr lang="fr-FR" dirty="0" smtClean="0">
                <a:solidFill>
                  <a:srgbClr val="FF9900"/>
                </a:solidFill>
              </a:rPr>
              <a:t>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</p:txBody>
      </p:sp>
      <p:pic>
        <p:nvPicPr>
          <p:cNvPr id="4" name="Image 3" descr="DSK-elephant-souri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113" y="1450975"/>
            <a:ext cx="4722812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Image 4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4927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6477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9900"/>
                </a:solidFill>
              </a:rPr>
              <a:t> </a:t>
            </a:r>
            <a:r>
              <a:rPr lang="fr-FR" u="sng" smtClean="0">
                <a:solidFill>
                  <a:srgbClr val="FF9900"/>
                </a:solidFill>
              </a:rPr>
              <a:t>Espèce de </a:t>
            </a:r>
            <a:r>
              <a:rPr lang="fr-FR" b="1" u="sng" smtClean="0">
                <a:solidFill>
                  <a:srgbClr val="FF9900"/>
                </a:solidFill>
              </a:rPr>
              <a:t>banane:</a:t>
            </a:r>
            <a:r>
              <a:rPr lang="fr-FR" u="sng" smtClean="0">
                <a:solidFill>
                  <a:srgbClr val="FF9900"/>
                </a:solidFill>
              </a:rPr>
              <a:t> </a:t>
            </a:r>
            <a:r>
              <a:rPr lang="fr-FR" smtClean="0">
                <a:solidFill>
                  <a:srgbClr val="FF9900"/>
                </a:solidFill>
              </a:rPr>
              <a:t>«You are stupid»</a:t>
            </a:r>
          </a:p>
          <a:p>
            <a:pPr eaLnBrk="1" hangingPunct="1"/>
            <a:endParaRPr lang="fr-FR" smtClean="0"/>
          </a:p>
        </p:txBody>
      </p:sp>
      <p:pic>
        <p:nvPicPr>
          <p:cNvPr id="4" name="Image 3" descr="IMG_422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0" y="1612900"/>
            <a:ext cx="4338638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Image 4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4927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9  0.037 -0.04263  C 0.075 -0.03863  0.09 -0.00932  0.125 -0.03863  C 0.147 -0.05595  0.173 -0.09991  0.192 -0.09858  C 0.235 -0.09724  0.244 -0.05195  0.244 -0.01066  C 0.245 0.04796  0.189 0.09724  0.121 0.10257  C 0.052 0.10657  -0.005 0.0439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1150938"/>
          </a:xfrm>
        </p:spPr>
        <p:txBody>
          <a:bodyPr/>
          <a:lstStyle/>
          <a:p>
            <a:pPr eaLnBrk="1" hangingPunct="1"/>
            <a:r>
              <a:rPr lang="fr-FR" u="sng" smtClean="0">
                <a:solidFill>
                  <a:srgbClr val="FF9900"/>
                </a:solidFill>
              </a:rPr>
              <a:t>Faire glisser sur une </a:t>
            </a:r>
            <a:r>
              <a:rPr lang="fr-FR" b="1" u="sng" smtClean="0">
                <a:solidFill>
                  <a:srgbClr val="FF9900"/>
                </a:solidFill>
              </a:rPr>
              <a:t>peau de banane: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mtClean="0">
                <a:solidFill>
                  <a:srgbClr val="FF9900"/>
                </a:solidFill>
              </a:rPr>
              <a:t>«Pull the rug out from under someone»</a:t>
            </a:r>
          </a:p>
          <a:p>
            <a:pPr eaLnBrk="1" hangingPunct="1"/>
            <a:endParaRPr lang="fr-FR" smtClean="0"/>
          </a:p>
        </p:txBody>
      </p:sp>
      <p:pic>
        <p:nvPicPr>
          <p:cNvPr id="4" name="Image 3" descr="9407473-une-bombe-explose-dans-un-boom-rond-lou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0" y="1958975"/>
            <a:ext cx="48006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 4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125538"/>
            <a:ext cx="6477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647700"/>
          </a:xfrm>
        </p:spPr>
        <p:txBody>
          <a:bodyPr/>
          <a:lstStyle/>
          <a:p>
            <a:pPr eaLnBrk="1" hangingPunct="1"/>
            <a:r>
              <a:rPr lang="fr-FR" u="sng" smtClean="0">
                <a:solidFill>
                  <a:srgbClr val="FF9900"/>
                </a:solidFill>
              </a:rPr>
              <a:t>Go </a:t>
            </a:r>
            <a:r>
              <a:rPr lang="fr-FR" b="1" u="sng" smtClean="0">
                <a:solidFill>
                  <a:srgbClr val="FF9900"/>
                </a:solidFill>
              </a:rPr>
              <a:t>bananas:</a:t>
            </a:r>
            <a:r>
              <a:rPr lang="fr-FR" b="1" smtClean="0">
                <a:solidFill>
                  <a:srgbClr val="FF9900"/>
                </a:solidFill>
              </a:rPr>
              <a:t> «</a:t>
            </a:r>
            <a:r>
              <a:rPr lang="fr-FR" smtClean="0">
                <a:solidFill>
                  <a:srgbClr val="FF9900"/>
                </a:solidFill>
              </a:rPr>
              <a:t> Devenir fou »</a:t>
            </a:r>
          </a:p>
          <a:p>
            <a:pPr eaLnBrk="1" hangingPunct="1"/>
            <a:endParaRPr lang="fr-FR" smtClean="0"/>
          </a:p>
        </p:txBody>
      </p:sp>
      <p:pic>
        <p:nvPicPr>
          <p:cNvPr id="40963" name="Image 3" descr="th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4927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oufou-fo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2852738"/>
            <a:ext cx="3267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7484E-6 C -0.00052 0.00694 0.00018 0.01388 -0.00138 0.02059 C -0.0019 0.02267 -0.00416 0.02336 -0.00555 0.02452 C -0.01527 0.03261 -0.02395 0.03539 -0.03506 0.03747 C -0.05208 0.03608 -0.05763 0.0414 -0.06614 0.02637 C -0.0684 0.01689 -0.07361 0.01041 -0.07743 0.00185 C -0.08368 -0.01202 -0.08576 -0.02937 -0.08732 -0.04486 C -0.08645 -0.08418 -0.09045 -0.14223 -0.07881 -0.182 C -0.07743 -0.19449 -0.07621 -0.20559 -0.07309 -0.21762 C -0.07118 -0.23335 -0.06892 -0.24861 -0.06753 -0.26457 C -0.06805 -0.28214 -0.06788 -0.29972 -0.06892 -0.31706 C -0.06944 -0.32701 -0.07708 -0.36794 -0.08159 -0.37696 C -0.08385 -0.38182 -0.08611 -0.38205 -0.0901 -0.38459 C -0.11215 -0.38321 -0.11631 -0.38737 -0.1309 -0.37696 C -0.13489 -0.36979 -0.1401 -0.36401 -0.14357 -0.35638 C -0.15 -0.3425 -0.15069 -0.32493 -0.15347 -0.30943 C -0.15503 -0.28076 -0.1585 -0.25324 -0.16197 -0.22502 C -0.16406 -0.20814 -0.16597 -0.18894 -0.17309 -0.17437 C -0.17534 -0.16142 -0.17708 -0.1494 -0.1802 -0.13691 C -0.18159 -0.12511 -0.1842 -0.11355 -0.18871 -0.10314 C -0.19131 -0.09736 -0.2 -0.08996 -0.2 -0.08996 C -0.22048 -0.09089 -0.23159 -0.08765 -0.24774 -0.09574 C -0.25763 -0.10823 -0.26336 -0.11401 -0.27604 -0.11632 C -0.28784 -0.11494 -0.29513 -0.11702 -0.30277 -0.10499 C -0.30625 -0.09944 -0.31267 -0.08811 -0.31267 -0.08811 C -0.31614 -0.07423 -0.31145 -0.09135 -0.31684 -0.07678 C -0.31909 -0.0703 -0.31927 -0.0629 -0.321 -0.0562 C -0.32239 -0.02428 -0.31336 0.03261 -0.34635 0.0414 C -0.35104 0.04071 -0.35607 0.04209 -0.36041 0.03955 C -0.38871 0.02313 -0.40798 -0.02312 -0.41822 -0.0599 C -0.41979 -0.07886 -0.42135 -0.09736 -0.42239 -0.11632 C -0.42048 -0.14963 -0.41927 -0.1827 -0.40972 -0.21392 C -0.40746 -0.22132 -0.40017 -0.23612 -0.39843 -0.24005 C -0.39409 -0.24953 -0.39184 -0.26156 -0.38871 -0.27197 C -0.38576 -0.28191 -0.38003 -0.29001 -0.37743 -0.30018 C -0.37517 -0.30851 -0.37378 -0.31776 -0.3717 -0.32632 C -0.37274 -0.34389 -0.37309 -0.36147 -0.37465 -0.37904 C -0.37569 -0.38945 -0.38246 -0.3987 -0.38732 -0.40518 C -0.39253 -0.41212 -0.40156 -0.429 -0.40972 -0.43154 C -0.41579 -0.43339 -0.421 -0.43594 -0.42673 -0.43894 C -0.4342 -0.43825 -0.44184 -0.43917 -0.4493 -0.43709 C -0.45607 -0.43524 -0.46875 -0.42275 -0.47465 -0.41836 C -0.4776 -0.41235 -0.47986 -0.40911 -0.48437 -0.40518 C -0.48541 -0.40263 -0.48593 -0.39986 -0.48732 -0.39778 C -0.48836 -0.39593 -0.49062 -0.3957 -0.49149 -0.39385 C -0.49253 -0.39176 -0.49236 -0.38876 -0.49288 -0.38644 C -0.49409 -0.38274 -0.49635 -0.37997 -0.49843 -0.37696 C -0.50086 -0.35731 -0.50243 -0.33811 -0.49704 -0.31891 C -0.49496 -0.31151 -0.48871 -0.29833 -0.48871 -0.29833 C -0.48732 -0.29093 -0.48611 -0.28607 -0.48298 -0.2796 C -0.48072 -0.27035 -0.4802 -0.26087 -0.47881 -0.25138 C -0.47934 -0.24144 -0.47916 -0.23126 -0.4802 -0.22132 C -0.48055 -0.21854 -0.48159 -0.21577 -0.48298 -0.21392 C -0.48645 -0.20929 -0.50017 -0.19357 -0.50555 -0.19126 C -0.51979 -0.19611 -0.52829 -0.21554 -0.53368 -0.23265 C -0.53715 -0.24375 -0.53697 -0.25347 -0.54496 -0.26064 C -0.54583 -0.25879 -0.5467 -0.2567 -0.54774 -0.25509 C -0.54861 -0.2537 -0.55 -0.25277 -0.55069 -0.25138 C -0.55399 -0.24468 -0.5552 -0.23612 -0.55763 -0.22895 C -0.56736 -0.20143 -0.57343 -0.16998 -0.58576 -0.14431 C -0.58802 -0.13136 -0.58958 -0.10754 -0.59565 -0.09759 C -0.60086 -0.08904 -0.61163 -0.08279 -0.61961 -0.08071 C -0.62569 -0.07909 -0.63194 -0.07817 -0.63802 -0.07678 C -0.63993 -0.07493 -0.64131 -0.07169 -0.64357 -0.07123 C -0.64739 -0.0703 -0.65104 -0.07215 -0.65486 -0.07308 C -0.65677 -0.07354 -0.65868 -0.07608 -0.66041 -0.07493 C -0.66163 -0.07423 -0.6585 -0.07238 -0.65763 -0.07123 " pathEditMode="relative" ptsTypes="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1212850"/>
          </a:xfrm>
        </p:spPr>
        <p:txBody>
          <a:bodyPr/>
          <a:lstStyle/>
          <a:p>
            <a:pPr eaLnBrk="1" hangingPunct="1"/>
            <a:r>
              <a:rPr lang="fr-FR" u="sng" dirty="0" smtClean="0">
                <a:solidFill>
                  <a:srgbClr val="FF9900"/>
                </a:solidFill>
              </a:rPr>
              <a:t>Glisser sur une peau de </a:t>
            </a:r>
            <a:r>
              <a:rPr lang="fr-FR" b="1" u="sng" dirty="0" smtClean="0">
                <a:solidFill>
                  <a:srgbClr val="FF9900"/>
                </a:solidFill>
              </a:rPr>
              <a:t>banane:  </a:t>
            </a:r>
            <a:r>
              <a:rPr lang="fr-FR" dirty="0" smtClean="0">
                <a:solidFill>
                  <a:srgbClr val="FF9900"/>
                </a:solidFill>
              </a:rPr>
              <a:t>«To </a:t>
            </a:r>
            <a:r>
              <a:rPr lang="fr-FR" dirty="0" err="1" smtClean="0">
                <a:solidFill>
                  <a:srgbClr val="FF9900"/>
                </a:solidFill>
              </a:rPr>
              <a:t>slide</a:t>
            </a:r>
            <a:r>
              <a:rPr lang="fr-FR" dirty="0" smtClean="0">
                <a:solidFill>
                  <a:srgbClr val="FF9900"/>
                </a:solidFill>
              </a:rPr>
              <a:t> over a banana»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41987" name="Image 3" descr="th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1125538"/>
            <a:ext cx="6477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glisser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08275"/>
            <a:ext cx="5329238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6  0.027 0.07993  0.06 0.07993  C 0.099 0.07993  0.113 0.03996  0.119 0.01599  L 0.125 -0.01599  C 0.131 -0.03996  0.146 -0.07993  0.19 -0.07993  C 0.218 -0.07993  0.25 -0.04396  0.25 0  C 0.25 0.04396  0.218 0.07993  0.19 0.07993  C 0.146 0.07993  0.131 0.03996  0.125 0.01599  L 0.119 -0.01599  C 0.113 -0.03996  0.099 -0.07993  0.06 -0.07993  C 0.027 -0.07993  0 -0.0439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8080" cy="1143000"/>
          </a:xfrm>
          <a:scene3d>
            <a:camera prst="orthographicFront"/>
            <a:lightRig rig="threePt" dir="t"/>
          </a:scene3d>
          <a:sp3d prstMaterial="metal">
            <a:bevelT w="107950" h="95250"/>
            <a:bevelB h="127000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FFC000"/>
                </a:solidFill>
              </a:rPr>
              <a:t>The end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3013" name="Image 3" descr="can-stock-photo_csp8758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638300"/>
            <a:ext cx="30241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Image 3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187624" y="5724525"/>
            <a:ext cx="7956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C000"/>
                </a:solidFill>
                <a:latin typeface="+mn-lt"/>
              </a:rPr>
              <a:t>ISC </a:t>
            </a:r>
            <a:r>
              <a:rPr lang="fr-FR" sz="2800" b="1" dirty="0" err="1">
                <a:solidFill>
                  <a:srgbClr val="FFC000"/>
                </a:solidFill>
                <a:latin typeface="+mn-lt"/>
              </a:rPr>
              <a:t>Website</a:t>
            </a:r>
            <a:r>
              <a:rPr lang="fr-FR" sz="2800" b="1" dirty="0">
                <a:solidFill>
                  <a:srgbClr val="FFC000"/>
                </a:solidFill>
                <a:latin typeface="+mn-lt"/>
              </a:rPr>
              <a:t> : www.isc-villedubois.com</a:t>
            </a:r>
          </a:p>
        </p:txBody>
      </p:sp>
      <p:pic>
        <p:nvPicPr>
          <p:cNvPr id="43016" name="Image 3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Image 3" descr="th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661025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59113" y="169863"/>
            <a:ext cx="30257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FRANCE</a:t>
            </a:r>
          </a:p>
        </p:txBody>
      </p:sp>
      <p:pic>
        <p:nvPicPr>
          <p:cNvPr id="11267" name="Image 7" descr="distance métropole martiniq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5819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388" y="4149725"/>
            <a:ext cx="2268537" cy="1800225"/>
          </a:xfrm>
          <a:prstGeom prst="wedgeRectCallout">
            <a:avLst>
              <a:gd name="adj1" fmla="val 57177"/>
              <a:gd name="adj2" fmla="val -684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Area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1128 km²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Population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413 000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chemeClr val="bg2">
                    <a:lumMod val="25000"/>
                  </a:schemeClr>
                </a:solidFill>
              </a:rPr>
              <a:t>Density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/km²: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350</a:t>
            </a:r>
          </a:p>
        </p:txBody>
      </p:sp>
      <p:pic>
        <p:nvPicPr>
          <p:cNvPr id="11269" name="Image 6" descr="carte martiniqu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1295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16463" y="3068638"/>
            <a:ext cx="4427537" cy="2952750"/>
          </a:xfrm>
          <a:prstGeom prst="wedgeRectCallout">
            <a:avLst>
              <a:gd name="adj1" fmla="val -17409"/>
              <a:gd name="adj2" fmla="val -992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Area 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550 000 km²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Population 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66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Mio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Density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/km²: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103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71" name="Image 5" descr="carte franc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9273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uble flèche horizontale 10"/>
          <p:cNvSpPr/>
          <p:nvPr/>
        </p:nvSpPr>
        <p:spPr>
          <a:xfrm>
            <a:off x="2627313" y="5084763"/>
            <a:ext cx="2089150" cy="14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16238" y="4724400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7000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6375" y="333375"/>
            <a:ext cx="64087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Métropole : Paris, 2.3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Mio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inhabitants</a:t>
            </a: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2291" name="Image 6" descr="map-of-paris-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50" y="1027113"/>
            <a:ext cx="71501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" descr="paris monuments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901700"/>
            <a:ext cx="6034087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476375" y="333375"/>
            <a:ext cx="64087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Métropole : Paris’ monuments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813" y="260350"/>
            <a:ext cx="61928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La Ville du Bois, 7500 </a:t>
            </a:r>
            <a:r>
              <a:rPr lang="fr-FR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inhabitants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4339" name="Image 4" descr="lavilleduboiscar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513" y="4724400"/>
            <a:ext cx="2089150" cy="288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La Ville du Bois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47813" y="260350"/>
            <a:ext cx="61928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Collège du </a:t>
            </a:r>
            <a:r>
              <a:rPr lang="fr-FR" sz="2800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Sacré-Coeur</a:t>
            </a:r>
            <a:endParaRPr lang="fr-FR" sz="28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572000" y="1125538"/>
            <a:ext cx="45720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The ISC School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is </a:t>
            </a:r>
            <a:r>
              <a:rPr lang="en-GB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located in a very nice green park with a lake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2400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has </a:t>
            </a:r>
            <a:r>
              <a:rPr lang="en-GB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1480 students and a staff of 130 persons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r-FR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its</a:t>
            </a:r>
            <a:r>
              <a:rPr lang="fr-FR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motto</a:t>
            </a:r>
            <a:r>
              <a:rPr lang="fr-FR" sz="2400" b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: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400" b="1" i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«The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reason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of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being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is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to permit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pupils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to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reach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their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own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2400" b="1" i="1" dirty="0" err="1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level</a:t>
            </a:r>
            <a:r>
              <a:rPr lang="fr-FR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of </a:t>
            </a:r>
            <a:r>
              <a:rPr lang="en-US" sz="2400" b="1" i="1" dirty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excellence</a:t>
            </a:r>
            <a:r>
              <a:rPr lang="fr-FR" sz="2900" b="1" i="1" dirty="0">
                <a:solidFill>
                  <a:srgbClr val="FFC000"/>
                </a:solidFill>
                <a:cs typeface="Times New Roman" pitchFamily="18" charset="0"/>
              </a:rPr>
              <a:t>».</a:t>
            </a:r>
          </a:p>
          <a:p>
            <a:pPr eaLnBrk="1" hangingPunct="1">
              <a:spcBef>
                <a:spcPct val="50000"/>
              </a:spcBef>
            </a:pPr>
            <a:endParaRPr lang="fr-FR" b="1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fr-FR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365" name="ZoneTexte 7"/>
          <p:cNvSpPr txBox="1">
            <a:spLocks noChangeArrowheads="1"/>
          </p:cNvSpPr>
          <p:nvPr/>
        </p:nvSpPr>
        <p:spPr bwMode="auto">
          <a:xfrm>
            <a:off x="827088" y="5661025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1628800"/>
            <a:ext cx="71529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Where</a:t>
            </a:r>
            <a:r>
              <a:rPr lang="fr-F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are </a:t>
            </a:r>
            <a:r>
              <a:rPr lang="fr-F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we</a:t>
            </a:r>
            <a:r>
              <a:rPr lang="fr-F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fr-FR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going</a:t>
            </a:r>
            <a:r>
              <a:rPr lang="fr-FR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to ?</a:t>
            </a:r>
          </a:p>
        </p:txBody>
      </p:sp>
      <p:pic>
        <p:nvPicPr>
          <p:cNvPr id="16387" name="Image 5" descr="Drapeau-F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23161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</TotalTime>
  <Words>745</Words>
  <Application>Microsoft Office PowerPoint</Application>
  <PresentationFormat>Affichage à l'écran (4:3)</PresentationFormat>
  <Paragraphs>184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Solstice</vt:lpstr>
      <vt:lpstr> Comenius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II- Banana growing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Good trip!!!</vt:lpstr>
      <vt:lpstr>III- Production of bananas in our 5 countries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project</dc:title>
  <dc:creator>User</dc:creator>
  <cp:lastModifiedBy>PC</cp:lastModifiedBy>
  <cp:revision>32</cp:revision>
  <dcterms:created xsi:type="dcterms:W3CDTF">2013-11-13T10:34:34Z</dcterms:created>
  <dcterms:modified xsi:type="dcterms:W3CDTF">2014-07-08T12:26:30Z</dcterms:modified>
</cp:coreProperties>
</file>