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72" r:id="rId15"/>
    <p:sldId id="271" r:id="rId16"/>
    <p:sldId id="273" r:id="rId17"/>
    <p:sldId id="27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709" autoAdjust="0"/>
  </p:normalViewPr>
  <p:slideViewPr>
    <p:cSldViewPr>
      <p:cViewPr varScale="1">
        <p:scale>
          <a:sx n="70" d="100"/>
          <a:sy n="70" d="100"/>
        </p:scale>
        <p:origin x="-516" y="19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D6263-DA13-4DC0-BC85-FC47BA126CF5}" type="doc">
      <dgm:prSet loTypeId="urn:microsoft.com/office/officeart/2005/8/layout/chevron1" loCatId="process" qsTypeId="urn:microsoft.com/office/officeart/2005/8/quickstyle/simple1" qsCatId="simple" csTypeId="urn:microsoft.com/office/officeart/2005/8/colors/colorful1" csCatId="colorful" phldr="1"/>
      <dgm:spPr/>
    </dgm:pt>
    <dgm:pt modelId="{49D69AFB-361F-4EA7-82FD-C0CA56FBDF30}">
      <dgm:prSet phldrT="[Texte]"/>
      <dgm:spPr/>
      <dgm:t>
        <a:bodyPr/>
        <a:lstStyle/>
        <a:p>
          <a:r>
            <a:rPr lang="fr-FR" dirty="0" smtClean="0"/>
            <a:t>introduction</a:t>
          </a:r>
          <a:endParaRPr lang="fr-FR" dirty="0"/>
        </a:p>
      </dgm:t>
    </dgm:pt>
    <dgm:pt modelId="{776A4F90-8E60-43EF-999B-1A42E53D7F7B}" type="parTrans" cxnId="{D36E77A9-71C6-407E-99C9-14FB9DC24B8D}">
      <dgm:prSet/>
      <dgm:spPr/>
    </dgm:pt>
    <dgm:pt modelId="{624BF771-95AF-4A57-879A-FE6DD772EFB3}" type="sibTrans" cxnId="{D36E77A9-71C6-407E-99C9-14FB9DC24B8D}">
      <dgm:prSet/>
      <dgm:spPr/>
    </dgm:pt>
    <dgm:pt modelId="{72EE1F79-478D-4A88-86EA-980C22A3B828}">
      <dgm:prSet phldrT="[Texte]"/>
      <dgm:spPr/>
      <dgm:t>
        <a:bodyPr/>
        <a:lstStyle/>
        <a:p>
          <a:r>
            <a:rPr lang="fr-FR" dirty="0" smtClean="0"/>
            <a:t>Antiquité : le début (10000 avant J.C)</a:t>
          </a:r>
          <a:endParaRPr lang="fr-FR" dirty="0"/>
        </a:p>
      </dgm:t>
    </dgm:pt>
    <dgm:pt modelId="{226430DF-977C-4E01-A3F1-FE31951C04B3}" type="parTrans" cxnId="{8627D868-8725-4F87-8520-DC8DF7FFA173}">
      <dgm:prSet/>
      <dgm:spPr/>
    </dgm:pt>
    <dgm:pt modelId="{0675707B-A9B3-415A-96CE-8F1F9B9CE72A}" type="sibTrans" cxnId="{8627D868-8725-4F87-8520-DC8DF7FFA173}">
      <dgm:prSet/>
      <dgm:spPr/>
    </dgm:pt>
    <dgm:pt modelId="{FA4C2F31-D7E7-451C-A0FA-B644231EF262}">
      <dgm:prSet phldrT="[Texte]"/>
      <dgm:spPr/>
      <dgm:t>
        <a:bodyPr/>
        <a:lstStyle/>
        <a:p>
          <a:r>
            <a:rPr lang="fr-FR" dirty="0" smtClean="0"/>
            <a:t>Fondation: les Omeyades, les Idrissides et les Almoravides  </a:t>
          </a:r>
          <a:endParaRPr lang="fr-FR" dirty="0"/>
        </a:p>
      </dgm:t>
    </dgm:pt>
    <dgm:pt modelId="{E9AAA64C-E019-4591-94DB-18E7AA1D46AA}" type="parTrans" cxnId="{15AADDCE-6E59-4BD6-BBF1-CC413822911A}">
      <dgm:prSet/>
      <dgm:spPr/>
    </dgm:pt>
    <dgm:pt modelId="{9ADD6CE9-E594-48E5-9AAD-5F29AFFEE988}" type="sibTrans" cxnId="{15AADDCE-6E59-4BD6-BBF1-CC413822911A}">
      <dgm:prSet/>
      <dgm:spPr/>
    </dgm:pt>
    <dgm:pt modelId="{9A00E4B1-420F-48DF-8857-B628CF25C0C1}">
      <dgm:prSet phldrT="[Texte]"/>
      <dgm:spPr/>
      <dgm:t>
        <a:bodyPr/>
        <a:lstStyle/>
        <a:p>
          <a:r>
            <a:rPr lang="fr-FR" dirty="0" smtClean="0"/>
            <a:t>Modernisation  des Almohades jusqu’au aujourd’hui </a:t>
          </a:r>
          <a:endParaRPr lang="fr-FR" dirty="0"/>
        </a:p>
      </dgm:t>
    </dgm:pt>
    <dgm:pt modelId="{23AFB7F9-7C99-4E5E-85BF-4E6DB4CE7748}" type="parTrans" cxnId="{FC5B9E99-21D9-4592-AD13-47E67C2E6151}">
      <dgm:prSet/>
      <dgm:spPr/>
    </dgm:pt>
    <dgm:pt modelId="{0A38FFA2-A5D3-4C60-8429-65B1BF124129}" type="sibTrans" cxnId="{FC5B9E99-21D9-4592-AD13-47E67C2E6151}">
      <dgm:prSet/>
      <dgm:spPr/>
    </dgm:pt>
    <dgm:pt modelId="{3994E290-D529-49A6-BEA2-6AD3B1126581}" type="pres">
      <dgm:prSet presAssocID="{35AD6263-DA13-4DC0-BC85-FC47BA126CF5}" presName="Name0" presStyleCnt="0">
        <dgm:presLayoutVars>
          <dgm:dir/>
          <dgm:animLvl val="lvl"/>
          <dgm:resizeHandles val="exact"/>
        </dgm:presLayoutVars>
      </dgm:prSet>
      <dgm:spPr/>
    </dgm:pt>
    <dgm:pt modelId="{16EF21A2-7CF4-4411-9E78-6BC0F5420AB5}" type="pres">
      <dgm:prSet presAssocID="{49D69AFB-361F-4EA7-82FD-C0CA56FBDF30}" presName="parTxOnly" presStyleLbl="node1" presStyleIdx="0" presStyleCnt="4" custScaleX="103958">
        <dgm:presLayoutVars>
          <dgm:chMax val="0"/>
          <dgm:chPref val="0"/>
          <dgm:bulletEnabled val="1"/>
        </dgm:presLayoutVars>
      </dgm:prSet>
      <dgm:spPr/>
      <dgm:t>
        <a:bodyPr/>
        <a:lstStyle/>
        <a:p>
          <a:endParaRPr lang="fr-FR"/>
        </a:p>
      </dgm:t>
    </dgm:pt>
    <dgm:pt modelId="{CEE4DD3F-7F34-4F8C-A6D7-58DBA5D9592A}" type="pres">
      <dgm:prSet presAssocID="{624BF771-95AF-4A57-879A-FE6DD772EFB3}" presName="parTxOnlySpace" presStyleCnt="0"/>
      <dgm:spPr/>
    </dgm:pt>
    <dgm:pt modelId="{12CD55EC-3BDD-4308-9D5D-91769D6A1CDC}" type="pres">
      <dgm:prSet presAssocID="{72EE1F79-478D-4A88-86EA-980C22A3B828}" presName="parTxOnly" presStyleLbl="node1" presStyleIdx="1" presStyleCnt="4">
        <dgm:presLayoutVars>
          <dgm:chMax val="0"/>
          <dgm:chPref val="0"/>
          <dgm:bulletEnabled val="1"/>
        </dgm:presLayoutVars>
      </dgm:prSet>
      <dgm:spPr/>
      <dgm:t>
        <a:bodyPr/>
        <a:lstStyle/>
        <a:p>
          <a:endParaRPr lang="fr-FR"/>
        </a:p>
      </dgm:t>
    </dgm:pt>
    <dgm:pt modelId="{2F04F13B-5692-4A53-A3B0-6A3A3FEC9A26}" type="pres">
      <dgm:prSet presAssocID="{0675707B-A9B3-415A-96CE-8F1F9B9CE72A}" presName="parTxOnlySpace" presStyleCnt="0"/>
      <dgm:spPr/>
    </dgm:pt>
    <dgm:pt modelId="{05339E0A-2A64-44A2-B2EA-E4EAE65B14EA}" type="pres">
      <dgm:prSet presAssocID="{FA4C2F31-D7E7-451C-A0FA-B644231EF262}" presName="parTxOnly" presStyleLbl="node1" presStyleIdx="2" presStyleCnt="4">
        <dgm:presLayoutVars>
          <dgm:chMax val="0"/>
          <dgm:chPref val="0"/>
          <dgm:bulletEnabled val="1"/>
        </dgm:presLayoutVars>
      </dgm:prSet>
      <dgm:spPr/>
      <dgm:t>
        <a:bodyPr/>
        <a:lstStyle/>
        <a:p>
          <a:endParaRPr lang="fr-FR"/>
        </a:p>
      </dgm:t>
    </dgm:pt>
    <dgm:pt modelId="{2283069E-8AA4-4306-90BA-00B2AD1574B4}" type="pres">
      <dgm:prSet presAssocID="{9ADD6CE9-E594-48E5-9AAD-5F29AFFEE988}" presName="parTxOnlySpace" presStyleCnt="0"/>
      <dgm:spPr/>
    </dgm:pt>
    <dgm:pt modelId="{0CC19213-E97B-4AC6-87BC-5A4FA60BE20A}" type="pres">
      <dgm:prSet presAssocID="{9A00E4B1-420F-48DF-8857-B628CF25C0C1}" presName="parTxOnly" presStyleLbl="node1" presStyleIdx="3" presStyleCnt="4">
        <dgm:presLayoutVars>
          <dgm:chMax val="0"/>
          <dgm:chPref val="0"/>
          <dgm:bulletEnabled val="1"/>
        </dgm:presLayoutVars>
      </dgm:prSet>
      <dgm:spPr/>
      <dgm:t>
        <a:bodyPr/>
        <a:lstStyle/>
        <a:p>
          <a:endParaRPr lang="fr-FR"/>
        </a:p>
      </dgm:t>
    </dgm:pt>
  </dgm:ptLst>
  <dgm:cxnLst>
    <dgm:cxn modelId="{8627D868-8725-4F87-8520-DC8DF7FFA173}" srcId="{35AD6263-DA13-4DC0-BC85-FC47BA126CF5}" destId="{72EE1F79-478D-4A88-86EA-980C22A3B828}" srcOrd="1" destOrd="0" parTransId="{226430DF-977C-4E01-A3F1-FE31951C04B3}" sibTransId="{0675707B-A9B3-415A-96CE-8F1F9B9CE72A}"/>
    <dgm:cxn modelId="{1BD837B6-0420-4E23-A0B3-B835747883B5}" type="presOf" srcId="{FA4C2F31-D7E7-451C-A0FA-B644231EF262}" destId="{05339E0A-2A64-44A2-B2EA-E4EAE65B14EA}" srcOrd="0" destOrd="0" presId="urn:microsoft.com/office/officeart/2005/8/layout/chevron1"/>
    <dgm:cxn modelId="{09B6ACD5-15A0-4A4C-A996-704B411CEEAA}" type="presOf" srcId="{9A00E4B1-420F-48DF-8857-B628CF25C0C1}" destId="{0CC19213-E97B-4AC6-87BC-5A4FA60BE20A}" srcOrd="0" destOrd="0" presId="urn:microsoft.com/office/officeart/2005/8/layout/chevron1"/>
    <dgm:cxn modelId="{D36E77A9-71C6-407E-99C9-14FB9DC24B8D}" srcId="{35AD6263-DA13-4DC0-BC85-FC47BA126CF5}" destId="{49D69AFB-361F-4EA7-82FD-C0CA56FBDF30}" srcOrd="0" destOrd="0" parTransId="{776A4F90-8E60-43EF-999B-1A42E53D7F7B}" sibTransId="{624BF771-95AF-4A57-879A-FE6DD772EFB3}"/>
    <dgm:cxn modelId="{D2BA3A40-99B0-4F62-A960-F6745E11534B}" type="presOf" srcId="{35AD6263-DA13-4DC0-BC85-FC47BA126CF5}" destId="{3994E290-D529-49A6-BEA2-6AD3B1126581}" srcOrd="0" destOrd="0" presId="urn:microsoft.com/office/officeart/2005/8/layout/chevron1"/>
    <dgm:cxn modelId="{CEC608A8-DF75-467B-BC82-B5F7EF59DC6D}" type="presOf" srcId="{72EE1F79-478D-4A88-86EA-980C22A3B828}" destId="{12CD55EC-3BDD-4308-9D5D-91769D6A1CDC}" srcOrd="0" destOrd="0" presId="urn:microsoft.com/office/officeart/2005/8/layout/chevron1"/>
    <dgm:cxn modelId="{FC5B9E99-21D9-4592-AD13-47E67C2E6151}" srcId="{35AD6263-DA13-4DC0-BC85-FC47BA126CF5}" destId="{9A00E4B1-420F-48DF-8857-B628CF25C0C1}" srcOrd="3" destOrd="0" parTransId="{23AFB7F9-7C99-4E5E-85BF-4E6DB4CE7748}" sibTransId="{0A38FFA2-A5D3-4C60-8429-65B1BF124129}"/>
    <dgm:cxn modelId="{6EC2C3D9-41EB-446C-8FD5-3FFEB9EBEB68}" type="presOf" srcId="{49D69AFB-361F-4EA7-82FD-C0CA56FBDF30}" destId="{16EF21A2-7CF4-4411-9E78-6BC0F5420AB5}" srcOrd="0" destOrd="0" presId="urn:microsoft.com/office/officeart/2005/8/layout/chevron1"/>
    <dgm:cxn modelId="{15AADDCE-6E59-4BD6-BBF1-CC413822911A}" srcId="{35AD6263-DA13-4DC0-BC85-FC47BA126CF5}" destId="{FA4C2F31-D7E7-451C-A0FA-B644231EF262}" srcOrd="2" destOrd="0" parTransId="{E9AAA64C-E019-4591-94DB-18E7AA1D46AA}" sibTransId="{9ADD6CE9-E594-48E5-9AAD-5F29AFFEE988}"/>
    <dgm:cxn modelId="{7BC02213-D0FD-4825-A4D0-D831E6F82479}" type="presParOf" srcId="{3994E290-D529-49A6-BEA2-6AD3B1126581}" destId="{16EF21A2-7CF4-4411-9E78-6BC0F5420AB5}" srcOrd="0" destOrd="0" presId="urn:microsoft.com/office/officeart/2005/8/layout/chevron1"/>
    <dgm:cxn modelId="{FFEE6C77-1C58-41D5-A9BF-3B63316DB15F}" type="presParOf" srcId="{3994E290-D529-49A6-BEA2-6AD3B1126581}" destId="{CEE4DD3F-7F34-4F8C-A6D7-58DBA5D9592A}" srcOrd="1" destOrd="0" presId="urn:microsoft.com/office/officeart/2005/8/layout/chevron1"/>
    <dgm:cxn modelId="{5B0DB3F6-7D0C-4703-AF3F-AD41E0F1DB3D}" type="presParOf" srcId="{3994E290-D529-49A6-BEA2-6AD3B1126581}" destId="{12CD55EC-3BDD-4308-9D5D-91769D6A1CDC}" srcOrd="2" destOrd="0" presId="urn:microsoft.com/office/officeart/2005/8/layout/chevron1"/>
    <dgm:cxn modelId="{543F038C-A426-4167-AFCE-A6145A5EB967}" type="presParOf" srcId="{3994E290-D529-49A6-BEA2-6AD3B1126581}" destId="{2F04F13B-5692-4A53-A3B0-6A3A3FEC9A26}" srcOrd="3" destOrd="0" presId="urn:microsoft.com/office/officeart/2005/8/layout/chevron1"/>
    <dgm:cxn modelId="{F34FDC95-4BDC-4D08-A8E3-1A5E5CA63522}" type="presParOf" srcId="{3994E290-D529-49A6-BEA2-6AD3B1126581}" destId="{05339E0A-2A64-44A2-B2EA-E4EAE65B14EA}" srcOrd="4" destOrd="0" presId="urn:microsoft.com/office/officeart/2005/8/layout/chevron1"/>
    <dgm:cxn modelId="{CD9BD173-6633-4912-8D81-C09DB73862A3}" type="presParOf" srcId="{3994E290-D529-49A6-BEA2-6AD3B1126581}" destId="{2283069E-8AA4-4306-90BA-00B2AD1574B4}" srcOrd="5" destOrd="0" presId="urn:microsoft.com/office/officeart/2005/8/layout/chevron1"/>
    <dgm:cxn modelId="{FF73ECF5-44A3-4911-8DD5-DFB0170C33DE}" type="presParOf" srcId="{3994E290-D529-49A6-BEA2-6AD3B1126581}" destId="{0CC19213-E97B-4AC6-87BC-5A4FA60BE20A}"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EF21A2-7CF4-4411-9E78-6BC0F5420AB5}">
      <dsp:nvSpPr>
        <dsp:cNvPr id="0" name=""/>
        <dsp:cNvSpPr/>
      </dsp:nvSpPr>
      <dsp:spPr>
        <a:xfrm>
          <a:off x="4648" y="1870814"/>
          <a:ext cx="2158094" cy="830371"/>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kern="1200" dirty="0" smtClean="0"/>
            <a:t>introduction</a:t>
          </a:r>
          <a:endParaRPr lang="fr-FR" sz="1400" kern="1200" dirty="0"/>
        </a:p>
      </dsp:txBody>
      <dsp:txXfrm>
        <a:off x="4648" y="1870814"/>
        <a:ext cx="2158094" cy="830371"/>
      </dsp:txXfrm>
    </dsp:sp>
    <dsp:sp modelId="{12CD55EC-3BDD-4308-9D5D-91769D6A1CDC}">
      <dsp:nvSpPr>
        <dsp:cNvPr id="0" name=""/>
        <dsp:cNvSpPr/>
      </dsp:nvSpPr>
      <dsp:spPr>
        <a:xfrm>
          <a:off x="1955149" y="1870814"/>
          <a:ext cx="2075929" cy="830371"/>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kern="1200" dirty="0" smtClean="0"/>
            <a:t>Antiquité : le début (10000 avant J.C)</a:t>
          </a:r>
          <a:endParaRPr lang="fr-FR" sz="1400" kern="1200" dirty="0"/>
        </a:p>
      </dsp:txBody>
      <dsp:txXfrm>
        <a:off x="1955149" y="1870814"/>
        <a:ext cx="2075929" cy="830371"/>
      </dsp:txXfrm>
    </dsp:sp>
    <dsp:sp modelId="{05339E0A-2A64-44A2-B2EA-E4EAE65B14EA}">
      <dsp:nvSpPr>
        <dsp:cNvPr id="0" name=""/>
        <dsp:cNvSpPr/>
      </dsp:nvSpPr>
      <dsp:spPr>
        <a:xfrm>
          <a:off x="3823486" y="1870814"/>
          <a:ext cx="2075929" cy="83037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kern="1200" dirty="0" smtClean="0"/>
            <a:t>Fondation: les Omeyades, les Idrissides et les Almoravides  </a:t>
          </a:r>
          <a:endParaRPr lang="fr-FR" sz="1400" kern="1200" dirty="0"/>
        </a:p>
      </dsp:txBody>
      <dsp:txXfrm>
        <a:off x="3823486" y="1870814"/>
        <a:ext cx="2075929" cy="830371"/>
      </dsp:txXfrm>
    </dsp:sp>
    <dsp:sp modelId="{0CC19213-E97B-4AC6-87BC-5A4FA60BE20A}">
      <dsp:nvSpPr>
        <dsp:cNvPr id="0" name=""/>
        <dsp:cNvSpPr/>
      </dsp:nvSpPr>
      <dsp:spPr>
        <a:xfrm>
          <a:off x="5691822" y="1870814"/>
          <a:ext cx="2075929" cy="830371"/>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kern="1200" dirty="0" smtClean="0"/>
            <a:t>Modernisation  des Almohades jusqu’au aujourd’hui </a:t>
          </a:r>
          <a:endParaRPr lang="fr-FR" sz="1400" kern="1200" dirty="0"/>
        </a:p>
      </dsp:txBody>
      <dsp:txXfrm>
        <a:off x="5691822" y="1870814"/>
        <a:ext cx="2075929" cy="830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6945A-6F02-4429-BD05-307547DCE0D1}" type="datetimeFigureOut">
              <a:rPr lang="fr-FR" smtClean="0"/>
              <a:pPr/>
              <a:t>14/04/2010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1926B-B7B4-4C87-BF8E-2C757067043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Ghali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Marco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Hamza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Chris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Marc </a:t>
            </a:r>
            <a:r>
              <a:rPr lang="fr-FR" dirty="0" err="1" smtClean="0"/>
              <a:t>antoine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Ghali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Tous ensemble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hamza</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Hamza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chris</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Marco</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Ghali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Marc </a:t>
            </a:r>
            <a:r>
              <a:rPr lang="fr-FR" dirty="0" err="1" smtClean="0"/>
              <a:t>antoine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Chris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Chris </a:t>
            </a:r>
            <a:endParaRPr lang="fr-FR" dirty="0"/>
          </a:p>
        </p:txBody>
      </p:sp>
      <p:sp>
        <p:nvSpPr>
          <p:cNvPr id="4" name="Espace réservé du numéro de diapositive 3"/>
          <p:cNvSpPr>
            <a:spLocks noGrp="1"/>
          </p:cNvSpPr>
          <p:nvPr>
            <p:ph type="sldNum" sz="quarter" idx="10"/>
          </p:nvPr>
        </p:nvSpPr>
        <p:spPr/>
        <p:txBody>
          <a:bodyPr/>
          <a:lstStyle/>
          <a:p>
            <a:fld id="{A4B1926B-B7B4-4C87-BF8E-2C7570670430}"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77A30247-5347-4D40-B6B7-774458A4A336}"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Tm="120000">
    <p:wheel spokes="3"/>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7A30247-5347-4D40-B6B7-774458A4A336}"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Tm="120000">
    <p:wheel spokes="3"/>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77A30247-5347-4D40-B6B7-774458A4A336}"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Tm="120000">
    <p:wheel spokes="3"/>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FC5F816-1083-48FB-B300-BCFA359B868D}" type="datetimeFigureOut">
              <a:rPr lang="fr-FR" smtClean="0"/>
              <a:pPr/>
              <a:t>14/04/2010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1FC5F816-1083-48FB-B300-BCFA359B868D}" type="datetimeFigureOut">
              <a:rPr lang="fr-FR" smtClean="0"/>
              <a:pPr/>
              <a:t>14/04/2010</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77A30247-5347-4D40-B6B7-774458A4A336}" type="slidenum">
              <a:rPr lang="fr-FR" smtClean="0"/>
              <a:pPr/>
              <a:t>‹N°›</a:t>
            </a:fld>
            <a:endParaRPr lang="fr-FR"/>
          </a:p>
        </p:txBody>
      </p:sp>
    </p:spTree>
  </p:cSld>
  <p:clrMapOvr>
    <a:masterClrMapping/>
  </p:clrMapOvr>
  <p:transition advTm="120000">
    <p:wheel spokes="3"/>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FC5F816-1083-48FB-B300-BCFA359B868D}" type="datetimeFigureOut">
              <a:rPr lang="fr-FR" smtClean="0"/>
              <a:pPr/>
              <a:t>14/04/2010</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7A30247-5347-4D40-B6B7-774458A4A336}"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Tm="120000">
    <p:wheel spokes="3"/>
    <p:sndAc>
      <p:stSnd>
        <p:snd r:embed="rId13" name="wind.wav"/>
      </p:stSnd>
    </p:sndAc>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28794" y="5286388"/>
            <a:ext cx="5214974" cy="357190"/>
          </a:xfrm>
        </p:spPr>
        <p:txBody>
          <a:bodyPr>
            <a:normAutofit fontScale="90000"/>
          </a:bodyPr>
          <a:lstStyle/>
          <a:p>
            <a:endParaRPr lang="fr-FR" dirty="0"/>
          </a:p>
        </p:txBody>
      </p:sp>
      <p:sp>
        <p:nvSpPr>
          <p:cNvPr id="3" name="Sous-titre 2"/>
          <p:cNvSpPr>
            <a:spLocks noGrp="1"/>
          </p:cNvSpPr>
          <p:nvPr>
            <p:ph type="subTitle" idx="1"/>
          </p:nvPr>
        </p:nvSpPr>
        <p:spPr>
          <a:xfrm>
            <a:off x="1357290" y="4786322"/>
            <a:ext cx="6400800" cy="1752600"/>
          </a:xfrm>
        </p:spPr>
        <p:txBody>
          <a:bodyPr/>
          <a:lstStyle/>
          <a:p>
            <a:endParaRPr lang="fr-FR" dirty="0"/>
          </a:p>
        </p:txBody>
      </p:sp>
      <p:pic>
        <p:nvPicPr>
          <p:cNvPr id="6" name="Image 5" descr="maroc dra.gif"/>
          <p:cNvPicPr>
            <a:picLocks noChangeAspect="1"/>
          </p:cNvPicPr>
          <p:nvPr/>
        </p:nvPicPr>
        <p:blipFill>
          <a:blip r:embed="rId3" cstate="print"/>
          <a:stretch>
            <a:fillRect/>
          </a:stretch>
        </p:blipFill>
        <p:spPr>
          <a:xfrm>
            <a:off x="0" y="0"/>
            <a:ext cx="9144000" cy="6643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ZoneTexte 8"/>
          <p:cNvSpPr txBox="1"/>
          <p:nvPr/>
        </p:nvSpPr>
        <p:spPr>
          <a:xfrm>
            <a:off x="2428860" y="785794"/>
            <a:ext cx="4357718" cy="769441"/>
          </a:xfrm>
          <a:prstGeom prst="rect">
            <a:avLst/>
          </a:prstGeom>
          <a:noFill/>
        </p:spPr>
        <p:txBody>
          <a:bodyPr wrap="square" rtlCol="0">
            <a:spAutoFit/>
          </a:bodyPr>
          <a:lstStyle/>
          <a:p>
            <a:r>
              <a:rPr lang="fr-FR" sz="4400" dirty="0" smtClean="0">
                <a:solidFill>
                  <a:schemeClr val="tx1">
                    <a:lumMod val="95000"/>
                    <a:lumOff val="5000"/>
                  </a:schemeClr>
                </a:solidFill>
              </a:rPr>
              <a:t>Histoire du Maroc</a:t>
            </a:r>
            <a:endParaRPr lang="fr-FR" sz="4400" dirty="0">
              <a:solidFill>
                <a:schemeClr val="tx1">
                  <a:lumMod val="95000"/>
                  <a:lumOff val="5000"/>
                </a:schemeClr>
              </a:solidFill>
            </a:endParaRPr>
          </a:p>
        </p:txBody>
      </p:sp>
      <p:sp>
        <p:nvSpPr>
          <p:cNvPr id="10" name="ZoneTexte 9"/>
          <p:cNvSpPr txBox="1"/>
          <p:nvPr/>
        </p:nvSpPr>
        <p:spPr>
          <a:xfrm>
            <a:off x="2285984" y="5143512"/>
            <a:ext cx="5782352" cy="707886"/>
          </a:xfrm>
          <a:prstGeom prst="rect">
            <a:avLst/>
          </a:prstGeom>
          <a:noFill/>
        </p:spPr>
        <p:txBody>
          <a:bodyPr wrap="none" rtlCol="0">
            <a:spAutoFit/>
          </a:bodyPr>
          <a:lstStyle/>
          <a:p>
            <a:r>
              <a:rPr lang="fr-FR" sz="4000" dirty="0" smtClean="0"/>
              <a:t>Histoire de la « diversité »  </a:t>
            </a:r>
            <a:endParaRPr lang="fr-FR" sz="4000" dirty="0"/>
          </a:p>
        </p:txBody>
      </p:sp>
    </p:spTree>
  </p:cSld>
  <p:clrMapOvr>
    <a:masterClrMapping/>
  </p:clrMapOvr>
  <p:transition>
    <p:wheel spokes="3"/>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Modernisation: Les Almohades </a:t>
            </a:r>
            <a:endParaRPr lang="fr-FR" dirty="0"/>
          </a:p>
        </p:txBody>
      </p:sp>
      <p:sp>
        <p:nvSpPr>
          <p:cNvPr id="3" name="Espace réservé du texte 2"/>
          <p:cNvSpPr>
            <a:spLocks noGrp="1"/>
          </p:cNvSpPr>
          <p:nvPr>
            <p:ph type="body" idx="2"/>
          </p:nvPr>
        </p:nvSpPr>
        <p:spPr>
          <a:xfrm>
            <a:off x="642910" y="1428736"/>
            <a:ext cx="3857652" cy="5429264"/>
          </a:xfrm>
        </p:spPr>
        <p:txBody>
          <a:bodyPr>
            <a:normAutofit/>
          </a:bodyPr>
          <a:lstStyle/>
          <a:p>
            <a:r>
              <a:rPr lang="fr-FR" dirty="0" smtClean="0"/>
              <a:t>En  1122 apr. J-C, le prédicateur Ibn Toumert commence à inciter les Berbères Masmouda du Haut Atlas au jihad (guerre sainte) contre les Almoravides. Les  Masmouda, qui se donnent le nom de al </a:t>
            </a:r>
            <a:r>
              <a:rPr lang="fr-FR" dirty="0" err="1" smtClean="0"/>
              <a:t>Mouwahidoun</a:t>
            </a:r>
            <a:r>
              <a:rPr lang="fr-FR" dirty="0" smtClean="0"/>
              <a:t>,  </a:t>
            </a:r>
            <a:r>
              <a:rPr lang="fr-FR" dirty="0" smtClean="0"/>
              <a:t>conquièrent  Marrakech  en 1146;  en  1160 ils sont </a:t>
            </a:r>
            <a:r>
              <a:rPr lang="fr-FR" dirty="0" smtClean="0"/>
              <a:t>maîtres </a:t>
            </a:r>
            <a:r>
              <a:rPr lang="fr-FR" dirty="0" smtClean="0"/>
              <a:t>de l’Algérie, de la Tunisie, de la Lybie occidentale et des grandes villes de l’Andalousie. Leur chef  victorieux Abd  el  Moumen  se fait proclamer calife à  Séville en 1162</a:t>
            </a:r>
          </a:p>
          <a:p>
            <a:r>
              <a:rPr lang="fr-FR" dirty="0" smtClean="0"/>
              <a:t>En 1195, son petit-fils Yacoub  el Mansour  anéantit l’armée de Castille. Cet âge d’or almohade qui verra prospérer  les arts et les sciences  ne durera que jusqu’en 1212.</a:t>
            </a:r>
            <a:endParaRPr lang="fr-FR" dirty="0"/>
          </a:p>
        </p:txBody>
      </p:sp>
      <p:pic>
        <p:nvPicPr>
          <p:cNvPr id="5" name="Espace réservé du contenu 4" descr="almohades.gif"/>
          <p:cNvPicPr>
            <a:picLocks noGrp="1" noChangeAspect="1"/>
          </p:cNvPicPr>
          <p:nvPr>
            <p:ph sz="half" idx="1"/>
          </p:nvPr>
        </p:nvPicPr>
        <p:blipFill>
          <a:blip r:embed="rId4" cstate="print"/>
          <a:stretch>
            <a:fillRect/>
          </a:stretch>
        </p:blipFill>
        <p:spPr>
          <a:xfrm>
            <a:off x="4572000" y="1428736"/>
            <a:ext cx="4139972" cy="5429264"/>
          </a:xfrm>
        </p:spPr>
      </p:pic>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Mérinides </a:t>
            </a:r>
            <a:endParaRPr lang="fr-FR" dirty="0"/>
          </a:p>
        </p:txBody>
      </p:sp>
      <p:sp>
        <p:nvSpPr>
          <p:cNvPr id="3" name="Espace réservé du texte 2"/>
          <p:cNvSpPr>
            <a:spLocks noGrp="1"/>
          </p:cNvSpPr>
          <p:nvPr>
            <p:ph type="body" idx="2"/>
          </p:nvPr>
        </p:nvSpPr>
        <p:spPr>
          <a:xfrm>
            <a:off x="685800" y="1435100"/>
            <a:ext cx="3886200" cy="4572000"/>
          </a:xfrm>
        </p:spPr>
        <p:txBody>
          <a:bodyPr>
            <a:normAutofit lnSpcReduction="10000"/>
          </a:bodyPr>
          <a:lstStyle/>
          <a:p>
            <a:r>
              <a:rPr lang="fr-FR" dirty="0" smtClean="0"/>
              <a:t>A partir de 1213, les Mérinides, Berbères  Zénètes de l’est, vont essayer de reprendre en main cet Empire Almohade agonisant: en 1248 ils s’emparent de Fès  et sont </a:t>
            </a:r>
            <a:r>
              <a:rPr lang="fr-FR" dirty="0" smtClean="0"/>
              <a:t>maîtres </a:t>
            </a:r>
            <a:r>
              <a:rPr lang="fr-FR" dirty="0" smtClean="0"/>
              <a:t>de l’ensemble du Maghreb en 1269. Ces rudes fils de nomades vont se métamorphoser sous l’influence  de la culture raffinée des villes en défenseurs des arts ; c’est au sultan mérinide Abou el Hassan et Abou Inan que le Maroc doit ses plus belles médersas (écoles coraniques) . Fuyant la Reconquista en Espagne, des érudits andalous musulmans et juifs émigrent vers le Maroc du Nord; la ville royale de Fès a profité particulièrement de ce choc hispano-mauresque.  </a:t>
            </a:r>
            <a:endParaRPr lang="fr-FR" dirty="0"/>
          </a:p>
        </p:txBody>
      </p:sp>
      <p:pic>
        <p:nvPicPr>
          <p:cNvPr id="5" name="Espace réservé du contenu 4" descr="merinide.PNG"/>
          <p:cNvPicPr>
            <a:picLocks noGrp="1" noChangeAspect="1"/>
          </p:cNvPicPr>
          <p:nvPr>
            <p:ph sz="half" idx="1"/>
          </p:nvPr>
        </p:nvPicPr>
        <p:blipFill>
          <a:blip r:embed="rId4" cstate="print"/>
          <a:stretch>
            <a:fillRect/>
          </a:stretch>
        </p:blipFill>
        <p:spPr>
          <a:xfrm>
            <a:off x="4572000" y="1428736"/>
            <a:ext cx="4343400" cy="4572032"/>
          </a:xfrm>
        </p:spPr>
      </p:pic>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0"/>
                            </p:stCondLst>
                            <p:childTnLst>
                              <p:par>
                                <p:cTn id="12" presetID="26"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1450">
                                          <p:stCondLst>
                                            <p:cond delay="0"/>
                                          </p:stCondLst>
                                        </p:cTn>
                                        <p:tgtEl>
                                          <p:spTgt spid="3">
                                            <p:txEl>
                                              <p:pRg st="0" end="0"/>
                                            </p:txEl>
                                          </p:spTgt>
                                        </p:tgtEl>
                                      </p:cBhvr>
                                    </p:animEffect>
                                    <p:anim calcmode="lin" valueType="num">
                                      <p:cBhvr>
                                        <p:cTn id="15" dur="4555"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1660"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1660" tmFilter="0, 0; 0.125,0.2665; 0.25,0.4; 0.375,0.465; 0.5,0.5;  0.625,0.535; 0.75,0.6; 0.875,0.7335; 1,1">
                                          <p:stCondLst>
                                            <p:cond delay="1660"/>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830" tmFilter="0, 0; 0.125,0.2665; 0.25,0.4; 0.375,0.465; 0.5,0.5;  0.625,0.535; 0.75,0.6; 0.875,0.7335; 1,1">
                                          <p:stCondLst>
                                            <p:cond delay="3310"/>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410" tmFilter="0, 0; 0.125,0.2665; 0.25,0.4; 0.375,0.465; 0.5,0.5;  0.625,0.535; 0.75,0.6; 0.875,0.7335; 1,1">
                                          <p:stCondLst>
                                            <p:cond delay="4140"/>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65">
                                          <p:stCondLst>
                                            <p:cond delay="1625"/>
                                          </p:stCondLst>
                                        </p:cTn>
                                        <p:tgtEl>
                                          <p:spTgt spid="3">
                                            <p:txEl>
                                              <p:pRg st="0" end="0"/>
                                            </p:txEl>
                                          </p:spTgt>
                                        </p:tgtEl>
                                      </p:cBhvr>
                                      <p:to x="100000" y="60000"/>
                                    </p:animScale>
                                    <p:animScale>
                                      <p:cBhvr>
                                        <p:cTn id="21" dur="415" decel="50000">
                                          <p:stCondLst>
                                            <p:cond delay="1690"/>
                                          </p:stCondLst>
                                        </p:cTn>
                                        <p:tgtEl>
                                          <p:spTgt spid="3">
                                            <p:txEl>
                                              <p:pRg st="0" end="0"/>
                                            </p:txEl>
                                          </p:spTgt>
                                        </p:tgtEl>
                                      </p:cBhvr>
                                      <p:to x="100000" y="100000"/>
                                    </p:animScale>
                                    <p:animScale>
                                      <p:cBhvr>
                                        <p:cTn id="22" dur="65">
                                          <p:stCondLst>
                                            <p:cond delay="3280"/>
                                          </p:stCondLst>
                                        </p:cTn>
                                        <p:tgtEl>
                                          <p:spTgt spid="3">
                                            <p:txEl>
                                              <p:pRg st="0" end="0"/>
                                            </p:txEl>
                                          </p:spTgt>
                                        </p:tgtEl>
                                      </p:cBhvr>
                                      <p:to x="100000" y="80000"/>
                                    </p:animScale>
                                    <p:animScale>
                                      <p:cBhvr>
                                        <p:cTn id="23" dur="415" decel="50000">
                                          <p:stCondLst>
                                            <p:cond delay="3345"/>
                                          </p:stCondLst>
                                        </p:cTn>
                                        <p:tgtEl>
                                          <p:spTgt spid="3">
                                            <p:txEl>
                                              <p:pRg st="0" end="0"/>
                                            </p:txEl>
                                          </p:spTgt>
                                        </p:tgtEl>
                                      </p:cBhvr>
                                      <p:to x="100000" y="100000"/>
                                    </p:animScale>
                                    <p:animScale>
                                      <p:cBhvr>
                                        <p:cTn id="24" dur="65">
                                          <p:stCondLst>
                                            <p:cond delay="4105"/>
                                          </p:stCondLst>
                                        </p:cTn>
                                        <p:tgtEl>
                                          <p:spTgt spid="3">
                                            <p:txEl>
                                              <p:pRg st="0" end="0"/>
                                            </p:txEl>
                                          </p:spTgt>
                                        </p:tgtEl>
                                      </p:cBhvr>
                                      <p:to x="100000" y="90000"/>
                                    </p:animScale>
                                    <p:animScale>
                                      <p:cBhvr>
                                        <p:cTn id="25" dur="415" decel="50000">
                                          <p:stCondLst>
                                            <p:cond delay="4170"/>
                                          </p:stCondLst>
                                        </p:cTn>
                                        <p:tgtEl>
                                          <p:spTgt spid="3">
                                            <p:txEl>
                                              <p:pRg st="0" end="0"/>
                                            </p:txEl>
                                          </p:spTgt>
                                        </p:tgtEl>
                                      </p:cBhvr>
                                      <p:to x="100000" y="100000"/>
                                    </p:animScale>
                                    <p:animScale>
                                      <p:cBhvr>
                                        <p:cTn id="26" dur="65">
                                          <p:stCondLst>
                                            <p:cond delay="4520"/>
                                          </p:stCondLst>
                                        </p:cTn>
                                        <p:tgtEl>
                                          <p:spTgt spid="3">
                                            <p:txEl>
                                              <p:pRg st="0" end="0"/>
                                            </p:txEl>
                                          </p:spTgt>
                                        </p:tgtEl>
                                      </p:cBhvr>
                                      <p:to x="100000" y="95000"/>
                                    </p:animScale>
                                    <p:animScale>
                                      <p:cBhvr>
                                        <p:cTn id="27" dur="415" decel="50000">
                                          <p:stCondLst>
                                            <p:cond delay="4585"/>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les-tombeaux-saadiens-1 (1).jpg"/>
          <p:cNvPicPr>
            <a:picLocks noGrp="1" noChangeAspect="1"/>
          </p:cNvPicPr>
          <p:nvPr>
            <p:ph sz="half" idx="1"/>
          </p:nvPr>
        </p:nvPicPr>
        <p:blipFill>
          <a:blip r:embed="rId4" cstate="print">
            <a:lum bright="30000"/>
          </a:blip>
          <a:stretch>
            <a:fillRect/>
          </a:stretch>
        </p:blipFill>
        <p:spPr>
          <a:xfrm>
            <a:off x="4857752" y="0"/>
            <a:ext cx="4286248" cy="6858000"/>
          </a:xfrm>
        </p:spPr>
      </p:pic>
      <p:sp>
        <p:nvSpPr>
          <p:cNvPr id="2" name="Titre 1"/>
          <p:cNvSpPr>
            <a:spLocks noGrp="1"/>
          </p:cNvSpPr>
          <p:nvPr>
            <p:ph type="title"/>
          </p:nvPr>
        </p:nvSpPr>
        <p:spPr/>
        <p:txBody>
          <a:bodyPr/>
          <a:lstStyle/>
          <a:p>
            <a:pPr algn="ctr"/>
            <a:r>
              <a:rPr lang="fr-FR" dirty="0" smtClean="0">
                <a:solidFill>
                  <a:srgbClr val="FF0000"/>
                </a:solidFill>
              </a:rPr>
              <a:t>Les Saadiens</a:t>
            </a:r>
            <a:endParaRPr lang="fr-FR" dirty="0">
              <a:solidFill>
                <a:srgbClr val="FF0000"/>
              </a:solidFill>
            </a:endParaRPr>
          </a:p>
        </p:txBody>
      </p:sp>
      <p:sp>
        <p:nvSpPr>
          <p:cNvPr id="3" name="Espace réservé du texte 2"/>
          <p:cNvSpPr>
            <a:spLocks noGrp="1"/>
          </p:cNvSpPr>
          <p:nvPr>
            <p:ph type="body" idx="2"/>
          </p:nvPr>
        </p:nvSpPr>
        <p:spPr>
          <a:xfrm>
            <a:off x="357158" y="1142984"/>
            <a:ext cx="4357718" cy="5715016"/>
          </a:xfrm>
        </p:spPr>
        <p:txBody>
          <a:bodyPr>
            <a:normAutofit/>
          </a:bodyPr>
          <a:lstStyle/>
          <a:p>
            <a:r>
              <a:rPr lang="fr-FR" b="1" dirty="0" smtClean="0"/>
              <a:t>Au  XVI s, les Saadiens originaires d’Arabie, installés dans la vallée du Draa et reconnus comme descendants du prophète , appellent à la guerre sainte contre les infidèles: les Portugais doivent évacuer leurs forteresse de la côte atlantique jusqu’à  El  Jadida; en 1578, le jeune roi portugais Sébastien meurt pendant la bataille de Ksar el  Kebir, qui coûte aussi la vie à deux sultans Saadiens rivaux .</a:t>
            </a:r>
          </a:p>
          <a:p>
            <a:r>
              <a:rPr lang="fr-FR" b="1" dirty="0" smtClean="0"/>
              <a:t>Ahmed el Mansour arrive à bloquer les Turcs  ottomans qui occupaient l’Algérie. Il attaque Tombouctou pour se rendre maître du commerce de l’or, ce qui lui vaudra le surnom de el Dehbi (le Doré). Les tombeaux </a:t>
            </a:r>
            <a:r>
              <a:rPr lang="fr-FR" b="1" dirty="0" err="1" smtClean="0"/>
              <a:t>saadiens</a:t>
            </a:r>
            <a:r>
              <a:rPr lang="fr-FR" b="1" dirty="0" smtClean="0"/>
              <a:t> </a:t>
            </a:r>
            <a:r>
              <a:rPr lang="fr-FR" b="1" dirty="0" smtClean="0"/>
              <a:t>de Marrakech témoignent de la splendeur de la ville résidentielle d’El  Mansour. Mais, après sa mort, l’anarchie se répand très vite. </a:t>
            </a:r>
          </a:p>
          <a:p>
            <a:endParaRPr lang="fr-FR" b="1" dirty="0">
              <a:solidFill>
                <a:schemeClr val="bg1">
                  <a:lumMod val="95000"/>
                  <a:lumOff val="5000"/>
                </a:schemeClr>
              </a:solidFill>
            </a:endParaRPr>
          </a:p>
        </p:txBody>
      </p:sp>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00"/>
                            </p:stCondLst>
                            <p:childTnLst>
                              <p:par>
                                <p:cTn id="13" presetID="2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1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1500" accel="50000" fill="hold">
                                          <p:stCondLst>
                                            <p:cond delay="1500"/>
                                          </p:stCondLst>
                                        </p:cTn>
                                        <p:tgtEl>
                                          <p:spTgt spid="5"/>
                                        </p:tgtEl>
                                        <p:attrNameLst>
                                          <p:attrName>ppt_w</p:attrName>
                                        </p:attrNameLst>
                                      </p:cBhvr>
                                      <p:tavLst>
                                        <p:tav tm="0">
                                          <p:val>
                                            <p:strVal val="#ppt_w*.05"/>
                                          </p:val>
                                        </p:tav>
                                        <p:tav tm="100000">
                                          <p:val>
                                            <p:strVal val="#ppt_w"/>
                                          </p:val>
                                        </p:tav>
                                      </p:tavLst>
                                    </p:anim>
                                    <p:anim calcmode="lin" valueType="num">
                                      <p:cBhvr>
                                        <p:cTn id="18" dur="3000" fill="hold"/>
                                        <p:tgtEl>
                                          <p:spTgt spid="5"/>
                                        </p:tgtEl>
                                        <p:attrNameLst>
                                          <p:attrName>ppt_h</p:attrName>
                                        </p:attrNameLst>
                                      </p:cBhvr>
                                      <p:tavLst>
                                        <p:tav tm="0">
                                          <p:val>
                                            <p:strVal val="#ppt_h"/>
                                          </p:val>
                                        </p:tav>
                                        <p:tav tm="100000">
                                          <p:val>
                                            <p:strVal val="#ppt_h"/>
                                          </p:val>
                                        </p:tav>
                                      </p:tavLst>
                                    </p:anim>
                                    <p:anim calcmode="lin" valueType="num">
                                      <p:cBhvr>
                                        <p:cTn id="19" dur="1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1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1500" accel="50000" fill="hold">
                                          <p:stCondLst>
                                            <p:cond delay="1500"/>
                                          </p:stCondLst>
                                        </p:cTn>
                                        <p:tgtEl>
                                          <p:spTgt spid="5"/>
                                        </p:tgtEl>
                                        <p:attrNameLst>
                                          <p:attrName>ppt_y</p:attrName>
                                        </p:attrNameLst>
                                      </p:cBhvr>
                                      <p:tavLst>
                                        <p:tav tm="0">
                                          <p:val>
                                            <p:strVal val="#ppt_y+.1"/>
                                          </p:val>
                                        </p:tav>
                                        <p:tav tm="100000">
                                          <p:val>
                                            <p:strVal val="#ppt_y"/>
                                          </p:val>
                                        </p:tav>
                                      </p:tavLst>
                                    </p:anim>
                                    <p:animEffect transition="in" filter="fade">
                                      <p:cBhvr>
                                        <p:cTn id="22" dur="3000" decel="50000">
                                          <p:stCondLst>
                                            <p:cond delay="0"/>
                                          </p:stCondLst>
                                        </p:cTn>
                                        <p:tgtEl>
                                          <p:spTgt spid="5"/>
                                        </p:tgtEl>
                                      </p:cBhvr>
                                    </p:animEffect>
                                  </p:childTnLst>
                                </p:cTn>
                              </p:par>
                            </p:childTnLst>
                          </p:cTn>
                        </p:par>
                        <p:par>
                          <p:cTn id="23" fill="hold">
                            <p:stCondLst>
                              <p:cond delay="4000"/>
                            </p:stCondLst>
                            <p:childTnLst>
                              <p:par>
                                <p:cTn id="24" presetID="49" presetClass="entr" presetSubtype="0" decel="10000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3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9" dur="3000"/>
                                        <p:tgtEl>
                                          <p:spTgt spid="3">
                                            <p:txEl>
                                              <p:pRg st="0" end="0"/>
                                            </p:txEl>
                                          </p:spTgt>
                                        </p:tgtEl>
                                      </p:cBhvr>
                                    </p:animEffect>
                                  </p:childTnLst>
                                </p:cTn>
                              </p:par>
                            </p:childTnLst>
                          </p:cTn>
                        </p:par>
                        <p:par>
                          <p:cTn id="30" fill="hold">
                            <p:stCondLst>
                              <p:cond delay="7000"/>
                            </p:stCondLst>
                            <p:childTnLst>
                              <p:par>
                                <p:cTn id="31" presetID="49" presetClass="entr" presetSubtype="0" decel="100000"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3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6"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my_ismail.jpg"/>
          <p:cNvPicPr>
            <a:picLocks noGrp="1" noChangeAspect="1"/>
          </p:cNvPicPr>
          <p:nvPr>
            <p:ph sz="half" idx="1"/>
          </p:nvPr>
        </p:nvPicPr>
        <p:blipFill>
          <a:blip r:embed="rId4" cstate="print"/>
          <a:stretch>
            <a:fillRect/>
          </a:stretch>
        </p:blipFill>
        <p:spPr>
          <a:xfrm>
            <a:off x="5500694" y="0"/>
            <a:ext cx="3643306" cy="6858001"/>
          </a:xfrm>
        </p:spPr>
      </p:pic>
      <p:sp>
        <p:nvSpPr>
          <p:cNvPr id="2" name="Titre 1"/>
          <p:cNvSpPr>
            <a:spLocks noGrp="1"/>
          </p:cNvSpPr>
          <p:nvPr>
            <p:ph type="title"/>
          </p:nvPr>
        </p:nvSpPr>
        <p:spPr/>
        <p:txBody>
          <a:bodyPr/>
          <a:lstStyle/>
          <a:p>
            <a:pPr algn="ctr"/>
            <a:r>
              <a:rPr lang="fr-FR" dirty="0" smtClean="0"/>
              <a:t>Les Alaouites </a:t>
            </a:r>
            <a:endParaRPr lang="fr-FR" dirty="0"/>
          </a:p>
        </p:txBody>
      </p:sp>
      <p:sp>
        <p:nvSpPr>
          <p:cNvPr id="3" name="Espace réservé du texte 2"/>
          <p:cNvSpPr>
            <a:spLocks noGrp="1"/>
          </p:cNvSpPr>
          <p:nvPr>
            <p:ph type="body" idx="2"/>
          </p:nvPr>
        </p:nvSpPr>
        <p:spPr>
          <a:xfrm>
            <a:off x="357158" y="1071546"/>
            <a:ext cx="5143536" cy="5786454"/>
          </a:xfrm>
        </p:spPr>
        <p:txBody>
          <a:bodyPr>
            <a:normAutofit/>
          </a:bodyPr>
          <a:lstStyle/>
          <a:p>
            <a:r>
              <a:rPr lang="fr-FR" b="1" dirty="0" smtClean="0"/>
              <a:t>En 1640 , l’Alaouite arabe et descendant du prophète Moulay Ali Chérif s’empare du pouvoir au Tafilalet, là où aboutit la piste caravanière du Sahara, d’une importance économique capitale. Son </a:t>
            </a:r>
            <a:r>
              <a:rPr lang="fr-FR" b="1" dirty="0" smtClean="0"/>
              <a:t>fils, </a:t>
            </a:r>
            <a:r>
              <a:rPr lang="fr-FR" b="1" dirty="0" smtClean="0"/>
              <a:t>Moulay </a:t>
            </a:r>
            <a:r>
              <a:rPr lang="fr-FR" b="1" dirty="0" smtClean="0"/>
              <a:t>Ismaïl, </a:t>
            </a:r>
            <a:r>
              <a:rPr lang="fr-FR" b="1" dirty="0" smtClean="0"/>
              <a:t>fera de Meknès une ville et renforcera la domination des Alaouites sur le Maroc en gouvernant d’une main de fer. </a:t>
            </a:r>
          </a:p>
          <a:p>
            <a:r>
              <a:rPr lang="fr-FR" b="1" dirty="0" smtClean="0"/>
              <a:t>E n </a:t>
            </a:r>
            <a:r>
              <a:rPr lang="fr-FR" b="1" dirty="0" smtClean="0"/>
              <a:t>1912, le </a:t>
            </a:r>
            <a:r>
              <a:rPr lang="fr-FR" b="1" dirty="0" smtClean="0"/>
              <a:t>sultan Moulay Hafiz prend la fatale décision de demander assistance  aux Français, qui, par un  traité de protectorat, signé le 30 mars 1912, le dépossèderont  de la plus grande partie de son pays, le territoire au sud du fleuve Loukos . Le 27 novembre, le nord du Maroc est sous le protectorat espagnol et Tanger est nommée zone internationale de libre commerce. Ce n’est que </a:t>
            </a:r>
            <a:endParaRPr lang="fr-FR" b="1" dirty="0" smtClean="0"/>
          </a:p>
          <a:p>
            <a:r>
              <a:rPr lang="fr-FR" b="1" dirty="0" smtClean="0"/>
              <a:t>44 </a:t>
            </a:r>
            <a:r>
              <a:rPr lang="fr-FR" b="1" dirty="0" smtClean="0"/>
              <a:t>ans après, soit  le 2 mars 1956 que le Maroc parvient à son indépendance . </a:t>
            </a:r>
            <a:endParaRPr lang="fr-FR" b="1" dirty="0"/>
          </a:p>
        </p:txBody>
      </p:sp>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400" decel="100000"/>
                                        <p:tgtEl>
                                          <p:spTgt spid="5"/>
                                        </p:tgtEl>
                                      </p:cBhvr>
                                    </p:animEffect>
                                    <p:anim calcmode="lin" valueType="num">
                                      <p:cBhvr>
                                        <p:cTn id="13" dur="2400" decel="100000" fill="hold"/>
                                        <p:tgtEl>
                                          <p:spTgt spid="5"/>
                                        </p:tgtEl>
                                        <p:attrNameLst>
                                          <p:attrName>style.rotation</p:attrName>
                                        </p:attrNameLst>
                                      </p:cBhvr>
                                      <p:tavLst>
                                        <p:tav tm="0">
                                          <p:val>
                                            <p:fltVal val="-90"/>
                                          </p:val>
                                        </p:tav>
                                        <p:tav tm="100000">
                                          <p:val>
                                            <p:fltVal val="0"/>
                                          </p:val>
                                        </p:tav>
                                      </p:tavLst>
                                    </p:anim>
                                    <p:anim calcmode="lin" valueType="num">
                                      <p:cBhvr>
                                        <p:cTn id="14" dur="2400" decel="100000" fill="hold"/>
                                        <p:tgtEl>
                                          <p:spTgt spid="5"/>
                                        </p:tgtEl>
                                        <p:attrNameLst>
                                          <p:attrName>ppt_x</p:attrName>
                                        </p:attrNameLst>
                                      </p:cBhvr>
                                      <p:tavLst>
                                        <p:tav tm="0">
                                          <p:val>
                                            <p:strVal val="#ppt_x+0.4"/>
                                          </p:val>
                                        </p:tav>
                                        <p:tav tm="100000">
                                          <p:val>
                                            <p:strVal val="#ppt_x-0.05"/>
                                          </p:val>
                                        </p:tav>
                                      </p:tavLst>
                                    </p:anim>
                                    <p:anim calcmode="lin" valueType="num">
                                      <p:cBhvr>
                                        <p:cTn id="15" dur="2400" decel="100000" fill="hold"/>
                                        <p:tgtEl>
                                          <p:spTgt spid="5"/>
                                        </p:tgtEl>
                                        <p:attrNameLst>
                                          <p:attrName>ppt_y</p:attrName>
                                        </p:attrNameLst>
                                      </p:cBhvr>
                                      <p:tavLst>
                                        <p:tav tm="0">
                                          <p:val>
                                            <p:strVal val="#ppt_y-0.4"/>
                                          </p:val>
                                        </p:tav>
                                        <p:tav tm="100000">
                                          <p:val>
                                            <p:strVal val="#ppt_y+0.1"/>
                                          </p:val>
                                        </p:tav>
                                      </p:tavLst>
                                    </p:anim>
                                    <p:anim calcmode="lin" valueType="num">
                                      <p:cBhvr>
                                        <p:cTn id="16" dur="600" accel="100000" fill="hold">
                                          <p:stCondLst>
                                            <p:cond delay="2400"/>
                                          </p:stCondLst>
                                        </p:cTn>
                                        <p:tgtEl>
                                          <p:spTgt spid="5"/>
                                        </p:tgtEl>
                                        <p:attrNameLst>
                                          <p:attrName>ppt_x</p:attrName>
                                        </p:attrNameLst>
                                      </p:cBhvr>
                                      <p:tavLst>
                                        <p:tav tm="0">
                                          <p:val>
                                            <p:strVal val="#ppt_x-0.05"/>
                                          </p:val>
                                        </p:tav>
                                        <p:tav tm="100000">
                                          <p:val>
                                            <p:strVal val="#ppt_x"/>
                                          </p:val>
                                        </p:tav>
                                      </p:tavLst>
                                    </p:anim>
                                    <p:anim calcmode="lin" valueType="num">
                                      <p:cBhvr>
                                        <p:cTn id="17" dur="600" accel="100000" fill="hold">
                                          <p:stCondLst>
                                            <p:cond delay="2400"/>
                                          </p:stCondLst>
                                        </p:cTn>
                                        <p:tgtEl>
                                          <p:spTgt spid="5"/>
                                        </p:tgtEl>
                                        <p:attrNameLst>
                                          <p:attrName>ppt_y</p:attrName>
                                        </p:attrNameLst>
                                      </p:cBhvr>
                                      <p:tavLst>
                                        <p:tav tm="0">
                                          <p:val>
                                            <p:strVal val="#ppt_y+0.1"/>
                                          </p:val>
                                        </p:tav>
                                        <p:tav tm="100000">
                                          <p:val>
                                            <p:strVal val="#ppt_y"/>
                                          </p:val>
                                        </p:tav>
                                      </p:tavLst>
                                    </p:anim>
                                  </p:childTnLst>
                                </p:cTn>
                              </p:par>
                            </p:childTnLst>
                          </p:cTn>
                        </p:par>
                        <p:par>
                          <p:cTn id="18" fill="hold">
                            <p:stCondLst>
                              <p:cond delay="4000"/>
                            </p:stCondLst>
                            <p:childTnLst>
                              <p:par>
                                <p:cTn id="19" presetID="43"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300"/>
                                        <p:tgtEl>
                                          <p:spTgt spid="3">
                                            <p:txEl>
                                              <p:pRg st="0" end="0"/>
                                            </p:txEl>
                                          </p:spTgt>
                                        </p:tgtEl>
                                      </p:cBhvr>
                                    </p:animEffect>
                                    <p:anim calcmode="lin" valueType="num">
                                      <p:cBhvr>
                                        <p:cTn id="22" dur="1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2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4" dur="1800" decel="50000" fill="hold">
                                          <p:stCondLst>
                                            <p:cond delay="12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800" decel="50000" fill="hold">
                                          <p:stCondLst>
                                            <p:cond delay="12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7000"/>
                            </p:stCondLst>
                            <p:childTnLst>
                              <p:par>
                                <p:cTn id="27" presetID="43" presetClass="entr" presetSubtype="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300"/>
                                        <p:tgtEl>
                                          <p:spTgt spid="3">
                                            <p:txEl>
                                              <p:pRg st="1" end="1"/>
                                            </p:txEl>
                                          </p:spTgt>
                                        </p:tgtEl>
                                      </p:cBhvr>
                                    </p:animEffect>
                                    <p:anim calcmode="lin" valueType="num">
                                      <p:cBhvr>
                                        <p:cTn id="30" dur="12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2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2" dur="1800" decel="50000" fill="hold">
                                          <p:stCondLst>
                                            <p:cond delay="12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1800" decel="50000" fill="hold">
                                          <p:stCondLst>
                                            <p:cond delay="12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4" fill="hold">
                            <p:stCondLst>
                              <p:cond delay="10000"/>
                            </p:stCondLst>
                            <p:childTnLst>
                              <p:par>
                                <p:cTn id="35" presetID="43" presetClass="entr" presetSubtype="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300"/>
                                        <p:tgtEl>
                                          <p:spTgt spid="3">
                                            <p:txEl>
                                              <p:pRg st="2" end="2"/>
                                            </p:txEl>
                                          </p:spTgt>
                                        </p:tgtEl>
                                      </p:cBhvr>
                                    </p:animEffect>
                                    <p:anim calcmode="lin" valueType="num">
                                      <p:cBhvr>
                                        <p:cTn id="38" dur="12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2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0" dur="1800" decel="50000" fill="hold">
                                          <p:stCondLst>
                                            <p:cond delay="12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1800" decel="50000" fill="hold">
                                          <p:stCondLst>
                                            <p:cond delay="12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Récapitulation </a:t>
            </a:r>
            <a:endParaRPr lang="fr-FR" dirty="0"/>
          </a:p>
        </p:txBody>
      </p:sp>
      <p:sp>
        <p:nvSpPr>
          <p:cNvPr id="3" name="Espace réservé du texte 2"/>
          <p:cNvSpPr>
            <a:spLocks noGrp="1"/>
          </p:cNvSpPr>
          <p:nvPr>
            <p:ph type="body" idx="2"/>
          </p:nvPr>
        </p:nvSpPr>
        <p:spPr>
          <a:xfrm>
            <a:off x="685800" y="1435100"/>
            <a:ext cx="8243918" cy="5422900"/>
          </a:xfrm>
        </p:spPr>
        <p:txBody>
          <a:bodyPr>
            <a:normAutofit lnSpcReduction="10000"/>
          </a:bodyPr>
          <a:lstStyle/>
          <a:p>
            <a:r>
              <a:rPr lang="fr-FR" dirty="0" smtClean="0">
                <a:solidFill>
                  <a:srgbClr val="FF0000"/>
                </a:solidFill>
              </a:rPr>
              <a:t>Antiquité :  	 </a:t>
            </a:r>
            <a:r>
              <a:rPr lang="fr-FR" dirty="0" smtClean="0"/>
              <a:t>- venue des Berbères d’Egypte </a:t>
            </a:r>
          </a:p>
          <a:p>
            <a:r>
              <a:rPr lang="fr-FR" dirty="0" smtClean="0"/>
              <a:t>	     	 - venue des Romains </a:t>
            </a:r>
          </a:p>
          <a:p>
            <a:r>
              <a:rPr lang="fr-FR" dirty="0" smtClean="0">
                <a:solidFill>
                  <a:srgbClr val="FF0000"/>
                </a:solidFill>
              </a:rPr>
              <a:t>Fondation:  	</a:t>
            </a:r>
            <a:r>
              <a:rPr lang="fr-FR" dirty="0" smtClean="0"/>
              <a:t>-  la conquête  omeyades  des territoires marocains</a:t>
            </a:r>
          </a:p>
          <a:p>
            <a:r>
              <a:rPr lang="fr-FR" dirty="0" smtClean="0"/>
              <a:t>		- venue d’Idriss  I des terres d’Arabie et fondation de la première 		   dynastie marocaine </a:t>
            </a:r>
          </a:p>
          <a:p>
            <a:r>
              <a:rPr lang="fr-FR" dirty="0" smtClean="0">
                <a:solidFill>
                  <a:srgbClr val="FF0000"/>
                </a:solidFill>
              </a:rPr>
              <a:t>		</a:t>
            </a:r>
            <a:r>
              <a:rPr lang="fr-FR" dirty="0" smtClean="0"/>
              <a:t>- fondation de quelques villes sous  le royaume des Almoravides  </a:t>
            </a:r>
          </a:p>
          <a:p>
            <a:r>
              <a:rPr lang="fr-FR" dirty="0" smtClean="0">
                <a:solidFill>
                  <a:srgbClr val="FF0000"/>
                </a:solidFill>
              </a:rPr>
              <a:t>Modernisation :	</a:t>
            </a:r>
            <a:r>
              <a:rPr lang="fr-FR" dirty="0" smtClean="0"/>
              <a:t>- l’âge d’or almohade qui verra prospérer les arts et la science et, 		   avec lui, le Maroc </a:t>
            </a:r>
          </a:p>
          <a:p>
            <a:r>
              <a:rPr lang="fr-FR" dirty="0" smtClean="0"/>
              <a:t>		-sous le règne mérinide,  la culture marocaine connaîtra son 	</a:t>
            </a:r>
            <a:r>
              <a:rPr lang="fr-FR" smtClean="0"/>
              <a:t>	</a:t>
            </a:r>
            <a:r>
              <a:rPr lang="fr-FR" smtClean="0"/>
              <a:t>  apogée</a:t>
            </a:r>
            <a:r>
              <a:rPr lang="fr-FR" dirty="0" smtClean="0"/>
              <a:t>, notamment dans l’art et les sciences, après le choc    	</a:t>
            </a:r>
            <a:r>
              <a:rPr lang="fr-FR" smtClean="0"/>
              <a:t>	</a:t>
            </a:r>
            <a:r>
              <a:rPr lang="fr-FR" smtClean="0"/>
              <a:t> </a:t>
            </a:r>
            <a:r>
              <a:rPr lang="fr-FR" smtClean="0"/>
              <a:t> </a:t>
            </a:r>
            <a:r>
              <a:rPr lang="fr-FR" smtClean="0"/>
              <a:t>hispano-mauresque   </a:t>
            </a:r>
            <a:r>
              <a:rPr lang="fr-FR" dirty="0" smtClean="0"/>
              <a:t>	</a:t>
            </a:r>
          </a:p>
          <a:p>
            <a:r>
              <a:rPr lang="fr-FR" dirty="0" smtClean="0">
                <a:solidFill>
                  <a:srgbClr val="FF0000"/>
                </a:solidFill>
              </a:rPr>
              <a:t>		</a:t>
            </a:r>
            <a:r>
              <a:rPr lang="fr-FR" dirty="0" smtClean="0"/>
              <a:t>-les Saadiens transforment le Maroc en une grande force 			  économique  puisqu’ils contrôlaient le commerce de l’or sous le 		  règne d’Ahmed El Mansour  Dehbi (le doré)</a:t>
            </a:r>
          </a:p>
          <a:p>
            <a:r>
              <a:rPr lang="fr-FR" dirty="0" smtClean="0"/>
              <a:t>		-les Alaouites prennent le pouvoir  au Maroc ce qui dure 			  jusqu’à aujourd’hui 	</a:t>
            </a:r>
          </a:p>
          <a:p>
            <a:r>
              <a:rPr lang="fr-FR" dirty="0" smtClean="0">
                <a:solidFill>
                  <a:srgbClr val="FF0000"/>
                </a:solidFill>
              </a:rPr>
              <a:t>		</a:t>
            </a:r>
            <a:endParaRPr lang="fr-FR" dirty="0">
              <a:solidFill>
                <a:srgbClr val="FF0000"/>
              </a:solidFill>
            </a:endParaRPr>
          </a:p>
        </p:txBody>
      </p:sp>
      <p:sp>
        <p:nvSpPr>
          <p:cNvPr id="4" name="Espace réservé du contenu 3"/>
          <p:cNvSpPr>
            <a:spLocks noGrp="1"/>
          </p:cNvSpPr>
          <p:nvPr>
            <p:ph sz="half" idx="1"/>
          </p:nvPr>
        </p:nvSpPr>
        <p:spPr>
          <a:xfrm flipH="1">
            <a:off x="8915399" y="1435100"/>
            <a:ext cx="45719" cy="4572000"/>
          </a:xfrm>
        </p:spPr>
        <p:txBody>
          <a:bodyPr/>
          <a:lstStyle/>
          <a:p>
            <a:endParaRPr lang="fr-FR" dirty="0"/>
          </a:p>
        </p:txBody>
      </p:sp>
    </p:spTree>
  </p:cSld>
  <p:clrMapOvr>
    <a:masterClrMapping/>
  </p:clrMapOvr>
  <p:transition advTm="120000">
    <p:wheel spokes="3"/>
    <p:sndAc>
      <p:stSnd>
        <p:snd r:embed="rId3"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Aujourd’hui </a:t>
            </a:r>
            <a:endParaRPr lang="fr-FR" dirty="0"/>
          </a:p>
        </p:txBody>
      </p:sp>
      <p:sp>
        <p:nvSpPr>
          <p:cNvPr id="3" name="Espace réservé du texte 2"/>
          <p:cNvSpPr>
            <a:spLocks noGrp="1"/>
          </p:cNvSpPr>
          <p:nvPr>
            <p:ph type="body" idx="2"/>
          </p:nvPr>
        </p:nvSpPr>
        <p:spPr>
          <a:xfrm>
            <a:off x="500034" y="2000240"/>
            <a:ext cx="8358246" cy="2786082"/>
          </a:xfrm>
        </p:spPr>
        <p:txBody>
          <a:bodyPr/>
          <a:lstStyle/>
          <a:p>
            <a:pPr algn="just"/>
            <a:r>
              <a:rPr lang="fr-FR" dirty="0" smtClean="0"/>
              <a:t>Aujourd’hui, le Maroc jouit d’une grande diversité  culturelle.  La preuve en est notre présence parmi vous. Peu importe la langue, peu importe la race, peu importe la religion , nous sommes tous, avant tout,  marocains, ou, encore mieux , des êtres humains .</a:t>
            </a:r>
          </a:p>
          <a:p>
            <a:pPr algn="just"/>
            <a:endParaRPr lang="fr-FR" dirty="0" smtClean="0"/>
          </a:p>
          <a:p>
            <a:pPr algn="just"/>
            <a:r>
              <a:rPr lang="fr-FR" dirty="0" smtClean="0"/>
              <a:t>Je vous ai présenté l’histoire du Maroc  parce que nous voulons que nos futures générations soient meilleures que celles d’hier.</a:t>
            </a:r>
            <a:endParaRPr lang="fr-FR" dirty="0"/>
          </a:p>
        </p:txBody>
      </p:sp>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55" decel="100000"/>
                                        <p:tgtEl>
                                          <p:spTgt spid="2"/>
                                        </p:tgtEl>
                                      </p:cBhvr>
                                    </p:animEffect>
                                    <p:animScale>
                                      <p:cBhvr>
                                        <p:cTn id="8" dur="1155" decel="100000"/>
                                        <p:tgtEl>
                                          <p:spTgt spid="2"/>
                                        </p:tgtEl>
                                      </p:cBhvr>
                                      <p:from x="10000" y="10000"/>
                                      <p:to x="200000" y="450000"/>
                                    </p:animScale>
                                    <p:animScale>
                                      <p:cBhvr>
                                        <p:cTn id="9" dur="1845" accel="100000" fill="hold">
                                          <p:stCondLst>
                                            <p:cond delay="1155"/>
                                          </p:stCondLst>
                                        </p:cTn>
                                        <p:tgtEl>
                                          <p:spTgt spid="2"/>
                                        </p:tgtEl>
                                      </p:cBhvr>
                                      <p:from x="200000" y="450000"/>
                                      <p:to x="100000" y="100000"/>
                                    </p:animScale>
                                    <p:set>
                                      <p:cBhvr>
                                        <p:cTn id="10" dur="1155" fill="hold"/>
                                        <p:tgtEl>
                                          <p:spTgt spid="2"/>
                                        </p:tgtEl>
                                        <p:attrNameLst>
                                          <p:attrName>ppt_x</p:attrName>
                                        </p:attrNameLst>
                                      </p:cBhvr>
                                      <p:to>
                                        <p:strVal val="(0.5)"/>
                                      </p:to>
                                    </p:set>
                                    <p:anim from="(0.5)" to="(#ppt_x)" calcmode="lin" valueType="num">
                                      <p:cBhvr>
                                        <p:cTn id="11" dur="1845" accel="100000" fill="hold">
                                          <p:stCondLst>
                                            <p:cond delay="1155"/>
                                          </p:stCondLst>
                                        </p:cTn>
                                        <p:tgtEl>
                                          <p:spTgt spid="2"/>
                                        </p:tgtEl>
                                        <p:attrNameLst>
                                          <p:attrName>ppt_x</p:attrName>
                                        </p:attrNameLst>
                                      </p:cBhvr>
                                    </p:anim>
                                    <p:set>
                                      <p:cBhvr>
                                        <p:cTn id="12" dur="1155" fill="hold"/>
                                        <p:tgtEl>
                                          <p:spTgt spid="2"/>
                                        </p:tgtEl>
                                        <p:attrNameLst>
                                          <p:attrName>ppt_y</p:attrName>
                                        </p:attrNameLst>
                                      </p:cBhvr>
                                      <p:to>
                                        <p:strVal val="(#ppt_y+0.4)"/>
                                      </p:to>
                                    </p:set>
                                    <p:anim from="(#ppt_y+0.4)" to="(#ppt_y)" calcmode="lin" valueType="num">
                                      <p:cBhvr>
                                        <p:cTn id="13" dur="1845" accel="100000" fill="hold">
                                          <p:stCondLst>
                                            <p:cond delay="1155"/>
                                          </p:stCondLst>
                                        </p:cTn>
                                        <p:tgtEl>
                                          <p:spTgt spid="2"/>
                                        </p:tgtEl>
                                        <p:attrNameLst>
                                          <p:attrName>ppt_y</p:attrName>
                                        </p:attrNameLst>
                                      </p:cBhvr>
                                    </p:anim>
                                  </p:childTnLst>
                                </p:cTn>
                              </p:par>
                            </p:childTnLst>
                          </p:cTn>
                        </p:par>
                        <p:par>
                          <p:cTn id="14" fill="hold">
                            <p:stCondLst>
                              <p:cond delay="3000"/>
                            </p:stCondLst>
                            <p:childTnLst>
                              <p:par>
                                <p:cTn id="15" presetID="37" presetClass="entr" presetSubtype="0" fill="hold" grpId="1"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0"/>
                                        <p:tgtEl>
                                          <p:spTgt spid="3">
                                            <p:txEl>
                                              <p:pRg st="0" end="0"/>
                                            </p:txEl>
                                          </p:spTgt>
                                        </p:tgtEl>
                                      </p:cBhvr>
                                    </p:animEffect>
                                    <p:anim calcmode="lin" valueType="num">
                                      <p:cBhvr>
                                        <p:cTn id="1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8000"/>
                            </p:stCondLst>
                            <p:childTnLst>
                              <p:par>
                                <p:cTn id="22" presetID="37" presetClass="entr" presetSubtype="0" fill="hold" grpId="1"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0"/>
                                        <p:tgtEl>
                                          <p:spTgt spid="3">
                                            <p:txEl>
                                              <p:pRg st="2" end="2"/>
                                            </p:txEl>
                                          </p:spTgt>
                                        </p:tgtEl>
                                      </p:cBhvr>
                                    </p:animEffect>
                                    <p:anim calcmode="lin" valueType="num">
                                      <p:cBhvr>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45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500" accel="100000" fill="hold">
                                          <p:stCondLst>
                                            <p:cond delay="45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FF0000"/>
                </a:solidFill>
              </a:rPr>
              <a:t>To</a:t>
            </a:r>
            <a:r>
              <a:rPr lang="fr-FR" dirty="0" smtClean="0">
                <a:solidFill>
                  <a:srgbClr val="FFFF00"/>
                </a:solidFill>
              </a:rPr>
              <a:t>us</a:t>
            </a:r>
            <a:r>
              <a:rPr lang="fr-FR" dirty="0" smtClean="0">
                <a:solidFill>
                  <a:srgbClr val="FF0000"/>
                </a:solidFill>
              </a:rPr>
              <a:t> </a:t>
            </a:r>
            <a:r>
              <a:rPr lang="fr-FR" dirty="0" smtClean="0">
                <a:solidFill>
                  <a:schemeClr val="accent3">
                    <a:lumMod val="75000"/>
                  </a:schemeClr>
                </a:solidFill>
              </a:rPr>
              <a:t>pa</a:t>
            </a:r>
            <a:r>
              <a:rPr lang="fr-FR" dirty="0" smtClean="0">
                <a:solidFill>
                  <a:schemeClr val="tx1">
                    <a:lumMod val="95000"/>
                  </a:schemeClr>
                </a:solidFill>
              </a:rPr>
              <a:t>reils</a:t>
            </a:r>
            <a:endParaRPr lang="fr-FR" dirty="0">
              <a:solidFill>
                <a:srgbClr val="FF0000"/>
              </a:solidFill>
            </a:endParaRPr>
          </a:p>
        </p:txBody>
      </p:sp>
      <p:pic>
        <p:nvPicPr>
          <p:cNvPr id="1026" name="Picture 2" descr="http://3c.img.v4.skyrock.net/3c7/sombreciel/pics/2367313125_small_1.jpg"/>
          <p:cNvPicPr>
            <a:picLocks noGrp="1" noChangeAspect="1" noChangeArrowheads="1"/>
          </p:cNvPicPr>
          <p:nvPr>
            <p:ph sz="half" idx="1"/>
          </p:nvPr>
        </p:nvPicPr>
        <p:blipFill>
          <a:blip r:embed="rId4" cstate="print"/>
          <a:srcRect/>
          <a:stretch>
            <a:fillRect/>
          </a:stretch>
        </p:blipFill>
        <p:spPr bwMode="auto">
          <a:xfrm>
            <a:off x="579438" y="2466181"/>
            <a:ext cx="3810000" cy="3133725"/>
          </a:xfrm>
          <a:prstGeom prst="rect">
            <a:avLst/>
          </a:prstGeom>
          <a:noFill/>
        </p:spPr>
      </p:pic>
      <p:pic>
        <p:nvPicPr>
          <p:cNvPr id="1028" name="Picture 4" descr="http://upload.wikimedia.org/wikipedia/commons/8/8f/ReligionSymbolAbr.PNG"/>
          <p:cNvPicPr>
            <a:picLocks noGrp="1" noChangeAspect="1" noChangeArrowheads="1"/>
          </p:cNvPicPr>
          <p:nvPr>
            <p:ph sz="half" idx="2"/>
          </p:nvPr>
        </p:nvPicPr>
        <p:blipFill>
          <a:blip r:embed="rId5" cstate="print"/>
          <a:srcRect/>
          <a:stretch>
            <a:fillRect/>
          </a:stretch>
        </p:blipFill>
        <p:spPr bwMode="auto">
          <a:xfrm>
            <a:off x="4656138" y="1908189"/>
            <a:ext cx="4038600" cy="4249709"/>
          </a:xfrm>
          <a:prstGeom prst="rect">
            <a:avLst/>
          </a:prstGeom>
          <a:noFill/>
        </p:spPr>
      </p:pic>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Diaporama effectué par les élèves marocains et français:</a:t>
            </a:r>
            <a:br>
              <a:rPr lang="fr-FR" dirty="0" smtClean="0"/>
            </a:br>
            <a:endParaRPr lang="fr-FR" dirty="0"/>
          </a:p>
        </p:txBody>
      </p:sp>
      <p:sp>
        <p:nvSpPr>
          <p:cNvPr id="3" name="Espace réservé du contenu 2"/>
          <p:cNvSpPr>
            <a:spLocks noGrp="1"/>
          </p:cNvSpPr>
          <p:nvPr>
            <p:ph sz="half" idx="1"/>
          </p:nvPr>
        </p:nvSpPr>
        <p:spPr>
          <a:xfrm>
            <a:off x="1000100" y="2000240"/>
            <a:ext cx="7143800" cy="4168773"/>
          </a:xfrm>
        </p:spPr>
        <p:txBody>
          <a:bodyPr>
            <a:normAutofit fontScale="92500" lnSpcReduction="10000"/>
          </a:bodyPr>
          <a:lstStyle/>
          <a:p>
            <a:pPr>
              <a:buNone/>
            </a:pPr>
            <a:r>
              <a:rPr lang="fr-FR" dirty="0" smtClean="0"/>
              <a:t>	Ghali </a:t>
            </a:r>
            <a:r>
              <a:rPr lang="fr-FR" dirty="0" err="1" smtClean="0"/>
              <a:t>Lalami</a:t>
            </a:r>
            <a:r>
              <a:rPr lang="fr-FR" dirty="0" smtClean="0"/>
              <a:t> </a:t>
            </a:r>
          </a:p>
          <a:p>
            <a:pPr>
              <a:buNone/>
            </a:pPr>
            <a:endParaRPr lang="fr-FR" dirty="0" smtClean="0"/>
          </a:p>
          <a:p>
            <a:pPr>
              <a:buNone/>
            </a:pPr>
            <a:r>
              <a:rPr lang="fr-FR" dirty="0" smtClean="0"/>
              <a:t>	Hamza El </a:t>
            </a:r>
            <a:r>
              <a:rPr lang="fr-FR" dirty="0" err="1" smtClean="0"/>
              <a:t>Atifi</a:t>
            </a:r>
            <a:endParaRPr lang="fr-FR" dirty="0" smtClean="0"/>
          </a:p>
          <a:p>
            <a:endParaRPr lang="fr-FR" dirty="0" smtClean="0"/>
          </a:p>
          <a:p>
            <a:pPr>
              <a:buNone/>
            </a:pPr>
            <a:r>
              <a:rPr lang="fr-FR" dirty="0" smtClean="0"/>
              <a:t>	Chris </a:t>
            </a:r>
            <a:r>
              <a:rPr lang="fr-FR" dirty="0" err="1" smtClean="0"/>
              <a:t>Chemir</a:t>
            </a:r>
            <a:endParaRPr lang="fr-FR" dirty="0" smtClean="0"/>
          </a:p>
          <a:p>
            <a:pPr>
              <a:buNone/>
            </a:pPr>
            <a:endParaRPr lang="fr-FR" dirty="0" smtClean="0"/>
          </a:p>
          <a:p>
            <a:pPr>
              <a:buNone/>
            </a:pPr>
            <a:r>
              <a:rPr lang="fr-FR" dirty="0" smtClean="0"/>
              <a:t>	&amp;</a:t>
            </a:r>
          </a:p>
          <a:p>
            <a:pPr>
              <a:buNone/>
            </a:pPr>
            <a:endParaRPr lang="fr-FR" dirty="0" smtClean="0"/>
          </a:p>
          <a:p>
            <a:pPr>
              <a:buNone/>
            </a:pPr>
            <a:r>
              <a:rPr lang="fr-FR" dirty="0" smtClean="0"/>
              <a:t>	Marc –Antoine Guichard </a:t>
            </a:r>
          </a:p>
        </p:txBody>
      </p:sp>
    </p:spTree>
  </p:cSld>
  <p:clrMapOvr>
    <a:masterClrMapping/>
  </p:clrMapOvr>
  <p:transition advTm="120000">
    <p:wheel spokes="3"/>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5" presetID="28"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9" presetID="28"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3" presetID="28"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27" presetID="28"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1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5000" fill="hold"/>
                                        <p:tgtEl>
                                          <p:spTgt spid="3">
                                            <p:txEl>
                                              <p:pRg st="8" end="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graphicFrame>
        <p:nvGraphicFramePr>
          <p:cNvPr id="4" name="Espace réservé du contenu 3"/>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Tm="120000">
    <p:wheel spokes="3"/>
    <p:sndAc>
      <p:stSnd>
        <p:snd r:embed="rId3"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Introduction </a:t>
            </a:r>
            <a:endParaRPr lang="fr-FR" dirty="0"/>
          </a:p>
        </p:txBody>
      </p:sp>
      <p:sp>
        <p:nvSpPr>
          <p:cNvPr id="6" name="Espace réservé du contenu 5"/>
          <p:cNvSpPr>
            <a:spLocks noGrp="1"/>
          </p:cNvSpPr>
          <p:nvPr>
            <p:ph idx="1"/>
          </p:nvPr>
        </p:nvSpPr>
        <p:spPr/>
        <p:txBody>
          <a:bodyPr>
            <a:normAutofit/>
          </a:bodyPr>
          <a:lstStyle/>
          <a:p>
            <a:r>
              <a:rPr lang="fr-FR" dirty="0" smtClean="0"/>
              <a:t>« L’histoire humaine </a:t>
            </a:r>
            <a:r>
              <a:rPr lang="fr-FR" dirty="0" smtClean="0"/>
              <a:t>est, </a:t>
            </a:r>
            <a:r>
              <a:rPr lang="fr-FR" dirty="0" smtClean="0"/>
              <a:t>par </a:t>
            </a:r>
            <a:r>
              <a:rPr lang="fr-FR" dirty="0" smtClean="0"/>
              <a:t>essence, </a:t>
            </a:r>
            <a:r>
              <a:rPr lang="fr-FR" dirty="0" smtClean="0"/>
              <a:t>l’histoire des idées ».</a:t>
            </a:r>
          </a:p>
          <a:p>
            <a:r>
              <a:rPr lang="fr-FR" dirty="0" smtClean="0"/>
              <a:t> Son histoire commence par les Berbères et aboutit aujourd’hui aux Alaouites, en passant par les Romains et autres dynasties qui marqueront à jamais l’histoire de cette nation. Le Maroc est, par conséquent, le pays de la tolérance par excellence.  </a:t>
            </a:r>
            <a:endParaRPr lang="fr-FR" dirty="0"/>
          </a:p>
        </p:txBody>
      </p:sp>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rte_maroc_fr.gif"/>
          <p:cNvPicPr>
            <a:picLocks noGrp="1" noChangeAspect="1"/>
          </p:cNvPicPr>
          <p:nvPr>
            <p:ph sz="half" idx="1"/>
          </p:nvPr>
        </p:nvPicPr>
        <p:blipFill>
          <a:blip r:embed="rId4" cstate="print">
            <a:lum bright="3000" contrast="-63000"/>
          </a:blip>
          <a:stretch>
            <a:fillRect/>
          </a:stretch>
        </p:blipFill>
        <p:spPr>
          <a:xfrm>
            <a:off x="5286380" y="0"/>
            <a:ext cx="3857620" cy="6881830"/>
          </a:xfrm>
          <a:effectLst>
            <a:outerShdw blurRad="203200" dist="1930400" dir="7200000" algn="ctr" rotWithShape="0">
              <a:srgbClr val="000000">
                <a:alpha val="0"/>
              </a:srgbClr>
            </a:outerShdw>
          </a:effectLst>
        </p:spPr>
      </p:pic>
      <p:sp>
        <p:nvSpPr>
          <p:cNvPr id="2" name="Titre 1"/>
          <p:cNvSpPr>
            <a:spLocks noGrp="1"/>
          </p:cNvSpPr>
          <p:nvPr>
            <p:ph type="title"/>
          </p:nvPr>
        </p:nvSpPr>
        <p:spPr/>
        <p:txBody>
          <a:bodyPr/>
          <a:lstStyle/>
          <a:p>
            <a:pPr algn="ctr"/>
            <a:r>
              <a:rPr lang="fr-FR" dirty="0" smtClean="0"/>
              <a:t>Antiquité: Le début </a:t>
            </a:r>
            <a:endParaRPr lang="fr-FR" dirty="0"/>
          </a:p>
        </p:txBody>
      </p:sp>
      <p:sp>
        <p:nvSpPr>
          <p:cNvPr id="3" name="Espace réservé du texte 2"/>
          <p:cNvSpPr>
            <a:spLocks noGrp="1"/>
          </p:cNvSpPr>
          <p:nvPr>
            <p:ph type="body" idx="2"/>
          </p:nvPr>
        </p:nvSpPr>
        <p:spPr>
          <a:xfrm>
            <a:off x="714348" y="1071546"/>
            <a:ext cx="4143404" cy="5422900"/>
          </a:xfrm>
        </p:spPr>
        <p:txBody>
          <a:bodyPr/>
          <a:lstStyle/>
          <a:p>
            <a:pPr algn="ctr"/>
            <a:r>
              <a:rPr lang="fr-FR" b="1" dirty="0" smtClean="0">
                <a:solidFill>
                  <a:schemeClr val="bg1"/>
                </a:solidFill>
              </a:rPr>
              <a:t>I</a:t>
            </a:r>
          </a:p>
          <a:p>
            <a:pPr algn="ctr"/>
            <a:endParaRPr lang="fr-FR" b="1" dirty="0" smtClean="0">
              <a:solidFill>
                <a:schemeClr val="bg1"/>
              </a:solidFill>
            </a:endParaRPr>
          </a:p>
          <a:p>
            <a:pPr algn="ctr"/>
            <a:endParaRPr lang="fr-FR" b="1" dirty="0" smtClean="0">
              <a:solidFill>
                <a:schemeClr val="bg1"/>
              </a:solidFill>
            </a:endParaRPr>
          </a:p>
          <a:p>
            <a:pPr algn="ctr"/>
            <a:r>
              <a:rPr lang="fr-FR" b="1" dirty="0" smtClean="0">
                <a:solidFill>
                  <a:schemeClr val="bg1"/>
                </a:solidFill>
              </a:rPr>
              <a:t>	</a:t>
            </a:r>
          </a:p>
          <a:p>
            <a:pPr algn="ctr"/>
            <a:r>
              <a:rPr lang="fr-FR" b="1" dirty="0" smtClean="0"/>
              <a:t>	Il y a environ 10.000 ans, le climat humide a disparu de l’Afrique du Nord. C’est à cette époque que disparaissent des forêts du sud du Maroc à cause de l’ absence des pluies d’été;  le désert  avance progressivement  jusqu’au Haut Atlas. Des hordes de chasseurs néolithiques poursuivent le gibier jusque dans l’Atlas.</a:t>
            </a:r>
            <a:endParaRPr lang="fr-FR" b="1" dirty="0"/>
          </a:p>
        </p:txBody>
      </p:sp>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3"/>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5"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2000"/>
                                        <p:tgtEl>
                                          <p:spTgt spid="3">
                                            <p:txEl>
                                              <p:pRg st="0" end="0"/>
                                            </p:txEl>
                                          </p:spTgt>
                                        </p:tgtEl>
                                      </p:cBhvr>
                                    </p:animEffect>
                                  </p:childTnLst>
                                </p:cTn>
                              </p:par>
                            </p:childTnLst>
                          </p:cTn>
                        </p:par>
                        <p:par>
                          <p:cTn id="14" fill="hold">
                            <p:stCondLst>
                              <p:cond delay="5000"/>
                            </p:stCondLst>
                            <p:childTnLst>
                              <p:par>
                                <p:cTn id="15" presetID="5" presetClass="entr" presetSubtype="1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2000"/>
                                        <p:tgtEl>
                                          <p:spTgt spid="3">
                                            <p:txEl>
                                              <p:pRg st="3" end="3"/>
                                            </p:txEl>
                                          </p:spTgt>
                                        </p:tgtEl>
                                      </p:cBhvr>
                                    </p:animEffect>
                                  </p:childTnLst>
                                </p:cTn>
                              </p:par>
                            </p:childTnLst>
                          </p:cTn>
                        </p:par>
                        <p:par>
                          <p:cTn id="18" fill="hold">
                            <p:stCondLst>
                              <p:cond delay="7000"/>
                            </p:stCondLst>
                            <p:childTnLst>
                              <p:par>
                                <p:cTn id="19" presetID="5" presetClass="entr" presetSubtype="1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928662" y="500042"/>
            <a:ext cx="3643338" cy="5072098"/>
          </a:xfrm>
        </p:spPr>
        <p:txBody>
          <a:bodyPr/>
          <a:lstStyle/>
          <a:p>
            <a:pPr algn="ctr"/>
            <a:endParaRPr lang="fr-FR" b="1" dirty="0" smtClean="0">
              <a:solidFill>
                <a:schemeClr val="bg1"/>
              </a:solidFill>
            </a:endParaRPr>
          </a:p>
          <a:p>
            <a:pPr algn="ctr"/>
            <a:endParaRPr lang="fr-FR" b="1" dirty="0" smtClean="0">
              <a:solidFill>
                <a:schemeClr val="bg1"/>
              </a:solidFill>
            </a:endParaRPr>
          </a:p>
          <a:p>
            <a:pPr algn="ctr"/>
            <a:endParaRPr lang="fr-FR" b="1" dirty="0" smtClean="0">
              <a:solidFill>
                <a:schemeClr val="bg1"/>
              </a:solidFill>
            </a:endParaRPr>
          </a:p>
          <a:p>
            <a:pPr algn="ctr"/>
            <a:endParaRPr lang="fr-FR" b="1" dirty="0" smtClean="0">
              <a:solidFill>
                <a:schemeClr val="bg1"/>
              </a:solidFill>
            </a:endParaRPr>
          </a:p>
          <a:p>
            <a:pPr algn="ctr"/>
            <a:r>
              <a:rPr lang="fr-FR" b="1" dirty="0" smtClean="0"/>
              <a:t>Vers 3000 av. </a:t>
            </a:r>
            <a:r>
              <a:rPr lang="fr-FR" b="1" dirty="0" smtClean="0"/>
              <a:t>J-C, </a:t>
            </a:r>
            <a:r>
              <a:rPr lang="fr-FR" b="1" dirty="0" smtClean="0"/>
              <a:t>émigrent d’Egypte les ancêtres des actuels Berbères  du Maroc qui reçoivent, à partir  de 1200 av </a:t>
            </a:r>
            <a:r>
              <a:rPr lang="fr-FR" b="1" dirty="0" smtClean="0"/>
              <a:t>J-C,  </a:t>
            </a:r>
            <a:r>
              <a:rPr lang="fr-FR" b="1" dirty="0" smtClean="0"/>
              <a:t>la visite de marins et  de marchands phéniciens . Ceux-ci </a:t>
            </a:r>
            <a:r>
              <a:rPr lang="fr-FR" b="1" dirty="0" smtClean="0"/>
              <a:t>fondent, </a:t>
            </a:r>
            <a:r>
              <a:rPr lang="fr-FR" b="1" dirty="0" smtClean="0"/>
              <a:t>près de Melilla, Tétouan, Tanger et Larache, des comptoirs qui sont placés sous la domination de  </a:t>
            </a:r>
            <a:r>
              <a:rPr lang="fr-FR" b="1" dirty="0" smtClean="0"/>
              <a:t>Carthage, </a:t>
            </a:r>
            <a:r>
              <a:rPr lang="fr-FR" b="1" dirty="0" smtClean="0"/>
              <a:t>dès 814 av. J-C .</a:t>
            </a:r>
            <a:endParaRPr lang="fr-FR" b="1" dirty="0"/>
          </a:p>
        </p:txBody>
      </p:sp>
      <p:pic>
        <p:nvPicPr>
          <p:cNvPr id="5" name="Espace réservé du contenu 4" descr="cartes lh.jpg"/>
          <p:cNvPicPr>
            <a:picLocks noGrp="1" noChangeAspect="1"/>
          </p:cNvPicPr>
          <p:nvPr>
            <p:ph sz="half" idx="1"/>
          </p:nvPr>
        </p:nvPicPr>
        <p:blipFill>
          <a:blip r:embed="rId4" cstate="print"/>
          <a:stretch>
            <a:fillRect/>
          </a:stretch>
        </p:blipFill>
        <p:spPr>
          <a:xfrm>
            <a:off x="4643438" y="142852"/>
            <a:ext cx="4500562" cy="6715148"/>
          </a:xfrm>
        </p:spPr>
      </p:pic>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3000"/>
                                        <p:tgtEl>
                                          <p:spTgt spid="3">
                                            <p:txEl>
                                              <p:pRg st="4" end="4"/>
                                            </p:txEl>
                                          </p:spTgt>
                                        </p:tgtEl>
                                      </p:cBhvr>
                                    </p:animEffect>
                                    <p:anim calcmode="lin" valueType="num">
                                      <p:cBhvr>
                                        <p:cTn id="8"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33" presetClass="emph" presetSubtype="0" fill="remove" grpId="0" nodeType="afterEffect">
                                  <p:stCondLst>
                                    <p:cond delay="0"/>
                                  </p:stCondLst>
                                  <p:childTnLst>
                                    <p:animClr clrSpc="rgb">
                                      <p:cBhvr override="childStyle">
                                        <p:cTn id="12" dur="1500" accel="50000" autoRev="1" fill="hold" tmFilter="0, 0; .33333, 1; 1, 1">
                                          <p:stCondLst>
                                            <p:cond delay="0"/>
                                          </p:stCondLst>
                                        </p:cTn>
                                        <p:tgtEl>
                                          <p:spTgt spid="3">
                                            <p:txEl>
                                              <p:pRg st="4" end="4"/>
                                            </p:txEl>
                                          </p:spTgt>
                                        </p:tgtEl>
                                        <p:attrNameLst>
                                          <p:attrName>style.color</p:attrName>
                                        </p:attrNameLst>
                                      </p:cBhvr>
                                      <p:to>
                                        <a:schemeClr val="tx1"/>
                                      </p:to>
                                    </p:animClr>
                                    <p:animClr clrSpc="rgb">
                                      <p:cBhvr>
                                        <p:cTn id="13" dur="1500" accel="50000" autoRev="1" fill="hold" tmFilter="0, 0; .33333, 1; 1, 1">
                                          <p:stCondLst>
                                            <p:cond delay="0"/>
                                          </p:stCondLst>
                                        </p:cTn>
                                        <p:tgtEl>
                                          <p:spTgt spid="3">
                                            <p:txEl>
                                              <p:pRg st="4" end="4"/>
                                            </p:txEl>
                                          </p:spTgt>
                                        </p:tgtEl>
                                        <p:attrNameLst>
                                          <p:attrName>fillcolor</p:attrName>
                                        </p:attrNameLst>
                                      </p:cBhvr>
                                      <p:to>
                                        <a:schemeClr val="tx1"/>
                                      </p:to>
                                    </p:animClr>
                                    <p:set>
                                      <p:cBhvr>
                                        <p:cTn id="14" dur="3000" fill="hold"/>
                                        <p:tgtEl>
                                          <p:spTgt spid="3">
                                            <p:txEl>
                                              <p:pRg st="4" end="4"/>
                                            </p:txEl>
                                          </p:spTgt>
                                        </p:tgtEl>
                                        <p:attrNameLst>
                                          <p:attrName>fill.type</p:attrName>
                                        </p:attrNameLst>
                                      </p:cBhvr>
                                      <p:to>
                                        <p:strVal val="solid"/>
                                      </p:to>
                                    </p:set>
                                    <p:set>
                                      <p:cBhvr>
                                        <p:cTn id="15" dur="3000" fill="hold"/>
                                        <p:tgtEl>
                                          <p:spTgt spid="3">
                                            <p:txEl>
                                              <p:pRg st="4" end="4"/>
                                            </p:txEl>
                                          </p:spTgt>
                                        </p:tgtEl>
                                        <p:attrNameLst>
                                          <p:attrName>fill.on</p:attrName>
                                        </p:attrNameLst>
                                      </p:cBhvr>
                                      <p:to>
                                        <p:strVal val="true"/>
                                      </p:to>
                                    </p:set>
                                    <p:animScale>
                                      <p:cBhvr>
                                        <p:cTn id="16" dur="1500" accel="50000" autoRev="1" fill="hold" tmFilter="0, 0; .33333, 1; 1, 1">
                                          <p:stCondLst>
                                            <p:cond delay="0"/>
                                          </p:stCondLst>
                                        </p:cTn>
                                        <p:tgtEl>
                                          <p:spTgt spid="3">
                                            <p:txEl>
                                              <p:pRg st="4" end="4"/>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volubilis.jpg"/>
          <p:cNvPicPr>
            <a:picLocks noGrp="1" noChangeAspect="1"/>
          </p:cNvPicPr>
          <p:nvPr>
            <p:ph sz="half" idx="1"/>
          </p:nvPr>
        </p:nvPicPr>
        <p:blipFill>
          <a:blip r:embed="rId4" cstate="print">
            <a:lum contrast="-41000"/>
          </a:blip>
          <a:stretch>
            <a:fillRect/>
          </a:stretch>
        </p:blipFill>
        <p:spPr>
          <a:xfrm>
            <a:off x="4929190" y="0"/>
            <a:ext cx="4214810" cy="6858000"/>
          </a:xfrm>
          <a:prstGeom prst="rect">
            <a:avLst/>
          </a:prstGeom>
          <a:ln>
            <a:noFill/>
          </a:ln>
          <a:effectLst>
            <a:outerShdw blurRad="292100" dist="139700" dir="2700000" algn="tl" rotWithShape="0">
              <a:srgbClr val="333333">
                <a:alpha val="65000"/>
              </a:srgbClr>
            </a:outerShdw>
          </a:effectLst>
        </p:spPr>
      </p:pic>
      <p:sp>
        <p:nvSpPr>
          <p:cNvPr id="3" name="Espace réservé du texte 2"/>
          <p:cNvSpPr>
            <a:spLocks noGrp="1"/>
          </p:cNvSpPr>
          <p:nvPr>
            <p:ph type="body" idx="2"/>
          </p:nvPr>
        </p:nvSpPr>
        <p:spPr>
          <a:xfrm>
            <a:off x="357158" y="0"/>
            <a:ext cx="4357718" cy="6858000"/>
          </a:xfrm>
        </p:spPr>
        <p:txBody>
          <a:bodyPr/>
          <a:lstStyle/>
          <a:p>
            <a:endParaRPr lang="fr-FR" b="1" dirty="0" smtClean="0">
              <a:solidFill>
                <a:schemeClr val="bg1"/>
              </a:solidFill>
            </a:endParaRPr>
          </a:p>
          <a:p>
            <a:endParaRPr lang="fr-FR" b="1" dirty="0" smtClean="0">
              <a:solidFill>
                <a:schemeClr val="bg1"/>
              </a:solidFill>
            </a:endParaRPr>
          </a:p>
          <a:p>
            <a:pPr algn="ctr"/>
            <a:endParaRPr lang="fr-FR" b="1" dirty="0" smtClean="0"/>
          </a:p>
          <a:p>
            <a:pPr algn="ctr"/>
            <a:endParaRPr lang="fr-FR" b="1" dirty="0" smtClean="0"/>
          </a:p>
          <a:p>
            <a:pPr algn="ctr"/>
            <a:endParaRPr lang="fr-FR" b="1" dirty="0" smtClean="0"/>
          </a:p>
          <a:p>
            <a:pPr algn="ctr"/>
            <a:r>
              <a:rPr lang="fr-FR" b="1" dirty="0" smtClean="0"/>
              <a:t>Après </a:t>
            </a:r>
            <a:r>
              <a:rPr lang="fr-FR" b="1" dirty="0" smtClean="0"/>
              <a:t>leur victoire sur Carthage </a:t>
            </a:r>
            <a:endParaRPr lang="fr-FR" b="1" dirty="0" smtClean="0"/>
          </a:p>
          <a:p>
            <a:pPr algn="ctr"/>
            <a:r>
              <a:rPr lang="fr-FR" b="1" dirty="0" smtClean="0"/>
              <a:t>(</a:t>
            </a:r>
            <a:r>
              <a:rPr lang="fr-FR" b="1" dirty="0" smtClean="0"/>
              <a:t>146 av </a:t>
            </a:r>
            <a:r>
              <a:rPr lang="fr-FR" b="1" dirty="0" smtClean="0"/>
              <a:t>J.C ),  </a:t>
            </a:r>
            <a:r>
              <a:rPr lang="fr-FR" b="1" dirty="0" smtClean="0"/>
              <a:t>les  Romains soumettent le royaume berbère de Mauritanie qui s’était développé entre- temps en Afrique du nord, pour finalement </a:t>
            </a:r>
            <a:r>
              <a:rPr lang="fr-FR" b="1" dirty="0" smtClean="0"/>
              <a:t>l’annexer, </a:t>
            </a:r>
            <a:r>
              <a:rPr lang="fr-FR" b="1" dirty="0" smtClean="0"/>
              <a:t>en 42 apr. J-C </a:t>
            </a:r>
            <a:r>
              <a:rPr lang="fr-FR" b="1" dirty="0" smtClean="0"/>
              <a:t>, </a:t>
            </a:r>
            <a:r>
              <a:rPr lang="fr-FR" b="1" dirty="0" smtClean="0"/>
              <a:t>à leur empire. C’est ainsi </a:t>
            </a:r>
            <a:r>
              <a:rPr lang="fr-FR" b="1" dirty="0" smtClean="0"/>
              <a:t>qu’apparaît, </a:t>
            </a:r>
            <a:r>
              <a:rPr lang="fr-FR" b="1" dirty="0" smtClean="0"/>
              <a:t>sur le territoire de l’actuel </a:t>
            </a:r>
            <a:r>
              <a:rPr lang="fr-FR" b="1" dirty="0" smtClean="0"/>
              <a:t>Maroc, </a:t>
            </a:r>
            <a:r>
              <a:rPr lang="fr-FR" b="1" dirty="0" smtClean="0"/>
              <a:t>la province de </a:t>
            </a:r>
            <a:r>
              <a:rPr lang="fr-FR" b="1" i="1" dirty="0" smtClean="0"/>
              <a:t>Mauritanie tingitane </a:t>
            </a:r>
            <a:r>
              <a:rPr lang="fr-FR" b="1" dirty="0" smtClean="0"/>
              <a:t> qui fournit  à Rome des céréales et de l’huile d’olive, avec les villes de </a:t>
            </a:r>
            <a:r>
              <a:rPr lang="fr-FR" b="1" dirty="0" err="1" smtClean="0"/>
              <a:t>Tingis</a:t>
            </a:r>
            <a:r>
              <a:rPr lang="fr-FR" b="1" dirty="0" smtClean="0"/>
              <a:t>, Lixus, Sala et Volubilis.</a:t>
            </a:r>
          </a:p>
        </p:txBody>
      </p:sp>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Fondation: les Omeyades  </a:t>
            </a:r>
            <a:endParaRPr lang="fr-FR" dirty="0"/>
          </a:p>
        </p:txBody>
      </p:sp>
      <p:sp>
        <p:nvSpPr>
          <p:cNvPr id="3" name="Espace réservé du texte 2"/>
          <p:cNvSpPr>
            <a:spLocks noGrp="1"/>
          </p:cNvSpPr>
          <p:nvPr>
            <p:ph type="body" idx="2"/>
          </p:nvPr>
        </p:nvSpPr>
        <p:spPr>
          <a:xfrm>
            <a:off x="357158" y="1435100"/>
            <a:ext cx="4143404" cy="5422900"/>
          </a:xfrm>
        </p:spPr>
        <p:txBody>
          <a:bodyPr>
            <a:normAutofit/>
          </a:bodyPr>
          <a:lstStyle/>
          <a:p>
            <a:r>
              <a:rPr lang="fr-FR" dirty="0" smtClean="0"/>
              <a:t>C’est  en 632, dans la lointaine Arabie que meurt  Mahomet, le prophète de la nouvelle religion universelle, l’Islam. En 647, les conquérants arabes affrontent, lors de leur expédition, des Berbères résolus à leur opposer résistance. Ce n’est qu’en 683 que le général arabe Oqba atteint l’Atlantique et pousse vers le sud mais il doit reculer  devant les Berbères. Lors d’une seconde campagne de 703 à 711, le gouverneur arabe Moussa réussit finalement à convertir à l’Islam et à intégrer  dans son armée, les guerriers berbères du Maroc. Dés 740 apr. J-C, les Berbères d’ Afrique du nord se révoltent contre la domination des califes Omeyades résidant à Damas.      </a:t>
            </a:r>
            <a:endParaRPr lang="fr-FR" dirty="0"/>
          </a:p>
        </p:txBody>
      </p:sp>
      <p:pic>
        <p:nvPicPr>
          <p:cNvPr id="5" name="Espace réservé du contenu 4" descr="omeyade.jpg"/>
          <p:cNvPicPr>
            <a:picLocks noGrp="1" noChangeAspect="1"/>
          </p:cNvPicPr>
          <p:nvPr>
            <p:ph sz="half" idx="1"/>
          </p:nvPr>
        </p:nvPicPr>
        <p:blipFill>
          <a:blip r:embed="rId4" cstate="print"/>
          <a:stretch>
            <a:fillRect/>
          </a:stretch>
        </p:blipFill>
        <p:spPr>
          <a:xfrm>
            <a:off x="4500561" y="1428736"/>
            <a:ext cx="4414839" cy="5429263"/>
          </a:xfrm>
        </p:spPr>
      </p:pic>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3"/>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Effect transition="in" filter="fade">
                                      <p:cBhvr>
                                        <p:cTn id="9" dur="5000"/>
                                        <p:tgtEl>
                                          <p:spTgt spid="2"/>
                                        </p:tgtEl>
                                      </p:cBhvr>
                                    </p:animEffect>
                                  </p:childTnLst>
                                </p:cTn>
                              </p:par>
                            </p:childTnLst>
                          </p:cTn>
                        </p:par>
                        <p:par>
                          <p:cTn id="10" fill="hold">
                            <p:stCondLst>
                              <p:cond delay="5000"/>
                            </p:stCondLst>
                            <p:childTnLst>
                              <p:par>
                                <p:cTn id="11" presetID="2" presetClass="entr" presetSubtype="9"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0" fill="hold"/>
                                        <p:tgtEl>
                                          <p:spTgt spid="5"/>
                                        </p:tgtEl>
                                        <p:attrNameLst>
                                          <p:attrName>ppt_x</p:attrName>
                                        </p:attrNameLst>
                                      </p:cBhvr>
                                      <p:tavLst>
                                        <p:tav tm="0">
                                          <p:val>
                                            <p:strVal val="0-#ppt_w/2"/>
                                          </p:val>
                                        </p:tav>
                                        <p:tav tm="100000">
                                          <p:val>
                                            <p:strVal val="#ppt_x"/>
                                          </p:val>
                                        </p:tav>
                                      </p:tavLst>
                                    </p:anim>
                                    <p:anim calcmode="lin" valueType="num">
                                      <p:cBhvr additive="base">
                                        <p:cTn id="14" dur="30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8000"/>
                            </p:stCondLst>
                            <p:childTnLst>
                              <p:par>
                                <p:cTn id="16" presetID="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fesQuaraouiyne.jpg"/>
          <p:cNvPicPr>
            <a:picLocks noGrp="1" noChangeAspect="1"/>
          </p:cNvPicPr>
          <p:nvPr>
            <p:ph sz="half" idx="1"/>
          </p:nvPr>
        </p:nvPicPr>
        <p:blipFill>
          <a:blip r:embed="rId4" cstate="print">
            <a:lum contrast="-52000"/>
          </a:blip>
          <a:stretch>
            <a:fillRect/>
          </a:stretch>
        </p:blipFill>
        <p:spPr>
          <a:xfrm>
            <a:off x="4714876" y="0"/>
            <a:ext cx="4429124" cy="6858000"/>
          </a:xfrm>
        </p:spPr>
      </p:pic>
      <p:sp>
        <p:nvSpPr>
          <p:cNvPr id="2" name="Titre 1"/>
          <p:cNvSpPr>
            <a:spLocks noGrp="1"/>
          </p:cNvSpPr>
          <p:nvPr>
            <p:ph type="title"/>
          </p:nvPr>
        </p:nvSpPr>
        <p:spPr/>
        <p:txBody>
          <a:bodyPr/>
          <a:lstStyle/>
          <a:p>
            <a:pPr algn="ctr"/>
            <a:r>
              <a:rPr lang="fr-FR" dirty="0" smtClean="0"/>
              <a:t>Les Idrissides </a:t>
            </a:r>
            <a:endParaRPr lang="fr-FR" dirty="0"/>
          </a:p>
        </p:txBody>
      </p:sp>
      <p:sp>
        <p:nvSpPr>
          <p:cNvPr id="3" name="Espace réservé du texte 2"/>
          <p:cNvSpPr>
            <a:spLocks noGrp="1"/>
          </p:cNvSpPr>
          <p:nvPr>
            <p:ph type="body" idx="2"/>
          </p:nvPr>
        </p:nvSpPr>
        <p:spPr>
          <a:xfrm>
            <a:off x="357158" y="1428736"/>
            <a:ext cx="4214842" cy="5429264"/>
          </a:xfrm>
        </p:spPr>
        <p:txBody>
          <a:bodyPr/>
          <a:lstStyle/>
          <a:p>
            <a:r>
              <a:rPr lang="fr-FR" b="1" dirty="0" smtClean="0"/>
              <a:t>En </a:t>
            </a:r>
            <a:r>
              <a:rPr lang="fr-FR" b="1" dirty="0" smtClean="0"/>
              <a:t>788, arrive à Tanger un descendant du prophète, Idriss 1er. Fuyant l’ Arabie, il est accepté  comme chef par les berbères . Moulay  Idriss  fonde le premier royaume dynastique sur le sol marocain, qui montre déjà des signes de déclin après la mort de son fils  Idriss 2, en  829.</a:t>
            </a:r>
          </a:p>
          <a:p>
            <a:r>
              <a:rPr lang="fr-FR" b="1" dirty="0" smtClean="0"/>
              <a:t>Fès, la ville  nouvelle des Idrissides, devient la capitale de la culture maure avec la plus grande mosquée du pays (karaouine), et bientôt un centre scientifique .</a:t>
            </a:r>
            <a:endParaRPr lang="fr-FR" b="1" dirty="0"/>
          </a:p>
        </p:txBody>
      </p:sp>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par>
                          <p:cTn id="14" fill="hold">
                            <p:stCondLst>
                              <p:cond delay="5000"/>
                            </p:stCondLst>
                            <p:childTnLst>
                              <p:par>
                                <p:cTn id="15" presetID="50" presetClass="entr" presetSubtype="0" decel="10000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2000"/>
                                        <p:tgtEl>
                                          <p:spTgt spid="3">
                                            <p:txEl>
                                              <p:pRg st="0" end="0"/>
                                            </p:txEl>
                                          </p:spTgt>
                                        </p:tgtEl>
                                      </p:cBhvr>
                                    </p:animEffect>
                                  </p:childTnLst>
                                </p:cTn>
                              </p:par>
                            </p:childTnLst>
                          </p:cTn>
                        </p:par>
                        <p:par>
                          <p:cTn id="20" fill="hold">
                            <p:stCondLst>
                              <p:cond delay="7000"/>
                            </p:stCondLst>
                            <p:childTnLst>
                              <p:par>
                                <p:cTn id="21" presetID="50" presetClass="entr" presetSubtype="0" decel="10000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Almoravides </a:t>
            </a:r>
            <a:endParaRPr lang="fr-FR" dirty="0"/>
          </a:p>
        </p:txBody>
      </p:sp>
      <p:sp>
        <p:nvSpPr>
          <p:cNvPr id="3" name="Espace réservé du texte 2"/>
          <p:cNvSpPr>
            <a:spLocks noGrp="1"/>
          </p:cNvSpPr>
          <p:nvPr>
            <p:ph type="body" idx="2"/>
          </p:nvPr>
        </p:nvSpPr>
        <p:spPr>
          <a:xfrm>
            <a:off x="685800" y="1435100"/>
            <a:ext cx="3814762" cy="4572000"/>
          </a:xfrm>
        </p:spPr>
        <p:txBody>
          <a:bodyPr/>
          <a:lstStyle/>
          <a:p>
            <a:r>
              <a:rPr lang="fr-FR" dirty="0" smtClean="0"/>
              <a:t>Au  XI  siècle apr. J-C , la fraction des touaregs Sanhadja qui avaient la mainmise sur les pistes caravanières du Sahara recrutent ibn Yassine, spécialiste du Coran, pour enseigner aux guerriers du désert dans un ribat (monastère-forteresse) au bord du fleuve Sénégal, l’éducation islamiste. Les Berbères Sanhadja prennent désormais le nom de al Mourabitoun (gens  des ribat = Almoravides) . Leur chef  Youssef  ben  Tachfine fonde en 1070 la ville de  Marrakech . En </a:t>
            </a:r>
            <a:r>
              <a:rPr lang="fr-FR" dirty="0" smtClean="0"/>
              <a:t>1107, </a:t>
            </a:r>
            <a:r>
              <a:rPr lang="fr-FR" dirty="0" smtClean="0"/>
              <a:t>leur empire s’étend de Valence à Lisbonne, de Grenade à Tombouctou et de l’Atlantique à l’Algérie orientale. </a:t>
            </a:r>
            <a:endParaRPr lang="fr-FR" dirty="0"/>
          </a:p>
        </p:txBody>
      </p:sp>
      <p:pic>
        <p:nvPicPr>
          <p:cNvPr id="5" name="Espace réservé du contenu 4" descr="almoravide.jpg"/>
          <p:cNvPicPr>
            <a:picLocks noGrp="1" noChangeAspect="1"/>
          </p:cNvPicPr>
          <p:nvPr>
            <p:ph sz="half" idx="1"/>
          </p:nvPr>
        </p:nvPicPr>
        <p:blipFill>
          <a:blip r:embed="rId4" cstate="print"/>
          <a:stretch>
            <a:fillRect/>
          </a:stretch>
        </p:blipFill>
        <p:spPr>
          <a:xfrm>
            <a:off x="4626452" y="1428736"/>
            <a:ext cx="4315046" cy="4572032"/>
          </a:xfrm>
        </p:spPr>
      </p:pic>
    </p:spTree>
  </p:cSld>
  <p:clrMapOvr>
    <a:masterClrMapping/>
  </p:clrMapOvr>
  <p:transition advTm="120000">
    <p:wheel spokes="3"/>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5"/>
                                        </p:tgtEl>
                                        <p:attrNameLst>
                                          <p:attrName>ppt_x</p:attrName>
                                          <p:attrName>ppt_y</p:attrName>
                                        </p:attrNameLst>
                                      </p:cBhvr>
                                    </p:animMotion>
                                    <p:animEffect transition="in" filter="fade">
                                      <p:cBhvr>
                                        <p:cTn id="16" dur="2000"/>
                                        <p:tgtEl>
                                          <p:spTgt spid="5"/>
                                        </p:tgtEl>
                                      </p:cBhvr>
                                    </p:animEffect>
                                  </p:childTnLst>
                                </p:cTn>
                              </p:par>
                            </p:childTnLst>
                          </p:cTn>
                        </p:par>
                        <p:par>
                          <p:cTn id="17" fill="hold">
                            <p:stCondLst>
                              <p:cond delay="3000"/>
                            </p:stCondLst>
                            <p:childTnLst>
                              <p:par>
                                <p:cTn id="18" presetID="50" presetClass="entr" presetSubtype="0" decel="10000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3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1"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2181</TotalTime>
  <Words>1222</Words>
  <Application>Microsoft Office PowerPoint</Application>
  <PresentationFormat>Affichage à l'écran (4:3)</PresentationFormat>
  <Paragraphs>103</Paragraphs>
  <Slides>17</Slides>
  <Notes>15</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Métro</vt:lpstr>
      <vt:lpstr>Diapositive 1</vt:lpstr>
      <vt:lpstr>sommaire</vt:lpstr>
      <vt:lpstr>Introduction </vt:lpstr>
      <vt:lpstr>Antiquité: Le début </vt:lpstr>
      <vt:lpstr>Diapositive 5</vt:lpstr>
      <vt:lpstr>Diapositive 6</vt:lpstr>
      <vt:lpstr>Fondation: les Omeyades  </vt:lpstr>
      <vt:lpstr>Les Idrissides </vt:lpstr>
      <vt:lpstr>Les Almoravides </vt:lpstr>
      <vt:lpstr>Modernisation: Les Almohades </vt:lpstr>
      <vt:lpstr>Les Mérinides </vt:lpstr>
      <vt:lpstr>Les Saadiens</vt:lpstr>
      <vt:lpstr>Les Alaouites </vt:lpstr>
      <vt:lpstr>Récapitulation </vt:lpstr>
      <vt:lpstr>Aujourd’hui </vt:lpstr>
      <vt:lpstr>Tous pareils</vt:lpstr>
      <vt:lpstr>Diaporama effectué par les élèves marocains et français: </vt:lpstr>
    </vt:vector>
  </TitlesOfParts>
  <Company>Unicornis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du maroc </dc:title>
  <dc:creator>ghali</dc:creator>
  <cp:lastModifiedBy>ELEVES</cp:lastModifiedBy>
  <cp:revision>164</cp:revision>
  <dcterms:created xsi:type="dcterms:W3CDTF">2010-01-31T09:40:34Z</dcterms:created>
  <dcterms:modified xsi:type="dcterms:W3CDTF">2010-04-14T12:43:02Z</dcterms:modified>
</cp:coreProperties>
</file>