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3" r:id="rId7"/>
    <p:sldId id="264" r:id="rId8"/>
    <p:sldId id="265" r:id="rId9"/>
    <p:sldId id="266" r:id="rId10"/>
    <p:sldId id="261" r:id="rId11"/>
    <p:sldId id="262"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21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29A19307-5F84-451F-BC9A-6F56FA81C1E6}" type="datetimeFigureOut">
              <a:rPr lang="fr-FR" smtClean="0"/>
              <a:t>02/01/2011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E4BD4285-20F1-41E6-8FA6-61742A46FDB7}" type="slidenum">
              <a:rPr lang="fr-FR" smtClean="0"/>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9A19307-5F84-451F-BC9A-6F56FA81C1E6}" type="datetimeFigureOut">
              <a:rPr lang="fr-FR" smtClean="0"/>
              <a:t>02/01/2011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BD4285-20F1-41E6-8FA6-61742A46FDB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9A19307-5F84-451F-BC9A-6F56FA81C1E6}" type="datetimeFigureOut">
              <a:rPr lang="fr-FR" smtClean="0"/>
              <a:t>02/01/2011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BD4285-20F1-41E6-8FA6-61742A46FDB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29A19307-5F84-451F-BC9A-6F56FA81C1E6}" type="datetimeFigureOut">
              <a:rPr lang="fr-FR" smtClean="0"/>
              <a:t>02/01/2011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BD4285-20F1-41E6-8FA6-61742A46FDB7}" type="slidenum">
              <a:rPr lang="fr-FR" smtClean="0"/>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29A19307-5F84-451F-BC9A-6F56FA81C1E6}" type="datetimeFigureOut">
              <a:rPr lang="fr-FR" smtClean="0"/>
              <a:t>02/01/2011</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E4BD4285-20F1-41E6-8FA6-61742A46FDB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9A19307-5F84-451F-BC9A-6F56FA81C1E6}" type="datetimeFigureOut">
              <a:rPr lang="fr-FR" smtClean="0"/>
              <a:t>02/01/2011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BD4285-20F1-41E6-8FA6-61742A46FDB7}" type="slidenum">
              <a:rPr lang="fr-FR" smtClean="0"/>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29A19307-5F84-451F-BC9A-6F56FA81C1E6}" type="datetimeFigureOut">
              <a:rPr lang="fr-FR" smtClean="0"/>
              <a:t>02/01/2011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4BD4285-20F1-41E6-8FA6-61742A46FDB7}" type="slidenum">
              <a:rPr lang="fr-FR" smtClean="0"/>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29A19307-5F84-451F-BC9A-6F56FA81C1E6}" type="datetimeFigureOut">
              <a:rPr lang="fr-FR" smtClean="0"/>
              <a:t>02/01/2011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4BD4285-20F1-41E6-8FA6-61742A46FDB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9A19307-5F84-451F-BC9A-6F56FA81C1E6}" type="datetimeFigureOut">
              <a:rPr lang="fr-FR" smtClean="0"/>
              <a:t>02/01/2011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4BD4285-20F1-41E6-8FA6-61742A46FDB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9A19307-5F84-451F-BC9A-6F56FA81C1E6}" type="datetimeFigureOut">
              <a:rPr lang="fr-FR" smtClean="0"/>
              <a:t>02/01/2011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BD4285-20F1-41E6-8FA6-61742A46FDB7}" type="slidenum">
              <a:rPr lang="fr-FR" smtClean="0"/>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9A19307-5F84-451F-BC9A-6F56FA81C1E6}" type="datetimeFigureOut">
              <a:rPr lang="fr-FR" smtClean="0"/>
              <a:t>02/01/2011</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E4BD4285-20F1-41E6-8FA6-61742A46FDB7}" type="slidenum">
              <a:rPr lang="fr-FR" smtClean="0"/>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9A19307-5F84-451F-BC9A-6F56FA81C1E6}" type="datetimeFigureOut">
              <a:rPr lang="fr-FR" smtClean="0"/>
              <a:t>02/01/2011</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4BD4285-20F1-41E6-8FA6-61742A46FDB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http://blogs.sueddeutsche.de/feuilletonist/files/2009/11/grenzanlagen.jp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Les fuites de RDA de 1961 à 1989</a:t>
            </a:r>
            <a:endParaRPr lang="fr-FR" dirty="0"/>
          </a:p>
        </p:txBody>
      </p:sp>
      <p:sp>
        <p:nvSpPr>
          <p:cNvPr id="2" name="Titre 1"/>
          <p:cNvSpPr>
            <a:spLocks noGrp="1"/>
          </p:cNvSpPr>
          <p:nvPr>
            <p:ph type="ctrTitle"/>
          </p:nvPr>
        </p:nvSpPr>
        <p:spPr/>
        <p:txBody>
          <a:bodyPr>
            <a:normAutofit fontScale="90000"/>
          </a:bodyPr>
          <a:lstStyle/>
          <a:p>
            <a:r>
              <a:rPr lang="de-DE" b="1" dirty="0"/>
              <a:t>DIE DDR FLIEHEN VON 1961 BIS 1989</a:t>
            </a:r>
            <a:r>
              <a:rPr lang="fr-FR" dirty="0"/>
              <a:t/>
            </a:r>
            <a:br>
              <a:rPr lang="fr-FR" dirty="0"/>
            </a:b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260648"/>
            <a:ext cx="7772400" cy="1080120"/>
          </a:xfrm>
        </p:spPr>
        <p:txBody>
          <a:bodyPr>
            <a:normAutofit fontScale="90000"/>
          </a:bodyPr>
          <a:lstStyle/>
          <a:p>
            <a:r>
              <a:rPr lang="de-DE" sz="2700" b="1" dirty="0" smtClean="0"/>
              <a:t>Die Fluchtgründe :   </a:t>
            </a:r>
            <a:r>
              <a:rPr lang="fr-FR" sz="2000" i="1" dirty="0" smtClean="0"/>
              <a:t>les raisons de fuites</a:t>
            </a:r>
            <a:r>
              <a:rPr lang="fr-FR" dirty="0" smtClean="0"/>
              <a:t/>
            </a:r>
            <a:br>
              <a:rPr lang="fr-FR" dirty="0" smtClean="0"/>
            </a:br>
            <a:endParaRPr lang="fr-FR" dirty="0"/>
          </a:p>
        </p:txBody>
      </p:sp>
      <p:sp>
        <p:nvSpPr>
          <p:cNvPr id="3" name="Espace réservé du contenu 2"/>
          <p:cNvSpPr>
            <a:spLocks noGrp="1"/>
          </p:cNvSpPr>
          <p:nvPr>
            <p:ph sz="quarter" idx="1"/>
          </p:nvPr>
        </p:nvSpPr>
        <p:spPr>
          <a:xfrm>
            <a:off x="395536" y="1447800"/>
            <a:ext cx="8291264" cy="4357464"/>
          </a:xfrm>
        </p:spPr>
        <p:txBody>
          <a:bodyPr>
            <a:normAutofit fontScale="70000" lnSpcReduction="20000"/>
          </a:bodyPr>
          <a:lstStyle/>
          <a:p>
            <a:r>
              <a:rPr lang="de-DE" sz="2300" dirty="0" smtClean="0"/>
              <a:t>-Ablehnung der Ideologie und von Parteiaufträgen </a:t>
            </a:r>
            <a:r>
              <a:rPr lang="fr-FR" sz="2300" dirty="0" smtClean="0"/>
              <a:t>	</a:t>
            </a:r>
            <a:r>
              <a:rPr lang="fr-FR" sz="2300" i="1" dirty="0" smtClean="0">
                <a:solidFill>
                  <a:schemeClr val="tx1">
                    <a:lumMod val="65000"/>
                    <a:lumOff val="35000"/>
                  </a:schemeClr>
                </a:solidFill>
              </a:rPr>
              <a:t>Refus </a:t>
            </a:r>
            <a:r>
              <a:rPr lang="fr-FR" sz="2300" i="1" dirty="0" smtClean="0">
                <a:solidFill>
                  <a:schemeClr val="tx1">
                    <a:lumMod val="65000"/>
                    <a:lumOff val="35000"/>
                  </a:schemeClr>
                </a:solidFill>
              </a:rPr>
              <a:t>de l’idéologie et du parti</a:t>
            </a:r>
            <a:endParaRPr lang="fr-FR" sz="2300" dirty="0" smtClean="0">
              <a:solidFill>
                <a:schemeClr val="tx1">
                  <a:lumMod val="65000"/>
                  <a:lumOff val="35000"/>
                </a:schemeClr>
              </a:solidFill>
            </a:endParaRPr>
          </a:p>
          <a:p>
            <a:r>
              <a:rPr lang="de-DE" sz="2300" dirty="0" smtClean="0"/>
              <a:t>-Ablehnung des Schulsystems, Nichtzulassung zur Oberschule oder Hochschule </a:t>
            </a:r>
            <a:r>
              <a:rPr lang="fr-FR" sz="2300" dirty="0" smtClean="0"/>
              <a:t>	</a:t>
            </a:r>
            <a:r>
              <a:rPr lang="fr-FR" sz="2300" i="1" dirty="0" smtClean="0">
                <a:solidFill>
                  <a:schemeClr val="tx1">
                    <a:lumMod val="65000"/>
                    <a:lumOff val="35000"/>
                  </a:schemeClr>
                </a:solidFill>
              </a:rPr>
              <a:t>Refus </a:t>
            </a:r>
            <a:r>
              <a:rPr lang="fr-FR" sz="2300" i="1" dirty="0" smtClean="0">
                <a:solidFill>
                  <a:schemeClr val="tx1">
                    <a:lumMod val="65000"/>
                    <a:lumOff val="35000"/>
                  </a:schemeClr>
                </a:solidFill>
              </a:rPr>
              <a:t>du système scolaire</a:t>
            </a:r>
            <a:endParaRPr lang="fr-FR" sz="2300" dirty="0" smtClean="0">
              <a:solidFill>
                <a:schemeClr val="tx1">
                  <a:lumMod val="65000"/>
                  <a:lumOff val="35000"/>
                </a:schemeClr>
              </a:solidFill>
            </a:endParaRPr>
          </a:p>
          <a:p>
            <a:r>
              <a:rPr lang="de-DE" sz="2300" dirty="0" smtClean="0"/>
              <a:t>-Verpflichtung zum Spitzel gegen die Mitbürger </a:t>
            </a:r>
            <a:r>
              <a:rPr lang="fr-FR" sz="2300" dirty="0" smtClean="0"/>
              <a:t>	</a:t>
            </a:r>
            <a:r>
              <a:rPr lang="fr-FR" sz="2300" i="1" dirty="0" smtClean="0">
                <a:solidFill>
                  <a:schemeClr val="tx1">
                    <a:lumMod val="65000"/>
                    <a:lumOff val="35000"/>
                  </a:schemeClr>
                </a:solidFill>
              </a:rPr>
              <a:t>Dénonciation </a:t>
            </a:r>
            <a:r>
              <a:rPr lang="fr-FR" sz="2300" i="1" dirty="0" smtClean="0">
                <a:solidFill>
                  <a:schemeClr val="tx1">
                    <a:lumMod val="65000"/>
                    <a:lumOff val="35000"/>
                  </a:schemeClr>
                </a:solidFill>
              </a:rPr>
              <a:t>des concitoyens à la police</a:t>
            </a:r>
            <a:endParaRPr lang="fr-FR" sz="2300" dirty="0" smtClean="0">
              <a:solidFill>
                <a:schemeClr val="tx1">
                  <a:lumMod val="65000"/>
                  <a:lumOff val="35000"/>
                </a:schemeClr>
              </a:solidFill>
            </a:endParaRPr>
          </a:p>
          <a:p>
            <a:r>
              <a:rPr lang="de-DE" sz="2300" dirty="0" smtClean="0"/>
              <a:t>-Aufforderung zu "gesellschaftspolitischer </a:t>
            </a:r>
            <a:r>
              <a:rPr lang="de-DE" sz="2300" dirty="0" smtClean="0"/>
              <a:t>Betätigung« </a:t>
            </a:r>
            <a:r>
              <a:rPr lang="fr-FR" sz="2300" dirty="0" smtClean="0"/>
              <a:t>	</a:t>
            </a:r>
            <a:r>
              <a:rPr lang="fr-FR" sz="2300" i="1" dirty="0" smtClean="0">
                <a:solidFill>
                  <a:schemeClr val="tx1">
                    <a:lumMod val="65000"/>
                    <a:lumOff val="35000"/>
                  </a:schemeClr>
                </a:solidFill>
              </a:rPr>
              <a:t>Appel </a:t>
            </a:r>
            <a:r>
              <a:rPr lang="fr-FR" sz="2300" i="1" dirty="0" smtClean="0">
                <a:solidFill>
                  <a:schemeClr val="tx1">
                    <a:lumMod val="65000"/>
                    <a:lumOff val="35000"/>
                  </a:schemeClr>
                </a:solidFill>
              </a:rPr>
              <a:t>à la vie politique</a:t>
            </a:r>
            <a:endParaRPr lang="fr-FR" sz="2300" dirty="0" smtClean="0">
              <a:solidFill>
                <a:schemeClr val="tx1">
                  <a:lumMod val="65000"/>
                  <a:lumOff val="35000"/>
                </a:schemeClr>
              </a:solidFill>
            </a:endParaRPr>
          </a:p>
          <a:p>
            <a:r>
              <a:rPr lang="de-DE" sz="2300" dirty="0" smtClean="0"/>
              <a:t>-Verpflichtung zum Eintritt in die Armee </a:t>
            </a:r>
            <a:r>
              <a:rPr lang="fr-FR" sz="2300" dirty="0" smtClean="0"/>
              <a:t>		</a:t>
            </a:r>
            <a:r>
              <a:rPr lang="fr-FR" sz="2300" i="1" dirty="0" smtClean="0">
                <a:solidFill>
                  <a:schemeClr val="tx1">
                    <a:lumMod val="65000"/>
                    <a:lumOff val="35000"/>
                  </a:schemeClr>
                </a:solidFill>
              </a:rPr>
              <a:t>Obligation </a:t>
            </a:r>
            <a:r>
              <a:rPr lang="fr-FR" sz="2300" i="1" dirty="0" smtClean="0">
                <a:solidFill>
                  <a:schemeClr val="tx1">
                    <a:lumMod val="65000"/>
                    <a:lumOff val="35000"/>
                  </a:schemeClr>
                </a:solidFill>
              </a:rPr>
              <a:t>d’entrer dans l’armée</a:t>
            </a:r>
            <a:endParaRPr lang="fr-FR" sz="2300" dirty="0" smtClean="0">
              <a:solidFill>
                <a:schemeClr val="tx1">
                  <a:lumMod val="65000"/>
                  <a:lumOff val="35000"/>
                </a:schemeClr>
              </a:solidFill>
            </a:endParaRPr>
          </a:p>
          <a:p>
            <a:r>
              <a:rPr lang="de-DE" sz="2300" dirty="0" smtClean="0"/>
              <a:t>-Widerstand gegen das </a:t>
            </a:r>
            <a:r>
              <a:rPr lang="de-DE" sz="2300" dirty="0" smtClean="0"/>
              <a:t>Regime</a:t>
            </a:r>
            <a:r>
              <a:rPr lang="fr-FR" sz="2300" dirty="0" smtClean="0"/>
              <a:t>			</a:t>
            </a:r>
            <a:r>
              <a:rPr lang="fr-FR" sz="2300" i="1" dirty="0" smtClean="0">
                <a:solidFill>
                  <a:schemeClr val="tx1">
                    <a:lumMod val="65000"/>
                    <a:lumOff val="35000"/>
                  </a:schemeClr>
                </a:solidFill>
              </a:rPr>
              <a:t>Résistance </a:t>
            </a:r>
            <a:r>
              <a:rPr lang="fr-FR" sz="2300" i="1" dirty="0" smtClean="0">
                <a:solidFill>
                  <a:schemeClr val="tx1">
                    <a:lumMod val="65000"/>
                    <a:lumOff val="35000"/>
                  </a:schemeClr>
                </a:solidFill>
              </a:rPr>
              <a:t>au régime</a:t>
            </a:r>
            <a:endParaRPr lang="fr-FR" sz="2300" dirty="0" smtClean="0">
              <a:solidFill>
                <a:schemeClr val="tx1">
                  <a:lumMod val="65000"/>
                  <a:lumOff val="35000"/>
                </a:schemeClr>
              </a:solidFill>
            </a:endParaRPr>
          </a:p>
          <a:p>
            <a:r>
              <a:rPr lang="de-DE" sz="2300" dirty="0" smtClean="0"/>
              <a:t>-Verfolgung von Beziehungen zum Westen </a:t>
            </a:r>
            <a:r>
              <a:rPr lang="fr-FR" sz="2300" dirty="0" smtClean="0"/>
              <a:t>		</a:t>
            </a:r>
            <a:r>
              <a:rPr lang="fr-FR" sz="2300" i="1" dirty="0" smtClean="0">
                <a:solidFill>
                  <a:schemeClr val="tx1">
                    <a:lumMod val="65000"/>
                    <a:lumOff val="35000"/>
                  </a:schemeClr>
                </a:solidFill>
              </a:rPr>
              <a:t>Poursuite </a:t>
            </a:r>
            <a:r>
              <a:rPr lang="fr-FR" sz="2300" i="1" dirty="0" smtClean="0">
                <a:solidFill>
                  <a:schemeClr val="tx1">
                    <a:lumMod val="65000"/>
                    <a:lumOff val="35000"/>
                  </a:schemeClr>
                </a:solidFill>
              </a:rPr>
              <a:t>de relations avec l’ouest</a:t>
            </a:r>
            <a:endParaRPr lang="fr-FR" sz="2300" dirty="0" smtClean="0">
              <a:solidFill>
                <a:schemeClr val="tx1">
                  <a:lumMod val="65000"/>
                  <a:lumOff val="35000"/>
                </a:schemeClr>
              </a:solidFill>
            </a:endParaRPr>
          </a:p>
          <a:p>
            <a:r>
              <a:rPr lang="de-DE" sz="2300" dirty="0" smtClean="0"/>
              <a:t>-Verstöße gegen das </a:t>
            </a:r>
            <a:r>
              <a:rPr lang="de-DE" sz="2300" dirty="0" err="1" smtClean="0"/>
              <a:t>Paßgesetz</a:t>
            </a:r>
            <a:r>
              <a:rPr lang="de-DE" sz="2300" dirty="0" smtClean="0"/>
              <a:t> </a:t>
            </a:r>
            <a:r>
              <a:rPr lang="fr-FR" sz="2300" dirty="0" smtClean="0"/>
              <a:t>			</a:t>
            </a:r>
            <a:r>
              <a:rPr lang="fr-FR" sz="2300" i="1" dirty="0" smtClean="0">
                <a:solidFill>
                  <a:schemeClr val="tx1">
                    <a:lumMod val="65000"/>
                    <a:lumOff val="35000"/>
                  </a:schemeClr>
                </a:solidFill>
              </a:rPr>
              <a:t>Manquement </a:t>
            </a:r>
            <a:r>
              <a:rPr lang="fr-FR" sz="2300" i="1" dirty="0" smtClean="0">
                <a:solidFill>
                  <a:schemeClr val="tx1">
                    <a:lumMod val="65000"/>
                    <a:lumOff val="35000"/>
                  </a:schemeClr>
                </a:solidFill>
              </a:rPr>
              <a:t>à la loi sur les passeports</a:t>
            </a:r>
            <a:endParaRPr lang="fr-FR" sz="2300" dirty="0" smtClean="0">
              <a:solidFill>
                <a:schemeClr val="tx1">
                  <a:lumMod val="65000"/>
                  <a:lumOff val="35000"/>
                </a:schemeClr>
              </a:solidFill>
            </a:endParaRPr>
          </a:p>
          <a:p>
            <a:r>
              <a:rPr lang="de-DE" sz="2300" dirty="0" smtClean="0"/>
              <a:t>-Politische Häftlinge </a:t>
            </a:r>
            <a:r>
              <a:rPr lang="de-DE" sz="2300" dirty="0" smtClean="0"/>
              <a:t>				</a:t>
            </a:r>
            <a:r>
              <a:rPr lang="fr-FR" sz="2300" dirty="0" smtClean="0">
                <a:solidFill>
                  <a:schemeClr val="tx1">
                    <a:lumMod val="65000"/>
                    <a:lumOff val="35000"/>
                  </a:schemeClr>
                </a:solidFill>
              </a:rPr>
              <a:t>P</a:t>
            </a:r>
            <a:r>
              <a:rPr lang="fr-FR" sz="2300" i="1" dirty="0" smtClean="0">
                <a:solidFill>
                  <a:schemeClr val="tx1">
                    <a:lumMod val="65000"/>
                    <a:lumOff val="35000"/>
                  </a:schemeClr>
                </a:solidFill>
              </a:rPr>
              <a:t>risonniers </a:t>
            </a:r>
            <a:r>
              <a:rPr lang="fr-FR" sz="2300" i="1" dirty="0" smtClean="0">
                <a:solidFill>
                  <a:schemeClr val="tx1">
                    <a:lumMod val="65000"/>
                    <a:lumOff val="35000"/>
                  </a:schemeClr>
                </a:solidFill>
              </a:rPr>
              <a:t>politiques</a:t>
            </a:r>
            <a:endParaRPr lang="fr-FR" sz="2300" dirty="0" smtClean="0">
              <a:solidFill>
                <a:schemeClr val="tx1">
                  <a:lumMod val="65000"/>
                  <a:lumOff val="35000"/>
                </a:schemeClr>
              </a:solidFill>
            </a:endParaRPr>
          </a:p>
          <a:p>
            <a:r>
              <a:rPr lang="de-DE" sz="2300" dirty="0" smtClean="0"/>
              <a:t>-Verstaatlichung der Wirtschaft </a:t>
            </a:r>
            <a:r>
              <a:rPr lang="fr-FR" sz="2300" dirty="0" smtClean="0"/>
              <a:t>			</a:t>
            </a:r>
            <a:r>
              <a:rPr lang="fr-FR" sz="2300" i="1" dirty="0" smtClean="0">
                <a:solidFill>
                  <a:schemeClr val="tx1">
                    <a:lumMod val="65000"/>
                    <a:lumOff val="35000"/>
                  </a:schemeClr>
                </a:solidFill>
              </a:rPr>
              <a:t>Nationalisation </a:t>
            </a:r>
            <a:r>
              <a:rPr lang="fr-FR" sz="2300" i="1" dirty="0" smtClean="0">
                <a:solidFill>
                  <a:schemeClr val="tx1">
                    <a:lumMod val="65000"/>
                    <a:lumOff val="35000"/>
                  </a:schemeClr>
                </a:solidFill>
              </a:rPr>
              <a:t>de l’économie</a:t>
            </a:r>
            <a:endParaRPr lang="fr-FR" sz="2300" dirty="0" smtClean="0">
              <a:solidFill>
                <a:schemeClr val="tx1">
                  <a:lumMod val="65000"/>
                  <a:lumOff val="35000"/>
                </a:schemeClr>
              </a:solidFill>
            </a:endParaRPr>
          </a:p>
          <a:p>
            <a:r>
              <a:rPr lang="de-DE" sz="2300" dirty="0" smtClean="0"/>
              <a:t>-Kollektivierung der Landwirtschaft </a:t>
            </a:r>
            <a:r>
              <a:rPr lang="fr-FR" sz="2300" dirty="0" smtClean="0"/>
              <a:t>		</a:t>
            </a:r>
            <a:r>
              <a:rPr lang="fr-FR" sz="2300" i="1" dirty="0" smtClean="0">
                <a:solidFill>
                  <a:schemeClr val="tx1">
                    <a:lumMod val="65000"/>
                    <a:lumOff val="35000"/>
                  </a:schemeClr>
                </a:solidFill>
              </a:rPr>
              <a:t>Collectivisation </a:t>
            </a:r>
            <a:r>
              <a:rPr lang="fr-FR" sz="2300" i="1" dirty="0" smtClean="0">
                <a:solidFill>
                  <a:schemeClr val="tx1">
                    <a:lumMod val="65000"/>
                    <a:lumOff val="35000"/>
                  </a:schemeClr>
                </a:solidFill>
              </a:rPr>
              <a:t>de l’agriculture</a:t>
            </a:r>
            <a:endParaRPr lang="fr-FR" sz="2300" dirty="0" smtClean="0">
              <a:solidFill>
                <a:schemeClr val="tx1">
                  <a:lumMod val="65000"/>
                  <a:lumOff val="35000"/>
                </a:schemeClr>
              </a:solidFill>
            </a:endParaRPr>
          </a:p>
          <a:p>
            <a:r>
              <a:rPr lang="de-DE" sz="2300" dirty="0" smtClean="0"/>
              <a:t>-Schwierigkeiten am Arbeitsplatz, Normenerhöhung </a:t>
            </a:r>
            <a:r>
              <a:rPr lang="fr-FR" sz="2300" dirty="0" smtClean="0"/>
              <a:t>	</a:t>
            </a:r>
            <a:r>
              <a:rPr lang="fr-FR" sz="2300" i="1" dirty="0" smtClean="0">
                <a:solidFill>
                  <a:schemeClr val="tx1">
                    <a:lumMod val="65000"/>
                    <a:lumOff val="35000"/>
                  </a:schemeClr>
                </a:solidFill>
              </a:rPr>
              <a:t>Chômage</a:t>
            </a:r>
            <a:endParaRPr lang="fr-FR" sz="2300" dirty="0" smtClean="0">
              <a:solidFill>
                <a:schemeClr val="tx1">
                  <a:lumMod val="65000"/>
                  <a:lumOff val="35000"/>
                </a:schemeClr>
              </a:solidFill>
            </a:endParaRPr>
          </a:p>
          <a:p>
            <a:r>
              <a:rPr lang="de-DE" sz="2300" dirty="0" smtClean="0"/>
              <a:t>-Verstöße gegen Wirtschaftsgesetze </a:t>
            </a:r>
            <a:r>
              <a:rPr lang="fr-FR" sz="2300" dirty="0" smtClean="0"/>
              <a:t>		</a:t>
            </a:r>
            <a:r>
              <a:rPr lang="fr-FR" sz="2300" i="1" dirty="0" smtClean="0">
                <a:solidFill>
                  <a:schemeClr val="tx1">
                    <a:lumMod val="65000"/>
                    <a:lumOff val="35000"/>
                  </a:schemeClr>
                </a:solidFill>
              </a:rPr>
              <a:t>Manquement </a:t>
            </a:r>
            <a:r>
              <a:rPr lang="fr-FR" sz="2300" i="1" dirty="0" smtClean="0">
                <a:solidFill>
                  <a:schemeClr val="tx1">
                    <a:lumMod val="65000"/>
                    <a:lumOff val="35000"/>
                  </a:schemeClr>
                </a:solidFill>
              </a:rPr>
              <a:t>à la loi sur l‘économie</a:t>
            </a:r>
            <a:endParaRPr lang="fr-FR" sz="2300" dirty="0" smtClean="0">
              <a:solidFill>
                <a:schemeClr val="tx1">
                  <a:lumMod val="65000"/>
                  <a:lumOff val="35000"/>
                </a:schemeClr>
              </a:solidFill>
            </a:endParaRPr>
          </a:p>
          <a:p>
            <a:r>
              <a:rPr lang="de-DE" sz="2300" dirty="0" smtClean="0"/>
              <a:t>-Familienzusammenführung </a:t>
            </a:r>
            <a:r>
              <a:rPr lang="fr-FR" sz="2300" dirty="0" smtClean="0"/>
              <a:t>			</a:t>
            </a:r>
            <a:r>
              <a:rPr lang="fr-FR" sz="2300" i="1" dirty="0" smtClean="0">
                <a:solidFill>
                  <a:schemeClr val="tx1">
                    <a:lumMod val="65000"/>
                    <a:lumOff val="35000"/>
                  </a:schemeClr>
                </a:solidFill>
              </a:rPr>
              <a:t>Réunir </a:t>
            </a:r>
            <a:r>
              <a:rPr lang="fr-FR" sz="2300" i="1" dirty="0" smtClean="0">
                <a:solidFill>
                  <a:schemeClr val="tx1">
                    <a:lumMod val="65000"/>
                    <a:lumOff val="35000"/>
                  </a:schemeClr>
                </a:solidFill>
              </a:rPr>
              <a:t>sa famille</a:t>
            </a:r>
            <a:endParaRPr lang="fr-FR" sz="2300" dirty="0" smtClean="0">
              <a:solidFill>
                <a:schemeClr val="tx1">
                  <a:lumMod val="65000"/>
                  <a:lumOff val="35000"/>
                </a:schemeClr>
              </a:solidFill>
            </a:endParaRPr>
          </a:p>
          <a:p>
            <a:r>
              <a:rPr lang="de-DE" sz="2300" dirty="0" smtClean="0"/>
              <a:t>-Wunsch nach besseren Einkommens- und Wohnungsverhältnissen </a:t>
            </a:r>
            <a:r>
              <a:rPr lang="fr-FR" sz="2300" dirty="0" smtClean="0"/>
              <a:t>	</a:t>
            </a:r>
            <a:r>
              <a:rPr lang="fr-FR" sz="2300" i="1" dirty="0" smtClean="0">
                <a:solidFill>
                  <a:schemeClr val="tx1">
                    <a:lumMod val="65000"/>
                    <a:lumOff val="35000"/>
                  </a:schemeClr>
                </a:solidFill>
              </a:rPr>
              <a:t>Désir </a:t>
            </a:r>
            <a:r>
              <a:rPr lang="fr-FR" sz="2300" i="1" dirty="0" smtClean="0">
                <a:solidFill>
                  <a:schemeClr val="tx1">
                    <a:lumMod val="65000"/>
                    <a:lumOff val="35000"/>
                  </a:schemeClr>
                </a:solidFill>
              </a:rPr>
              <a:t>de mieux gagner sa vie</a:t>
            </a:r>
            <a:endParaRPr lang="fr-FR" sz="2300" dirty="0" smtClean="0">
              <a:solidFill>
                <a:schemeClr val="tx1">
                  <a:lumMod val="65000"/>
                  <a:lumOff val="35000"/>
                </a:schemeClr>
              </a:solidFill>
            </a:endParaRP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de-DE" sz="2700" b="1" dirty="0" smtClean="0"/>
              <a:t>In Zahlen :    </a:t>
            </a:r>
            <a:r>
              <a:rPr lang="fr-FR" sz="2000" i="1" dirty="0" smtClean="0"/>
              <a:t>Quelques chiffres</a:t>
            </a:r>
            <a:r>
              <a:rPr lang="fr-FR" dirty="0" smtClean="0"/>
              <a:t/>
            </a:r>
            <a:br>
              <a:rPr lang="fr-FR" dirty="0" smtClean="0"/>
            </a:br>
            <a:endParaRPr lang="fr-FR" dirty="0"/>
          </a:p>
        </p:txBody>
      </p:sp>
      <p:sp>
        <p:nvSpPr>
          <p:cNvPr id="3" name="Espace réservé du contenu 2"/>
          <p:cNvSpPr>
            <a:spLocks noGrp="1"/>
          </p:cNvSpPr>
          <p:nvPr>
            <p:ph sz="quarter" idx="1"/>
          </p:nvPr>
        </p:nvSpPr>
        <p:spPr>
          <a:xfrm>
            <a:off x="467544" y="1196752"/>
            <a:ext cx="7772400" cy="4896544"/>
          </a:xfrm>
        </p:spPr>
        <p:txBody>
          <a:bodyPr>
            <a:normAutofit/>
          </a:bodyPr>
          <a:lstStyle/>
          <a:p>
            <a:r>
              <a:rPr lang="de-DE" sz="2000" dirty="0" smtClean="0"/>
              <a:t>160 km Grenze	</a:t>
            </a:r>
            <a:r>
              <a:rPr lang="de-DE" sz="2000" dirty="0" smtClean="0"/>
              <a:t>		</a:t>
            </a:r>
            <a:r>
              <a:rPr lang="fr-FR" sz="2000" i="1" dirty="0" smtClean="0">
                <a:solidFill>
                  <a:schemeClr val="tx1">
                    <a:lumMod val="65000"/>
                    <a:lumOff val="35000"/>
                  </a:schemeClr>
                </a:solidFill>
              </a:rPr>
              <a:t>160 </a:t>
            </a:r>
            <a:r>
              <a:rPr lang="fr-FR" sz="2000" i="1" dirty="0" smtClean="0">
                <a:solidFill>
                  <a:schemeClr val="tx1">
                    <a:lumMod val="65000"/>
                    <a:lumOff val="35000"/>
                  </a:schemeClr>
                </a:solidFill>
              </a:rPr>
              <a:t>km de frontières</a:t>
            </a:r>
            <a:r>
              <a:rPr lang="fr-FR" sz="2000" dirty="0" smtClean="0">
                <a:solidFill>
                  <a:schemeClr val="tx1">
                    <a:lumMod val="65000"/>
                    <a:lumOff val="35000"/>
                  </a:schemeClr>
                </a:solidFill>
              </a:rPr>
              <a:t> </a:t>
            </a:r>
          </a:p>
          <a:p>
            <a:r>
              <a:rPr lang="de-DE" sz="2000" dirty="0" smtClean="0"/>
              <a:t>46 km Mauer zwischen dem Ost- und dem Westteil der Stadt                              </a:t>
            </a:r>
            <a:r>
              <a:rPr lang="de-DE" sz="2000" dirty="0" smtClean="0"/>
              <a:t>				</a:t>
            </a:r>
            <a:r>
              <a:rPr lang="fr-FR" sz="2000" i="1" dirty="0" smtClean="0">
                <a:solidFill>
                  <a:schemeClr val="tx1">
                    <a:lumMod val="65000"/>
                    <a:lumOff val="35000"/>
                  </a:schemeClr>
                </a:solidFill>
              </a:rPr>
              <a:t>46km </a:t>
            </a:r>
            <a:r>
              <a:rPr lang="fr-FR" sz="2000" i="1" dirty="0" smtClean="0">
                <a:solidFill>
                  <a:schemeClr val="tx1">
                    <a:lumMod val="65000"/>
                    <a:lumOff val="35000"/>
                  </a:schemeClr>
                </a:solidFill>
              </a:rPr>
              <a:t>entre l’est et</a:t>
            </a:r>
            <a:r>
              <a:rPr lang="fr-FR" sz="2000" dirty="0" smtClean="0">
                <a:solidFill>
                  <a:schemeClr val="tx1">
                    <a:lumMod val="65000"/>
                    <a:lumOff val="35000"/>
                  </a:schemeClr>
                </a:solidFill>
              </a:rPr>
              <a:t> </a:t>
            </a:r>
            <a:r>
              <a:rPr lang="fr-FR" sz="2000" i="1" dirty="0" smtClean="0">
                <a:solidFill>
                  <a:schemeClr val="tx1">
                    <a:lumMod val="65000"/>
                    <a:lumOff val="35000"/>
                  </a:schemeClr>
                </a:solidFill>
              </a:rPr>
              <a:t>l’ouest de la ville</a:t>
            </a:r>
            <a:endParaRPr lang="fr-FR" sz="2000" dirty="0" smtClean="0">
              <a:solidFill>
                <a:schemeClr val="tx1">
                  <a:lumMod val="65000"/>
                  <a:lumOff val="35000"/>
                </a:schemeClr>
              </a:solidFill>
            </a:endParaRPr>
          </a:p>
          <a:p>
            <a:r>
              <a:rPr lang="de-DE" sz="2000" dirty="0" smtClean="0"/>
              <a:t>45.000 Einzelteile (3,60 x 1,20), 2.75 Tonnen </a:t>
            </a:r>
            <a:r>
              <a:rPr lang="de-DE" sz="2000" dirty="0" smtClean="0"/>
              <a:t>schwer    </a:t>
            </a:r>
            <a:r>
              <a:rPr lang="fr-FR" sz="2000" i="1" dirty="0" smtClean="0">
                <a:solidFill>
                  <a:schemeClr val="tx1">
                    <a:lumMod val="65000"/>
                    <a:lumOff val="35000"/>
                  </a:schemeClr>
                </a:solidFill>
              </a:rPr>
              <a:t>45</a:t>
            </a:r>
            <a:r>
              <a:rPr lang="fr-FR" sz="2000" i="1" dirty="0" smtClean="0">
                <a:solidFill>
                  <a:schemeClr val="tx1">
                    <a:lumMod val="65000"/>
                    <a:lumOff val="35000"/>
                  </a:schemeClr>
                </a:solidFill>
              </a:rPr>
              <a:t> 000 de pièces de béton</a:t>
            </a:r>
            <a:endParaRPr lang="fr-FR" sz="2000" dirty="0" smtClean="0">
              <a:solidFill>
                <a:schemeClr val="tx1">
                  <a:lumMod val="65000"/>
                  <a:lumOff val="35000"/>
                </a:schemeClr>
              </a:solidFill>
            </a:endParaRPr>
          </a:p>
          <a:p>
            <a:r>
              <a:rPr lang="de-DE" sz="2000" dirty="0" smtClean="0"/>
              <a:t>302 </a:t>
            </a:r>
            <a:r>
              <a:rPr lang="de-DE" sz="2000" dirty="0" smtClean="0"/>
              <a:t>Wachtürme    </a:t>
            </a:r>
            <a:r>
              <a:rPr lang="de-DE" sz="2000" dirty="0" smtClean="0"/>
              <a:t>		</a:t>
            </a:r>
            <a:r>
              <a:rPr lang="fr-FR" sz="2000" i="1" dirty="0" smtClean="0">
                <a:solidFill>
                  <a:schemeClr val="tx1">
                    <a:lumMod val="65000"/>
                    <a:lumOff val="35000"/>
                  </a:schemeClr>
                </a:solidFill>
              </a:rPr>
              <a:t>302 </a:t>
            </a:r>
            <a:r>
              <a:rPr lang="fr-FR" sz="2000" i="1" dirty="0" smtClean="0">
                <a:solidFill>
                  <a:schemeClr val="tx1">
                    <a:lumMod val="65000"/>
                    <a:lumOff val="35000"/>
                  </a:schemeClr>
                </a:solidFill>
              </a:rPr>
              <a:t>miradors</a:t>
            </a:r>
            <a:endParaRPr lang="fr-FR" sz="2000" dirty="0" smtClean="0">
              <a:solidFill>
                <a:schemeClr val="tx1">
                  <a:lumMod val="65000"/>
                  <a:lumOff val="35000"/>
                </a:schemeClr>
              </a:solidFill>
            </a:endParaRPr>
          </a:p>
          <a:p>
            <a:r>
              <a:rPr lang="de-DE" sz="2000" dirty="0" smtClean="0"/>
              <a:t>450.000 </a:t>
            </a:r>
            <a:r>
              <a:rPr lang="de-DE" sz="2000" dirty="0" smtClean="0"/>
              <a:t>m² Todesstreifen </a:t>
            </a:r>
            <a:r>
              <a:rPr lang="de-DE" sz="2000" dirty="0" smtClean="0"/>
              <a:t>		</a:t>
            </a:r>
            <a:r>
              <a:rPr lang="fr-FR" sz="2000" i="1" dirty="0" smtClean="0">
                <a:solidFill>
                  <a:schemeClr val="tx1">
                    <a:lumMod val="65000"/>
                    <a:lumOff val="35000"/>
                  </a:schemeClr>
                </a:solidFill>
              </a:rPr>
              <a:t>450</a:t>
            </a:r>
            <a:r>
              <a:rPr lang="fr-FR" sz="2000" i="1" dirty="0" smtClean="0">
                <a:solidFill>
                  <a:schemeClr val="tx1">
                    <a:lumMod val="65000"/>
                    <a:lumOff val="35000"/>
                  </a:schemeClr>
                </a:solidFill>
              </a:rPr>
              <a:t> 000m² de no man’s land</a:t>
            </a:r>
            <a:endParaRPr lang="fr-FR" sz="2000" dirty="0" smtClean="0">
              <a:solidFill>
                <a:schemeClr val="tx1">
                  <a:lumMod val="65000"/>
                  <a:lumOff val="35000"/>
                </a:schemeClr>
              </a:solidFill>
            </a:endParaRPr>
          </a:p>
          <a:p>
            <a:r>
              <a:rPr lang="de-DE" sz="2000" dirty="0" smtClean="0"/>
              <a:t>10.000 Grenzsoldaten und Offiziere </a:t>
            </a:r>
            <a:r>
              <a:rPr lang="fr-FR" sz="2000" i="1" dirty="0" smtClean="0">
                <a:solidFill>
                  <a:schemeClr val="tx1">
                    <a:lumMod val="65000"/>
                    <a:lumOff val="35000"/>
                  </a:schemeClr>
                </a:solidFill>
              </a:rPr>
              <a:t>10</a:t>
            </a:r>
            <a:r>
              <a:rPr lang="fr-FR" sz="2000" i="1" dirty="0" smtClean="0">
                <a:solidFill>
                  <a:schemeClr val="tx1">
                    <a:lumMod val="65000"/>
                    <a:lumOff val="35000"/>
                  </a:schemeClr>
                </a:solidFill>
              </a:rPr>
              <a:t> 000 soldats frontaliers et officiers</a:t>
            </a:r>
            <a:endParaRPr lang="fr-FR" sz="2000" dirty="0" smtClean="0">
              <a:solidFill>
                <a:schemeClr val="tx1">
                  <a:lumMod val="65000"/>
                  <a:lumOff val="35000"/>
                </a:schemeClr>
              </a:solidFill>
            </a:endParaRPr>
          </a:p>
          <a:p>
            <a:r>
              <a:rPr lang="de-DE" sz="2000" dirty="0" smtClean="0"/>
              <a:t>knapp 5.000 Fluchtversuche   </a:t>
            </a:r>
            <a:r>
              <a:rPr lang="de-DE" sz="2000" dirty="0" smtClean="0"/>
              <a:t>	</a:t>
            </a:r>
            <a:r>
              <a:rPr lang="fr-FR" sz="2000" i="1" dirty="0" smtClean="0">
                <a:solidFill>
                  <a:schemeClr val="tx1">
                    <a:lumMod val="65000"/>
                    <a:lumOff val="35000"/>
                  </a:schemeClr>
                </a:solidFill>
              </a:rPr>
              <a:t>Environ </a:t>
            </a:r>
            <a:r>
              <a:rPr lang="fr-FR" sz="2000" i="1" dirty="0" smtClean="0">
                <a:solidFill>
                  <a:schemeClr val="tx1">
                    <a:lumMod val="65000"/>
                    <a:lumOff val="35000"/>
                  </a:schemeClr>
                </a:solidFill>
              </a:rPr>
              <a:t>5000 tentatives de fuites</a:t>
            </a:r>
            <a:endParaRPr lang="fr-FR" sz="2000" dirty="0" smtClean="0">
              <a:solidFill>
                <a:schemeClr val="tx1">
                  <a:lumMod val="65000"/>
                  <a:lumOff val="35000"/>
                </a:schemeClr>
              </a:solidFill>
            </a:endParaRPr>
          </a:p>
          <a:p>
            <a:endParaRPr lang="fr-FR" dirty="0"/>
          </a:p>
        </p:txBody>
      </p:sp>
      <p:pic>
        <p:nvPicPr>
          <p:cNvPr id="2050" name="Picture 2"/>
          <p:cNvPicPr>
            <a:picLocks noChangeAspect="1" noChangeArrowheads="1"/>
          </p:cNvPicPr>
          <p:nvPr/>
        </p:nvPicPr>
        <p:blipFill>
          <a:blip r:embed="rId2" cstate="print"/>
          <a:srcRect/>
          <a:stretch>
            <a:fillRect/>
          </a:stretch>
        </p:blipFill>
        <p:spPr bwMode="auto">
          <a:xfrm>
            <a:off x="2267744" y="4322752"/>
            <a:ext cx="3816424" cy="232569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err="1" smtClean="0"/>
              <a:t>Datumserinnerung</a:t>
            </a:r>
            <a:r>
              <a:rPr lang="fr-FR" sz="2400" dirty="0" smtClean="0"/>
              <a:t>      </a:t>
            </a:r>
            <a:r>
              <a:rPr lang="fr-FR" sz="1800" i="1" dirty="0" smtClean="0">
                <a:solidFill>
                  <a:schemeClr val="tx1">
                    <a:lumMod val="65000"/>
                    <a:lumOff val="35000"/>
                  </a:schemeClr>
                </a:solidFill>
              </a:rPr>
              <a:t>rappel de dates</a:t>
            </a:r>
            <a:endParaRPr lang="fr-FR" sz="2400" dirty="0"/>
          </a:p>
        </p:txBody>
      </p:sp>
      <p:sp>
        <p:nvSpPr>
          <p:cNvPr id="3" name="Espace réservé du contenu 2"/>
          <p:cNvSpPr>
            <a:spLocks noGrp="1"/>
          </p:cNvSpPr>
          <p:nvPr>
            <p:ph sz="quarter" idx="1"/>
          </p:nvPr>
        </p:nvSpPr>
        <p:spPr/>
        <p:txBody>
          <a:bodyPr>
            <a:normAutofit fontScale="47500" lnSpcReduction="20000"/>
          </a:bodyPr>
          <a:lstStyle/>
          <a:p>
            <a:r>
              <a:rPr lang="en-US" b="1" dirty="0"/>
              <a:t>12-13 August 1961 : </a:t>
            </a:r>
            <a:r>
              <a:rPr lang="en-US" dirty="0"/>
              <a:t>die </a:t>
            </a:r>
            <a:r>
              <a:rPr lang="en-US" dirty="0" err="1"/>
              <a:t>Mauer</a:t>
            </a:r>
            <a:r>
              <a:rPr lang="en-US" dirty="0"/>
              <a:t> </a:t>
            </a:r>
            <a:r>
              <a:rPr lang="en-US" dirty="0" err="1"/>
              <a:t>ist</a:t>
            </a:r>
            <a:r>
              <a:rPr lang="en-US" dirty="0"/>
              <a:t> </a:t>
            </a:r>
            <a:r>
              <a:rPr lang="en-US" dirty="0" err="1"/>
              <a:t>gebaut</a:t>
            </a:r>
            <a:r>
              <a:rPr lang="en-US" dirty="0"/>
              <a:t>. </a:t>
            </a:r>
            <a:r>
              <a:rPr lang="en-US" dirty="0" err="1"/>
              <a:t>Familie</a:t>
            </a:r>
            <a:r>
              <a:rPr lang="en-US" dirty="0"/>
              <a:t> </a:t>
            </a:r>
            <a:r>
              <a:rPr lang="en-US" dirty="0" err="1"/>
              <a:t>sind</a:t>
            </a:r>
            <a:r>
              <a:rPr lang="en-US" dirty="0"/>
              <a:t> </a:t>
            </a:r>
            <a:r>
              <a:rPr lang="en-US" dirty="0" err="1"/>
              <a:t>getrennet</a:t>
            </a:r>
            <a:r>
              <a:rPr lang="en-US" dirty="0"/>
              <a:t>. Die </a:t>
            </a:r>
            <a:r>
              <a:rPr lang="en-US" dirty="0" err="1"/>
              <a:t>Sowjetischen</a:t>
            </a:r>
            <a:r>
              <a:rPr lang="en-US" dirty="0"/>
              <a:t> </a:t>
            </a:r>
            <a:r>
              <a:rPr lang="en-US" dirty="0" err="1"/>
              <a:t>wollen</a:t>
            </a:r>
            <a:r>
              <a:rPr lang="en-US" dirty="0"/>
              <a:t> die </a:t>
            </a:r>
            <a:r>
              <a:rPr lang="en-US" dirty="0" err="1"/>
              <a:t>Flucht</a:t>
            </a:r>
            <a:r>
              <a:rPr lang="en-US" dirty="0"/>
              <a:t> von Ossis </a:t>
            </a:r>
            <a:r>
              <a:rPr lang="en-US" dirty="0" err="1"/>
              <a:t>nach</a:t>
            </a:r>
            <a:r>
              <a:rPr lang="en-US" dirty="0"/>
              <a:t> West </a:t>
            </a:r>
            <a:r>
              <a:rPr lang="en-US" dirty="0" err="1"/>
              <a:t>anhalten</a:t>
            </a:r>
            <a:r>
              <a:rPr lang="en-US" dirty="0"/>
              <a:t>. </a:t>
            </a:r>
            <a:r>
              <a:rPr lang="fr-FR" dirty="0"/>
              <a:t>Erich Honecker </a:t>
            </a:r>
            <a:r>
              <a:rPr lang="fr-FR" dirty="0" err="1"/>
              <a:t>sagte</a:t>
            </a:r>
            <a:r>
              <a:rPr lang="fr-FR" dirty="0"/>
              <a:t>: es </a:t>
            </a:r>
            <a:r>
              <a:rPr lang="fr-FR" dirty="0" err="1"/>
              <a:t>ist</a:t>
            </a:r>
            <a:r>
              <a:rPr lang="fr-FR" dirty="0"/>
              <a:t> </a:t>
            </a:r>
            <a:r>
              <a:rPr lang="fr-FR" dirty="0" err="1"/>
              <a:t>ein</a:t>
            </a:r>
            <a:r>
              <a:rPr lang="fr-FR" dirty="0"/>
              <a:t> </a:t>
            </a:r>
            <a:r>
              <a:rPr lang="fr-FR" dirty="0" smtClean="0"/>
              <a:t>„</a:t>
            </a:r>
            <a:r>
              <a:rPr lang="fr-FR" dirty="0" err="1" smtClean="0"/>
              <a:t>antifaschistischer</a:t>
            </a:r>
            <a:r>
              <a:rPr lang="fr-FR" dirty="0" smtClean="0"/>
              <a:t> </a:t>
            </a:r>
            <a:r>
              <a:rPr lang="fr-FR" dirty="0" err="1"/>
              <a:t>Schutzwall</a:t>
            </a:r>
            <a:r>
              <a:rPr lang="fr-FR" dirty="0"/>
              <a:t>“</a:t>
            </a:r>
          </a:p>
          <a:p>
            <a:r>
              <a:rPr lang="fr-FR" sz="3000" b="1" dirty="0">
                <a:solidFill>
                  <a:schemeClr val="tx1">
                    <a:lumMod val="65000"/>
                    <a:lumOff val="35000"/>
                  </a:schemeClr>
                </a:solidFill>
              </a:rPr>
              <a:t>12-13 aout 1961</a:t>
            </a:r>
            <a:r>
              <a:rPr lang="fr-FR" sz="3000" dirty="0">
                <a:solidFill>
                  <a:schemeClr val="tx1">
                    <a:lumMod val="65000"/>
                    <a:lumOff val="35000"/>
                  </a:schemeClr>
                </a:solidFill>
              </a:rPr>
              <a:t> : construction du mur de Berlin. Des familles sont séparées. </a:t>
            </a:r>
            <a:r>
              <a:rPr lang="fr-FR" sz="3000" u="sng" dirty="0">
                <a:solidFill>
                  <a:schemeClr val="tx1">
                    <a:lumMod val="65000"/>
                    <a:lumOff val="35000"/>
                  </a:schemeClr>
                </a:solidFill>
              </a:rPr>
              <a:t>Les soviétiques veulent empêcher la fuite des Ossis vers l’ouest</a:t>
            </a:r>
            <a:r>
              <a:rPr lang="fr-FR" sz="3000" dirty="0">
                <a:solidFill>
                  <a:schemeClr val="tx1">
                    <a:lumMod val="65000"/>
                    <a:lumOff val="35000"/>
                  </a:schemeClr>
                </a:solidFill>
              </a:rPr>
              <a:t>.  Erich Honecker le présente comme un mur « de protection antifasciste »</a:t>
            </a:r>
          </a:p>
          <a:p>
            <a:r>
              <a:rPr lang="en-US" b="1" dirty="0"/>
              <a:t>19 August 1961</a:t>
            </a:r>
            <a:r>
              <a:rPr lang="en-US" b="1" i="1" dirty="0"/>
              <a:t> : </a:t>
            </a:r>
            <a:r>
              <a:rPr lang="en-US" dirty="0"/>
              <a:t> </a:t>
            </a:r>
            <a:r>
              <a:rPr lang="en-US" dirty="0" err="1"/>
              <a:t>Erstes</a:t>
            </a:r>
            <a:r>
              <a:rPr lang="en-US" dirty="0"/>
              <a:t> </a:t>
            </a:r>
            <a:r>
              <a:rPr lang="en-US" dirty="0" err="1"/>
              <a:t>Opfer</a:t>
            </a:r>
            <a:r>
              <a:rPr lang="en-US" dirty="0"/>
              <a:t> die </a:t>
            </a:r>
            <a:r>
              <a:rPr lang="en-US" dirty="0" err="1"/>
              <a:t>Mauer</a:t>
            </a:r>
            <a:r>
              <a:rPr lang="en-US" dirty="0"/>
              <a:t>: </a:t>
            </a:r>
            <a:r>
              <a:rPr lang="en-US" dirty="0" err="1"/>
              <a:t>ist</a:t>
            </a:r>
            <a:r>
              <a:rPr lang="en-US" dirty="0"/>
              <a:t> </a:t>
            </a:r>
            <a:r>
              <a:rPr lang="en-US" dirty="0" err="1"/>
              <a:t>ein</a:t>
            </a:r>
            <a:r>
              <a:rPr lang="en-US" dirty="0"/>
              <a:t> Man </a:t>
            </a:r>
            <a:r>
              <a:rPr lang="en-US" dirty="0" err="1"/>
              <a:t>gestorben</a:t>
            </a:r>
            <a:r>
              <a:rPr lang="en-US" dirty="0"/>
              <a:t> </a:t>
            </a:r>
            <a:r>
              <a:rPr lang="en-US" dirty="0" err="1"/>
              <a:t>wenn</a:t>
            </a:r>
            <a:r>
              <a:rPr lang="en-US" dirty="0"/>
              <a:t> </a:t>
            </a:r>
            <a:r>
              <a:rPr lang="en-US" dirty="0" err="1"/>
              <a:t>er</a:t>
            </a:r>
            <a:r>
              <a:rPr lang="en-US" dirty="0"/>
              <a:t> seiner </a:t>
            </a:r>
            <a:r>
              <a:rPr lang="en-US" dirty="0" err="1"/>
              <a:t>Wohnung</a:t>
            </a:r>
            <a:r>
              <a:rPr lang="en-US" dirty="0"/>
              <a:t> </a:t>
            </a:r>
            <a:r>
              <a:rPr lang="en-US" dirty="0" err="1"/>
              <a:t>springt</a:t>
            </a:r>
            <a:endParaRPr lang="fr-FR" dirty="0"/>
          </a:p>
          <a:p>
            <a:r>
              <a:rPr lang="fr-FR" sz="3000" b="1" dirty="0">
                <a:solidFill>
                  <a:schemeClr val="tx1">
                    <a:lumMod val="65000"/>
                    <a:lumOff val="35000"/>
                  </a:schemeClr>
                </a:solidFill>
              </a:rPr>
              <a:t>19 août 1961:</a:t>
            </a:r>
            <a:r>
              <a:rPr lang="fr-FR" sz="3000" dirty="0">
                <a:solidFill>
                  <a:schemeClr val="tx1">
                    <a:lumMod val="65000"/>
                    <a:lumOff val="35000"/>
                  </a:schemeClr>
                </a:solidFill>
              </a:rPr>
              <a:t> le Mur de Berlin fait sa première victime: un homme se tue en chutant alors qu'il tentait de descendre par la façade de son appartement de la </a:t>
            </a:r>
            <a:r>
              <a:rPr lang="fr-FR" sz="3000" dirty="0" err="1">
                <a:solidFill>
                  <a:schemeClr val="tx1">
                    <a:lumMod val="65000"/>
                    <a:lumOff val="35000"/>
                  </a:schemeClr>
                </a:solidFill>
              </a:rPr>
              <a:t>Bernauerstrasse</a:t>
            </a:r>
            <a:r>
              <a:rPr lang="fr-FR" sz="3000" dirty="0">
                <a:solidFill>
                  <a:schemeClr val="tx1">
                    <a:lumMod val="65000"/>
                    <a:lumOff val="35000"/>
                  </a:schemeClr>
                </a:solidFill>
              </a:rPr>
              <a:t>, à Berlin-Est, sur le trottoir, dans la partie occidentale de Berlin.</a:t>
            </a:r>
          </a:p>
          <a:p>
            <a:r>
              <a:rPr lang="en-US" b="1" dirty="0"/>
              <a:t>24 August 1961 : </a:t>
            </a:r>
            <a:r>
              <a:rPr lang="en-US" dirty="0" err="1"/>
              <a:t>Soldaten</a:t>
            </a:r>
            <a:r>
              <a:rPr lang="en-US" dirty="0"/>
              <a:t> </a:t>
            </a:r>
            <a:r>
              <a:rPr lang="en-US" dirty="0" err="1"/>
              <a:t>schiessen</a:t>
            </a:r>
            <a:r>
              <a:rPr lang="en-US" dirty="0"/>
              <a:t> auf </a:t>
            </a:r>
            <a:r>
              <a:rPr lang="en-US" dirty="0" err="1"/>
              <a:t>Liftin</a:t>
            </a:r>
            <a:r>
              <a:rPr lang="en-US" dirty="0"/>
              <a:t>, das </a:t>
            </a:r>
            <a:r>
              <a:rPr lang="en-US" dirty="0" err="1"/>
              <a:t>versucht</a:t>
            </a:r>
            <a:r>
              <a:rPr lang="en-US" dirty="0"/>
              <a:t> hat, Spree </a:t>
            </a:r>
            <a:r>
              <a:rPr lang="en-US" dirty="0" err="1"/>
              <a:t>zu</a:t>
            </a:r>
            <a:r>
              <a:rPr lang="en-US" dirty="0"/>
              <a:t> </a:t>
            </a:r>
            <a:r>
              <a:rPr lang="en-US" dirty="0" err="1"/>
              <a:t>überqueren</a:t>
            </a:r>
            <a:endParaRPr lang="fr-FR" dirty="0"/>
          </a:p>
          <a:p>
            <a:r>
              <a:rPr lang="fr-FR" sz="3000" b="1" dirty="0">
                <a:solidFill>
                  <a:schemeClr val="tx1">
                    <a:lumMod val="65000"/>
                    <a:lumOff val="35000"/>
                  </a:schemeClr>
                </a:solidFill>
              </a:rPr>
              <a:t>24 août 1961: </a:t>
            </a:r>
            <a:r>
              <a:rPr lang="fr-FR" sz="3000" dirty="0">
                <a:solidFill>
                  <a:schemeClr val="tx1">
                    <a:lumMod val="65000"/>
                    <a:lumOff val="35000"/>
                  </a:schemeClr>
                </a:solidFill>
              </a:rPr>
              <a:t>les soldats ouvrent le feu sur Günter </a:t>
            </a:r>
            <a:r>
              <a:rPr lang="fr-FR" sz="3000" dirty="0" err="1">
                <a:solidFill>
                  <a:schemeClr val="tx1">
                    <a:lumMod val="65000"/>
                    <a:lumOff val="35000"/>
                  </a:schemeClr>
                </a:solidFill>
              </a:rPr>
              <a:t>Litfin</a:t>
            </a:r>
            <a:r>
              <a:rPr lang="fr-FR" sz="3000" dirty="0">
                <a:solidFill>
                  <a:schemeClr val="tx1">
                    <a:lumMod val="65000"/>
                    <a:lumOff val="35000"/>
                  </a:schemeClr>
                </a:solidFill>
              </a:rPr>
              <a:t>, un Allemand de 24 ans qui tentait de traverser la rivière Spree.</a:t>
            </a:r>
          </a:p>
          <a:p>
            <a:r>
              <a:rPr lang="en-US" b="1" dirty="0" err="1"/>
              <a:t>Im</a:t>
            </a:r>
            <a:r>
              <a:rPr lang="en-US" b="1" dirty="0"/>
              <a:t> </a:t>
            </a:r>
            <a:r>
              <a:rPr lang="en-US" b="1" dirty="0" err="1"/>
              <a:t>Herbst</a:t>
            </a:r>
            <a:r>
              <a:rPr lang="en-US" b="1" dirty="0"/>
              <a:t> 1961 : </a:t>
            </a:r>
            <a:r>
              <a:rPr lang="en-US" dirty="0" err="1"/>
              <a:t>Gegenüberstellung</a:t>
            </a:r>
            <a:r>
              <a:rPr lang="en-US" dirty="0"/>
              <a:t> von </a:t>
            </a:r>
            <a:r>
              <a:rPr lang="en-US" dirty="0" err="1"/>
              <a:t>Panzern</a:t>
            </a:r>
            <a:endParaRPr lang="fr-FR" dirty="0"/>
          </a:p>
          <a:p>
            <a:r>
              <a:rPr lang="en-US" sz="3000" b="1" dirty="0" err="1">
                <a:solidFill>
                  <a:schemeClr val="tx1">
                    <a:lumMod val="65000"/>
                    <a:lumOff val="35000"/>
                  </a:schemeClr>
                </a:solidFill>
              </a:rPr>
              <a:t>Automne</a:t>
            </a:r>
            <a:r>
              <a:rPr lang="en-US" sz="3000" b="1" dirty="0">
                <a:solidFill>
                  <a:schemeClr val="tx1">
                    <a:lumMod val="65000"/>
                    <a:lumOff val="35000"/>
                  </a:schemeClr>
                </a:solidFill>
              </a:rPr>
              <a:t> 1961</a:t>
            </a:r>
            <a:r>
              <a:rPr lang="en-US" sz="3000" dirty="0">
                <a:solidFill>
                  <a:schemeClr val="tx1">
                    <a:lumMod val="65000"/>
                    <a:lumOff val="35000"/>
                  </a:schemeClr>
                </a:solidFill>
              </a:rPr>
              <a:t> : Confrontation des </a:t>
            </a:r>
            <a:r>
              <a:rPr lang="en-US" sz="3000" dirty="0" err="1">
                <a:solidFill>
                  <a:schemeClr val="tx1">
                    <a:lumMod val="65000"/>
                    <a:lumOff val="35000"/>
                  </a:schemeClr>
                </a:solidFill>
              </a:rPr>
              <a:t>blindés</a:t>
            </a:r>
            <a:endParaRPr lang="fr-FR" sz="3000" dirty="0">
              <a:solidFill>
                <a:schemeClr val="tx1">
                  <a:lumMod val="65000"/>
                  <a:lumOff val="35000"/>
                </a:schemeClr>
              </a:solidFill>
            </a:endParaRPr>
          </a:p>
          <a:p>
            <a:r>
              <a:rPr lang="en-US" b="1" dirty="0"/>
              <a:t>26 July 1963 : </a:t>
            </a:r>
            <a:r>
              <a:rPr lang="en-US" dirty="0" err="1"/>
              <a:t>Rede</a:t>
            </a:r>
            <a:r>
              <a:rPr lang="en-US" dirty="0"/>
              <a:t> von Kennedy</a:t>
            </a:r>
            <a:endParaRPr lang="fr-FR" dirty="0"/>
          </a:p>
          <a:p>
            <a:r>
              <a:rPr lang="fr-FR" sz="3000" b="1" dirty="0">
                <a:solidFill>
                  <a:schemeClr val="tx1">
                    <a:lumMod val="65000"/>
                    <a:lumOff val="35000"/>
                  </a:schemeClr>
                </a:solidFill>
              </a:rPr>
              <a:t>26 juin 1963:</a:t>
            </a:r>
            <a:r>
              <a:rPr lang="fr-FR" sz="3000" dirty="0">
                <a:solidFill>
                  <a:schemeClr val="tx1">
                    <a:lumMod val="65000"/>
                    <a:lumOff val="35000"/>
                  </a:schemeClr>
                </a:solidFill>
              </a:rPr>
              <a:t> "</a:t>
            </a:r>
            <a:r>
              <a:rPr lang="fr-FR" sz="3000" dirty="0" err="1">
                <a:solidFill>
                  <a:schemeClr val="tx1">
                    <a:lumMod val="65000"/>
                    <a:lumOff val="35000"/>
                  </a:schemeClr>
                </a:solidFill>
              </a:rPr>
              <a:t>Ich</a:t>
            </a:r>
            <a:r>
              <a:rPr lang="fr-FR" sz="3000" dirty="0">
                <a:solidFill>
                  <a:schemeClr val="tx1">
                    <a:lumMod val="65000"/>
                    <a:lumOff val="35000"/>
                  </a:schemeClr>
                </a:solidFill>
              </a:rPr>
              <a:t> </a:t>
            </a:r>
            <a:r>
              <a:rPr lang="fr-FR" sz="3000" dirty="0" err="1">
                <a:solidFill>
                  <a:schemeClr val="tx1">
                    <a:lumMod val="65000"/>
                    <a:lumOff val="35000"/>
                  </a:schemeClr>
                </a:solidFill>
              </a:rPr>
              <a:t>bin</a:t>
            </a:r>
            <a:r>
              <a:rPr lang="fr-FR" sz="3000" dirty="0">
                <a:solidFill>
                  <a:schemeClr val="tx1">
                    <a:lumMod val="65000"/>
                    <a:lumOff val="35000"/>
                  </a:schemeClr>
                </a:solidFill>
              </a:rPr>
              <a:t> </a:t>
            </a:r>
            <a:r>
              <a:rPr lang="fr-FR" sz="3000" dirty="0" err="1">
                <a:solidFill>
                  <a:schemeClr val="tx1">
                    <a:lumMod val="65000"/>
                    <a:lumOff val="35000"/>
                  </a:schemeClr>
                </a:solidFill>
              </a:rPr>
              <a:t>ein</a:t>
            </a:r>
            <a:r>
              <a:rPr lang="fr-FR" sz="3000" dirty="0">
                <a:solidFill>
                  <a:schemeClr val="tx1">
                    <a:lumMod val="65000"/>
                    <a:lumOff val="35000"/>
                  </a:schemeClr>
                </a:solidFill>
              </a:rPr>
              <a:t> </a:t>
            </a:r>
            <a:r>
              <a:rPr lang="fr-FR" sz="3000" dirty="0" err="1">
                <a:solidFill>
                  <a:schemeClr val="tx1">
                    <a:lumMod val="65000"/>
                    <a:lumOff val="35000"/>
                  </a:schemeClr>
                </a:solidFill>
              </a:rPr>
              <a:t>Berliner</a:t>
            </a:r>
            <a:r>
              <a:rPr lang="fr-FR" sz="3000" dirty="0">
                <a:solidFill>
                  <a:schemeClr val="tx1">
                    <a:lumMod val="65000"/>
                    <a:lumOff val="35000"/>
                  </a:schemeClr>
                </a:solidFill>
              </a:rPr>
              <a:t>", lance le président américain John Kennedy en visite à Berlin, en illustration de la solidarité des Etats-Unis.</a:t>
            </a:r>
          </a:p>
          <a:p>
            <a:r>
              <a:rPr lang="fr-FR" b="1" dirty="0"/>
              <a:t>9-10 </a:t>
            </a:r>
            <a:r>
              <a:rPr lang="fr-FR" b="1" dirty="0" err="1"/>
              <a:t>November</a:t>
            </a:r>
            <a:r>
              <a:rPr lang="fr-FR" b="1" dirty="0"/>
              <a:t> 1989 : </a:t>
            </a:r>
            <a:r>
              <a:rPr lang="fr-FR" dirty="0" err="1"/>
              <a:t>Nach</a:t>
            </a:r>
            <a:r>
              <a:rPr lang="fr-FR" dirty="0"/>
              <a:t> </a:t>
            </a:r>
            <a:r>
              <a:rPr lang="fr-FR" dirty="0" err="1"/>
              <a:t>einer</a:t>
            </a:r>
            <a:r>
              <a:rPr lang="fr-FR" dirty="0"/>
              <a:t> </a:t>
            </a:r>
            <a:r>
              <a:rPr lang="fr-FR" dirty="0" err="1"/>
              <a:t>übertragenen</a:t>
            </a:r>
            <a:r>
              <a:rPr lang="fr-FR" dirty="0"/>
              <a:t> </a:t>
            </a:r>
            <a:r>
              <a:rPr lang="fr-FR" dirty="0" err="1"/>
              <a:t>Konferenz</a:t>
            </a:r>
            <a:r>
              <a:rPr lang="fr-FR" dirty="0"/>
              <a:t>, </a:t>
            </a:r>
            <a:r>
              <a:rPr lang="fr-FR" dirty="0" err="1"/>
              <a:t>wo</a:t>
            </a:r>
            <a:r>
              <a:rPr lang="fr-FR" dirty="0"/>
              <a:t> Günter Schabowski die </a:t>
            </a:r>
            <a:r>
              <a:rPr lang="fr-FR" dirty="0" err="1"/>
              <a:t>geöffnete</a:t>
            </a:r>
            <a:r>
              <a:rPr lang="fr-FR" dirty="0"/>
              <a:t> </a:t>
            </a:r>
            <a:r>
              <a:rPr lang="fr-FR" dirty="0" err="1"/>
              <a:t>Wand</a:t>
            </a:r>
            <a:r>
              <a:rPr lang="fr-FR" dirty="0"/>
              <a:t> </a:t>
            </a:r>
            <a:r>
              <a:rPr lang="fr-FR" dirty="0" err="1"/>
              <a:t>erklärt</a:t>
            </a:r>
            <a:r>
              <a:rPr lang="fr-FR" dirty="0"/>
              <a:t>, </a:t>
            </a:r>
            <a:r>
              <a:rPr lang="fr-FR" dirty="0" err="1"/>
              <a:t>machen</a:t>
            </a:r>
            <a:r>
              <a:rPr lang="fr-FR" dirty="0"/>
              <a:t> die </a:t>
            </a:r>
            <a:r>
              <a:rPr lang="fr-FR" dirty="0" err="1"/>
              <a:t>Ostdeutschen</a:t>
            </a:r>
            <a:r>
              <a:rPr lang="fr-FR" dirty="0"/>
              <a:t> </a:t>
            </a:r>
            <a:r>
              <a:rPr lang="fr-FR" dirty="0" err="1"/>
              <a:t>gefallen</a:t>
            </a:r>
            <a:r>
              <a:rPr lang="fr-FR" dirty="0"/>
              <a:t> die </a:t>
            </a:r>
            <a:r>
              <a:rPr lang="fr-FR" dirty="0" err="1"/>
              <a:t>Wand</a:t>
            </a:r>
            <a:r>
              <a:rPr lang="fr-FR" dirty="0"/>
              <a:t>, </a:t>
            </a:r>
            <a:r>
              <a:rPr lang="fr-FR" dirty="0" err="1"/>
              <a:t>ohne</a:t>
            </a:r>
            <a:r>
              <a:rPr lang="fr-FR" dirty="0"/>
              <a:t> </a:t>
            </a:r>
            <a:r>
              <a:rPr lang="fr-FR" dirty="0" err="1"/>
              <a:t>wirklichen</a:t>
            </a:r>
            <a:r>
              <a:rPr lang="fr-FR" dirty="0"/>
              <a:t> </a:t>
            </a:r>
            <a:r>
              <a:rPr lang="fr-FR" dirty="0" err="1"/>
              <a:t>Widerstandes</a:t>
            </a:r>
            <a:r>
              <a:rPr lang="fr-FR" dirty="0"/>
              <a:t> der </a:t>
            </a:r>
            <a:r>
              <a:rPr lang="fr-FR" dirty="0" err="1"/>
              <a:t>Notierte</a:t>
            </a:r>
            <a:r>
              <a:rPr lang="fr-FR" dirty="0"/>
              <a:t> der </a:t>
            </a:r>
            <a:r>
              <a:rPr lang="fr-FR" dirty="0" err="1"/>
              <a:t>Leibwächter</a:t>
            </a:r>
            <a:r>
              <a:rPr lang="fr-FR" dirty="0"/>
              <a:t> </a:t>
            </a:r>
            <a:r>
              <a:rPr lang="fr-FR" dirty="0" err="1"/>
              <a:t>zu</a:t>
            </a:r>
            <a:r>
              <a:rPr lang="fr-FR" dirty="0"/>
              <a:t> </a:t>
            </a:r>
            <a:r>
              <a:rPr lang="fr-FR" dirty="0" err="1"/>
              <a:t>treffen</a:t>
            </a:r>
            <a:r>
              <a:rPr lang="fr-FR" dirty="0"/>
              <a:t>.</a:t>
            </a:r>
          </a:p>
          <a:p>
            <a:r>
              <a:rPr lang="fr-FR" sz="3000" b="1" dirty="0">
                <a:solidFill>
                  <a:schemeClr val="tx1">
                    <a:lumMod val="65000"/>
                    <a:lumOff val="35000"/>
                  </a:schemeClr>
                </a:solidFill>
              </a:rPr>
              <a:t>9-10 novembre 1989</a:t>
            </a:r>
            <a:r>
              <a:rPr lang="fr-FR" sz="3000" dirty="0">
                <a:solidFill>
                  <a:schemeClr val="tx1">
                    <a:lumMod val="65000"/>
                    <a:lumOff val="35000"/>
                  </a:schemeClr>
                </a:solidFill>
              </a:rPr>
              <a:t> : </a:t>
            </a:r>
            <a:r>
              <a:rPr lang="fr-FR" sz="3000" u="sng" dirty="0">
                <a:solidFill>
                  <a:schemeClr val="tx1">
                    <a:lumMod val="65000"/>
                    <a:lumOff val="35000"/>
                  </a:schemeClr>
                </a:solidFill>
              </a:rPr>
              <a:t>après une conférence télévisée où Günter Schabowski déclare le mur ouvert, les Allemands de l’est font tombé le mur, sans rencontrer de réelle résistance du coté des gardes.</a:t>
            </a:r>
            <a:r>
              <a:rPr lang="fr-FR" sz="3000" u="sng" baseline="30000" dirty="0">
                <a:solidFill>
                  <a:schemeClr val="tx1">
                    <a:lumMod val="65000"/>
                    <a:lumOff val="35000"/>
                  </a:schemeClr>
                </a:solidFill>
              </a:rPr>
              <a:t> </a:t>
            </a:r>
            <a:endParaRPr lang="fr-FR" sz="3000" dirty="0">
              <a:solidFill>
                <a:schemeClr val="tx1">
                  <a:lumMod val="65000"/>
                  <a:lumOff val="35000"/>
                </a:schemeClr>
              </a:solidFill>
            </a:endParaRP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8229600" cy="508918"/>
          </a:xfrm>
        </p:spPr>
        <p:txBody>
          <a:bodyPr>
            <a:normAutofit fontScale="90000"/>
          </a:bodyPr>
          <a:lstStyle/>
          <a:p>
            <a:r>
              <a:rPr lang="de-DE" sz="2700" b="1" dirty="0"/>
              <a:t>Eine unüberwindliche Mauer</a:t>
            </a:r>
            <a:r>
              <a:rPr lang="de-DE" sz="2700" i="1" dirty="0"/>
              <a:t>      </a:t>
            </a:r>
            <a:r>
              <a:rPr lang="de-DE" sz="2000" i="1" dirty="0" err="1"/>
              <a:t>un</a:t>
            </a:r>
            <a:r>
              <a:rPr lang="de-DE" sz="2000" i="1" dirty="0"/>
              <a:t> mur </a:t>
            </a:r>
            <a:r>
              <a:rPr lang="de-DE" sz="2000" i="1" dirty="0" err="1"/>
              <a:t>infranchissable</a:t>
            </a:r>
            <a:endParaRPr lang="fr-FR" sz="2000" dirty="0"/>
          </a:p>
        </p:txBody>
      </p:sp>
      <p:sp>
        <p:nvSpPr>
          <p:cNvPr id="3" name="Espace réservé du contenu 2"/>
          <p:cNvSpPr>
            <a:spLocks noGrp="1"/>
          </p:cNvSpPr>
          <p:nvPr>
            <p:ph sz="quarter" idx="1"/>
          </p:nvPr>
        </p:nvSpPr>
        <p:spPr>
          <a:xfrm>
            <a:off x="179512" y="764704"/>
            <a:ext cx="3528392" cy="5760640"/>
          </a:xfrm>
        </p:spPr>
        <p:txBody>
          <a:bodyPr>
            <a:normAutofit fontScale="70000" lnSpcReduction="20000"/>
          </a:bodyPr>
          <a:lstStyle/>
          <a:p>
            <a:r>
              <a:rPr lang="de-DE" sz="1800" dirty="0"/>
              <a:t>1 - Ost- Berlin	</a:t>
            </a:r>
            <a:r>
              <a:rPr lang="fr-FR" sz="1800" i="1" dirty="0" smtClean="0">
                <a:solidFill>
                  <a:schemeClr val="tx1">
                    <a:lumMod val="65000"/>
                    <a:lumOff val="35000"/>
                  </a:schemeClr>
                </a:solidFill>
              </a:rPr>
              <a:t>Berlin-Est</a:t>
            </a:r>
          </a:p>
          <a:p>
            <a:pPr>
              <a:buNone/>
            </a:pPr>
            <a:r>
              <a:rPr lang="fr-FR" sz="1800" dirty="0"/>
              <a:t/>
            </a:r>
            <a:br>
              <a:rPr lang="fr-FR" sz="1800" dirty="0"/>
            </a:br>
            <a:r>
              <a:rPr lang="de-DE" sz="1800" dirty="0"/>
              <a:t>2 – Grenzgebiet	</a:t>
            </a:r>
            <a:r>
              <a:rPr lang="fr-FR" sz="1800" i="1" dirty="0" smtClean="0">
                <a:solidFill>
                  <a:schemeClr val="tx1">
                    <a:lumMod val="65000"/>
                    <a:lumOff val="35000"/>
                  </a:schemeClr>
                </a:solidFill>
              </a:rPr>
              <a:t>Territoire </a:t>
            </a:r>
            <a:r>
              <a:rPr lang="fr-FR" sz="1800" i="1" dirty="0">
                <a:solidFill>
                  <a:schemeClr val="tx1">
                    <a:lumMod val="65000"/>
                    <a:lumOff val="35000"/>
                  </a:schemeClr>
                </a:solidFill>
              </a:rPr>
              <a:t>frontalier</a:t>
            </a:r>
            <a:r>
              <a:rPr lang="de-DE" sz="1800" dirty="0">
                <a:solidFill>
                  <a:schemeClr val="tx1">
                    <a:lumMod val="65000"/>
                    <a:lumOff val="35000"/>
                  </a:schemeClr>
                </a:solidFill>
              </a:rPr>
              <a:t>    </a:t>
            </a:r>
            <a:endParaRPr lang="de-DE" sz="1800" dirty="0" smtClean="0">
              <a:solidFill>
                <a:schemeClr val="tx1">
                  <a:lumMod val="65000"/>
                  <a:lumOff val="35000"/>
                </a:schemeClr>
              </a:solidFill>
            </a:endParaRPr>
          </a:p>
          <a:p>
            <a:r>
              <a:rPr lang="de-DE" sz="1800" dirty="0" smtClean="0"/>
              <a:t>       </a:t>
            </a:r>
            <a:r>
              <a:rPr lang="de-DE" sz="1800" dirty="0"/>
              <a:t/>
            </a:r>
            <a:br>
              <a:rPr lang="de-DE" sz="1800" dirty="0"/>
            </a:br>
            <a:r>
              <a:rPr lang="de-DE" sz="1800" dirty="0"/>
              <a:t>3 – Hinterland mauer	</a:t>
            </a:r>
            <a:r>
              <a:rPr lang="fr-FR" sz="1800" i="1" dirty="0" smtClean="0">
                <a:solidFill>
                  <a:schemeClr val="tx1">
                    <a:lumMod val="65000"/>
                    <a:lumOff val="35000"/>
                  </a:schemeClr>
                </a:solidFill>
              </a:rPr>
              <a:t>Mur intermédiaire</a:t>
            </a:r>
          </a:p>
          <a:p>
            <a:pPr>
              <a:buNone/>
            </a:pPr>
            <a:r>
              <a:rPr lang="fr-FR" sz="1800" dirty="0"/>
              <a:t/>
            </a:r>
            <a:br>
              <a:rPr lang="fr-FR" sz="1800" dirty="0"/>
            </a:br>
            <a:r>
              <a:rPr lang="de-DE" sz="1800" dirty="0"/>
              <a:t>4 – Signalzaun	</a:t>
            </a:r>
            <a:r>
              <a:rPr lang="fr-FR" sz="1800" i="1" dirty="0" smtClean="0">
                <a:solidFill>
                  <a:schemeClr val="tx1">
                    <a:lumMod val="65000"/>
                    <a:lumOff val="35000"/>
                  </a:schemeClr>
                </a:solidFill>
              </a:rPr>
              <a:t>Clôture </a:t>
            </a:r>
            <a:r>
              <a:rPr lang="fr-FR" sz="1800" i="1" dirty="0">
                <a:solidFill>
                  <a:schemeClr val="tx1">
                    <a:lumMod val="65000"/>
                    <a:lumOff val="35000"/>
                  </a:schemeClr>
                </a:solidFill>
              </a:rPr>
              <a:t>de signal </a:t>
            </a:r>
            <a:endParaRPr lang="fr-FR" sz="1800" i="1" dirty="0" smtClean="0">
              <a:solidFill>
                <a:schemeClr val="tx1">
                  <a:lumMod val="65000"/>
                  <a:lumOff val="35000"/>
                </a:schemeClr>
              </a:solidFill>
            </a:endParaRPr>
          </a:p>
          <a:p>
            <a:pPr>
              <a:buNone/>
            </a:pPr>
            <a:r>
              <a:rPr lang="fr-FR" sz="1800" i="1" dirty="0"/>
              <a:t/>
            </a:r>
            <a:br>
              <a:rPr lang="fr-FR" sz="1800" i="1" dirty="0"/>
            </a:br>
            <a:r>
              <a:rPr lang="de-DE" sz="1800" dirty="0"/>
              <a:t>5 - Verschiedene Arten von </a:t>
            </a:r>
            <a:r>
              <a:rPr lang="de-DE" sz="1800" dirty="0" smtClean="0"/>
              <a:t>Sperren  </a:t>
            </a:r>
            <a:r>
              <a:rPr lang="fr-FR" sz="1800" i="1" dirty="0" smtClean="0">
                <a:solidFill>
                  <a:schemeClr val="tx1">
                    <a:lumMod val="65000"/>
                    <a:lumOff val="35000"/>
                  </a:schemeClr>
                </a:solidFill>
              </a:rPr>
              <a:t>Différentes </a:t>
            </a:r>
            <a:r>
              <a:rPr lang="fr-FR" sz="1800" i="1" dirty="0">
                <a:solidFill>
                  <a:schemeClr val="tx1">
                    <a:lumMod val="65000"/>
                    <a:lumOff val="35000"/>
                  </a:schemeClr>
                </a:solidFill>
              </a:rPr>
              <a:t>sortes de </a:t>
            </a:r>
            <a:r>
              <a:rPr lang="fr-FR" sz="1800" i="1" dirty="0" smtClean="0">
                <a:solidFill>
                  <a:schemeClr val="tx1">
                    <a:lumMod val="65000"/>
                    <a:lumOff val="35000"/>
                  </a:schemeClr>
                </a:solidFill>
              </a:rPr>
              <a:t>barrages</a:t>
            </a:r>
          </a:p>
          <a:p>
            <a:pPr>
              <a:buNone/>
            </a:pPr>
            <a:r>
              <a:rPr lang="fr-FR" sz="1800" dirty="0"/>
              <a:t/>
            </a:r>
            <a:br>
              <a:rPr lang="fr-FR" sz="1800" dirty="0"/>
            </a:br>
            <a:r>
              <a:rPr lang="de-DE" sz="1800" dirty="0"/>
              <a:t>6 – Wachtürme	</a:t>
            </a:r>
            <a:r>
              <a:rPr lang="fr-FR" sz="1800" i="1" dirty="0" smtClean="0">
                <a:solidFill>
                  <a:schemeClr val="tx1">
                    <a:lumMod val="65000"/>
                    <a:lumOff val="35000"/>
                  </a:schemeClr>
                </a:solidFill>
              </a:rPr>
              <a:t>Mirador</a:t>
            </a:r>
            <a:r>
              <a:rPr lang="fr-FR" sz="1800" i="1" dirty="0"/>
              <a:t/>
            </a:r>
            <a:br>
              <a:rPr lang="fr-FR" sz="1800" i="1" dirty="0"/>
            </a:br>
            <a:endParaRPr lang="fr-FR" sz="1800" i="1" dirty="0" smtClean="0"/>
          </a:p>
          <a:p>
            <a:r>
              <a:rPr lang="de-DE" sz="1800" dirty="0" smtClean="0"/>
              <a:t>7 </a:t>
            </a:r>
            <a:r>
              <a:rPr lang="de-DE" sz="1800" dirty="0"/>
              <a:t>– </a:t>
            </a:r>
            <a:r>
              <a:rPr lang="de-DE" sz="1800" dirty="0" smtClean="0"/>
              <a:t>Lichtsystem	</a:t>
            </a:r>
            <a:r>
              <a:rPr lang="fr-FR" sz="1800" i="1" dirty="0" smtClean="0">
                <a:solidFill>
                  <a:schemeClr val="tx1">
                    <a:lumMod val="65000"/>
                    <a:lumOff val="35000"/>
                  </a:schemeClr>
                </a:solidFill>
              </a:rPr>
              <a:t>Eclairage</a:t>
            </a:r>
          </a:p>
          <a:p>
            <a:pPr>
              <a:buNone/>
            </a:pPr>
            <a:r>
              <a:rPr lang="fr-FR" sz="1800" dirty="0"/>
              <a:t/>
            </a:r>
            <a:br>
              <a:rPr lang="fr-FR" sz="1800" dirty="0"/>
            </a:br>
            <a:r>
              <a:rPr lang="de-DE" sz="1800" dirty="0"/>
              <a:t>8 – </a:t>
            </a:r>
            <a:r>
              <a:rPr lang="de-DE" sz="1800" dirty="0" smtClean="0"/>
              <a:t>Postenweg	</a:t>
            </a:r>
            <a:r>
              <a:rPr lang="fr-FR" sz="1800" i="1" dirty="0" smtClean="0">
                <a:solidFill>
                  <a:schemeClr val="tx1">
                    <a:lumMod val="65000"/>
                    <a:lumOff val="35000"/>
                  </a:schemeClr>
                </a:solidFill>
              </a:rPr>
              <a:t>Chemin </a:t>
            </a:r>
            <a:r>
              <a:rPr lang="fr-FR" sz="1800" i="1" dirty="0">
                <a:solidFill>
                  <a:schemeClr val="tx1">
                    <a:lumMod val="65000"/>
                    <a:lumOff val="35000"/>
                  </a:schemeClr>
                </a:solidFill>
              </a:rPr>
              <a:t>de </a:t>
            </a:r>
            <a:r>
              <a:rPr lang="fr-FR" sz="1800" i="1" dirty="0" smtClean="0">
                <a:solidFill>
                  <a:schemeClr val="tx1">
                    <a:lumMod val="65000"/>
                    <a:lumOff val="35000"/>
                  </a:schemeClr>
                </a:solidFill>
              </a:rPr>
              <a:t>ronde</a:t>
            </a:r>
          </a:p>
          <a:p>
            <a:pPr>
              <a:buNone/>
            </a:pPr>
            <a:r>
              <a:rPr lang="fr-FR" sz="1800" dirty="0"/>
              <a:t>	</a:t>
            </a:r>
            <a:r>
              <a:rPr lang="de-DE" sz="1800" dirty="0"/>
              <a:t/>
            </a:r>
            <a:br>
              <a:rPr lang="de-DE" sz="1800" dirty="0"/>
            </a:br>
            <a:r>
              <a:rPr lang="de-DE" sz="1800" dirty="0"/>
              <a:t>9 – Kontrollstreifen	</a:t>
            </a:r>
            <a:r>
              <a:rPr lang="fr-FR" sz="1800" i="1" dirty="0" smtClean="0">
                <a:solidFill>
                  <a:schemeClr val="tx1">
                    <a:lumMod val="65000"/>
                    <a:lumOff val="35000"/>
                  </a:schemeClr>
                </a:solidFill>
              </a:rPr>
              <a:t>Zone </a:t>
            </a:r>
            <a:r>
              <a:rPr lang="fr-FR" sz="1800" i="1" dirty="0">
                <a:solidFill>
                  <a:schemeClr val="tx1">
                    <a:lumMod val="65000"/>
                    <a:lumOff val="35000"/>
                  </a:schemeClr>
                </a:solidFill>
              </a:rPr>
              <a:t>de contrôle (on vérifie les empreintes de pas)</a:t>
            </a:r>
            <a:endParaRPr lang="fr-FR" sz="1800" dirty="0">
              <a:solidFill>
                <a:schemeClr val="tx1">
                  <a:lumMod val="65000"/>
                  <a:lumOff val="35000"/>
                </a:schemeClr>
              </a:solidFill>
            </a:endParaRPr>
          </a:p>
          <a:p>
            <a:endParaRPr lang="de-DE" sz="1800" dirty="0" smtClean="0"/>
          </a:p>
          <a:p>
            <a:r>
              <a:rPr lang="de-DE" sz="1800" dirty="0" smtClean="0"/>
              <a:t>10 </a:t>
            </a:r>
            <a:r>
              <a:rPr lang="de-DE" sz="1800" dirty="0"/>
              <a:t>- </a:t>
            </a:r>
            <a:r>
              <a:rPr lang="de-DE" sz="1800" dirty="0" smtClean="0"/>
              <a:t>KFZ-Sperre	</a:t>
            </a:r>
            <a:r>
              <a:rPr lang="fr-FR" sz="1800" i="1" dirty="0" smtClean="0">
                <a:solidFill>
                  <a:schemeClr val="tx1">
                    <a:lumMod val="65000"/>
                    <a:lumOff val="35000"/>
                  </a:schemeClr>
                </a:solidFill>
              </a:rPr>
              <a:t>Barrage </a:t>
            </a:r>
            <a:r>
              <a:rPr lang="fr-FR" sz="1800" i="1" dirty="0">
                <a:solidFill>
                  <a:schemeClr val="tx1">
                    <a:lumMod val="65000"/>
                    <a:lumOff val="35000"/>
                  </a:schemeClr>
                </a:solidFill>
              </a:rPr>
              <a:t>anti </a:t>
            </a:r>
            <a:r>
              <a:rPr lang="fr-FR" sz="1800" i="1" dirty="0" smtClean="0">
                <a:solidFill>
                  <a:schemeClr val="tx1">
                    <a:lumMod val="65000"/>
                    <a:lumOff val="35000"/>
                  </a:schemeClr>
                </a:solidFill>
              </a:rPr>
              <a:t>char</a:t>
            </a:r>
          </a:p>
          <a:p>
            <a:r>
              <a:rPr lang="fr-FR" sz="1800" dirty="0"/>
              <a:t/>
            </a:r>
            <a:br>
              <a:rPr lang="fr-FR" sz="1800" dirty="0"/>
            </a:br>
            <a:r>
              <a:rPr lang="de-DE" sz="1800" dirty="0"/>
              <a:t>11 - Letzte Mauer, bekannt als die Mauer	      </a:t>
            </a:r>
            <a:endParaRPr lang="fr-FR" sz="1800" dirty="0"/>
          </a:p>
          <a:p>
            <a:r>
              <a:rPr lang="fr-FR" sz="1800" i="1" dirty="0">
                <a:solidFill>
                  <a:schemeClr val="tx1">
                    <a:lumMod val="65000"/>
                    <a:lumOff val="35000"/>
                  </a:schemeClr>
                </a:solidFill>
              </a:rPr>
              <a:t>Dernier mur, connu comme Mur de </a:t>
            </a:r>
            <a:r>
              <a:rPr lang="fr-FR" sz="1800" i="1" dirty="0" smtClean="0">
                <a:solidFill>
                  <a:schemeClr val="tx1">
                    <a:lumMod val="65000"/>
                    <a:lumOff val="35000"/>
                  </a:schemeClr>
                </a:solidFill>
              </a:rPr>
              <a:t>Berlin</a:t>
            </a:r>
          </a:p>
          <a:p>
            <a:pPr>
              <a:buNone/>
            </a:pPr>
            <a:r>
              <a:rPr lang="fr-FR" sz="1800" dirty="0"/>
              <a:t/>
            </a:r>
            <a:br>
              <a:rPr lang="fr-FR" sz="1800" dirty="0"/>
            </a:br>
            <a:r>
              <a:rPr lang="de-DE" sz="1800" dirty="0"/>
              <a:t>12 </a:t>
            </a:r>
            <a:r>
              <a:rPr lang="de-DE" sz="1800" dirty="0" smtClean="0"/>
              <a:t>– Grenze</a:t>
            </a:r>
            <a:r>
              <a:rPr lang="fr-FR" sz="1800" dirty="0" smtClean="0"/>
              <a:t>	</a:t>
            </a:r>
            <a:r>
              <a:rPr lang="fr-FR" sz="1800" i="1" dirty="0" smtClean="0">
                <a:solidFill>
                  <a:schemeClr val="tx1">
                    <a:lumMod val="65000"/>
                    <a:lumOff val="35000"/>
                  </a:schemeClr>
                </a:solidFill>
              </a:rPr>
              <a:t>Frontière</a:t>
            </a:r>
          </a:p>
          <a:p>
            <a:endParaRPr lang="fr-FR" sz="1800" i="1" dirty="0" smtClean="0"/>
          </a:p>
          <a:p>
            <a:r>
              <a:rPr lang="de-DE" sz="1800" dirty="0" smtClean="0"/>
              <a:t>13 </a:t>
            </a:r>
            <a:r>
              <a:rPr lang="de-DE" sz="1800" dirty="0"/>
              <a:t>- </a:t>
            </a:r>
            <a:r>
              <a:rPr lang="de-DE" sz="1800" dirty="0" smtClean="0"/>
              <a:t>West-Berlin	</a:t>
            </a:r>
            <a:r>
              <a:rPr lang="fr-FR" sz="1800" i="1" dirty="0" smtClean="0">
                <a:solidFill>
                  <a:schemeClr val="tx1">
                    <a:lumMod val="65000"/>
                    <a:lumOff val="35000"/>
                  </a:schemeClr>
                </a:solidFill>
              </a:rPr>
              <a:t>Berlin-ouest</a:t>
            </a:r>
            <a:endParaRPr lang="fr-FR" sz="1800" dirty="0">
              <a:solidFill>
                <a:schemeClr val="tx1">
                  <a:lumMod val="65000"/>
                  <a:lumOff val="35000"/>
                </a:schemeClr>
              </a:solidFill>
            </a:endParaRPr>
          </a:p>
          <a:p>
            <a:endParaRPr lang="fr-FR" dirty="0"/>
          </a:p>
        </p:txBody>
      </p:sp>
      <p:pic>
        <p:nvPicPr>
          <p:cNvPr id="4" name="Image 3" descr="http://blogs.sueddeutsche.de/feuilletonist/files/2009/11/grenzanlagen.jpg"/>
          <p:cNvPicPr/>
          <p:nvPr/>
        </p:nvPicPr>
        <p:blipFill>
          <a:blip r:embed="rId2" r:link="rId3" cstate="print"/>
          <a:srcRect/>
          <a:stretch>
            <a:fillRect/>
          </a:stretch>
        </p:blipFill>
        <p:spPr bwMode="auto">
          <a:xfrm>
            <a:off x="3635896" y="1484784"/>
            <a:ext cx="5303912" cy="417646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de-DE" sz="2700" b="1" dirty="0"/>
              <a:t>Die Grenzanlagen :  </a:t>
            </a:r>
            <a:r>
              <a:rPr lang="de-DE" sz="2000" i="1" dirty="0"/>
              <a:t>les </a:t>
            </a:r>
            <a:r>
              <a:rPr lang="de-DE" sz="2000" i="1" dirty="0" err="1" smtClean="0"/>
              <a:t>installations</a:t>
            </a:r>
            <a:r>
              <a:rPr lang="de-DE" sz="2000" i="1" dirty="0" smtClean="0"/>
              <a:t> </a:t>
            </a:r>
            <a:r>
              <a:rPr lang="de-DE" sz="2000" i="1" dirty="0" err="1"/>
              <a:t>frontalières</a:t>
            </a:r>
            <a:r>
              <a:rPr lang="fr-FR" dirty="0"/>
              <a:t/>
            </a:r>
            <a:br>
              <a:rPr lang="fr-FR" dirty="0"/>
            </a:br>
            <a:endParaRPr lang="fr-FR" dirty="0"/>
          </a:p>
        </p:txBody>
      </p:sp>
      <p:sp>
        <p:nvSpPr>
          <p:cNvPr id="3" name="Espace réservé du contenu 2"/>
          <p:cNvSpPr>
            <a:spLocks noGrp="1"/>
          </p:cNvSpPr>
          <p:nvPr>
            <p:ph sz="quarter" idx="1"/>
          </p:nvPr>
        </p:nvSpPr>
        <p:spPr>
          <a:xfrm>
            <a:off x="251520" y="836712"/>
            <a:ext cx="8435280" cy="5760640"/>
          </a:xfrm>
        </p:spPr>
        <p:txBody>
          <a:bodyPr>
            <a:normAutofit fontScale="25000" lnSpcReduction="20000"/>
          </a:bodyPr>
          <a:lstStyle/>
          <a:p>
            <a:r>
              <a:rPr lang="de-DE" sz="5600" dirty="0"/>
              <a:t>Hinterland mauer aus Beton etwa zwei bis drei Meter hoch</a:t>
            </a:r>
            <a:endParaRPr lang="fr-FR" sz="5600" dirty="0"/>
          </a:p>
          <a:p>
            <a:r>
              <a:rPr lang="fr-FR" sz="5600" i="1" dirty="0">
                <a:solidFill>
                  <a:schemeClr val="tx1">
                    <a:lumMod val="65000"/>
                    <a:lumOff val="35000"/>
                  </a:schemeClr>
                </a:solidFill>
              </a:rPr>
              <a:t>un mur de béton d'arrière-plan haut de deux ou trois mètres</a:t>
            </a:r>
            <a:endParaRPr lang="fr-FR" sz="5600" dirty="0">
              <a:solidFill>
                <a:schemeClr val="tx1">
                  <a:lumMod val="65000"/>
                  <a:lumOff val="35000"/>
                </a:schemeClr>
              </a:solidFill>
            </a:endParaRPr>
          </a:p>
          <a:p>
            <a:r>
              <a:rPr lang="de-DE" sz="5600" dirty="0"/>
              <a:t>am Boden Signalanlagen, die bei Berührung Alarm auslösten</a:t>
            </a:r>
            <a:endParaRPr lang="fr-FR" sz="5600" dirty="0"/>
          </a:p>
          <a:p>
            <a:r>
              <a:rPr lang="fr-FR" sz="5600" i="1" dirty="0">
                <a:solidFill>
                  <a:schemeClr val="tx1">
                    <a:lumMod val="65000"/>
                    <a:lumOff val="35000"/>
                  </a:schemeClr>
                </a:solidFill>
              </a:rPr>
              <a:t>une alarme à détection de contact au sol</a:t>
            </a:r>
            <a:endParaRPr lang="fr-FR" sz="5600" dirty="0">
              <a:solidFill>
                <a:schemeClr val="tx1">
                  <a:lumMod val="65000"/>
                  <a:lumOff val="35000"/>
                </a:schemeClr>
              </a:solidFill>
            </a:endParaRPr>
          </a:p>
          <a:p>
            <a:r>
              <a:rPr lang="de-DE" sz="5600" dirty="0"/>
              <a:t>Kontaktzaun aus Streckmetall übermannshoch, mit Stachel- und Signaldraht bespannt</a:t>
            </a:r>
            <a:endParaRPr lang="fr-FR" sz="5600" dirty="0"/>
          </a:p>
          <a:p>
            <a:r>
              <a:rPr lang="fr-FR" sz="5600" i="1" dirty="0">
                <a:solidFill>
                  <a:schemeClr val="tx1">
                    <a:lumMod val="65000"/>
                    <a:lumOff val="35000"/>
                  </a:schemeClr>
                </a:solidFill>
              </a:rPr>
              <a:t>une barrière de contact en tôle métallique, plus haute qu'un homme, tendue de fil de fer</a:t>
            </a:r>
            <a:r>
              <a:rPr lang="fr-FR" sz="5600" dirty="0">
                <a:solidFill>
                  <a:schemeClr val="tx1">
                    <a:lumMod val="65000"/>
                    <a:lumOff val="35000"/>
                  </a:schemeClr>
                </a:solidFill>
              </a:rPr>
              <a:t> </a:t>
            </a:r>
            <a:r>
              <a:rPr lang="fr-FR" sz="5600" i="1" dirty="0">
                <a:solidFill>
                  <a:schemeClr val="tx1">
                    <a:lumMod val="65000"/>
                    <a:lumOff val="35000"/>
                  </a:schemeClr>
                </a:solidFill>
              </a:rPr>
              <a:t>barbelé et de fils de détection par contact</a:t>
            </a:r>
            <a:endParaRPr lang="fr-FR" sz="5600" dirty="0">
              <a:solidFill>
                <a:schemeClr val="tx1">
                  <a:lumMod val="65000"/>
                  <a:lumOff val="35000"/>
                </a:schemeClr>
              </a:solidFill>
            </a:endParaRPr>
          </a:p>
          <a:p>
            <a:r>
              <a:rPr lang="de-DE" sz="5600" dirty="0"/>
              <a:t>streckenweise Hundelaufanlagen (scharfe Schäferhunde, an Führungsdraht eingehängt, frei laufend)</a:t>
            </a:r>
            <a:endParaRPr lang="fr-FR" sz="5600" dirty="0"/>
          </a:p>
          <a:p>
            <a:r>
              <a:rPr lang="fr-FR" sz="5600" i="1" dirty="0">
                <a:solidFill>
                  <a:schemeClr val="tx1">
                    <a:lumMod val="65000"/>
                    <a:lumOff val="35000"/>
                  </a:schemeClr>
                </a:solidFill>
              </a:rPr>
              <a:t>sur certaines parties des pistes pour chiens (redoutables </a:t>
            </a:r>
            <a:r>
              <a:rPr lang="fr-FR" sz="5600" i="1" dirty="0" smtClean="0">
                <a:solidFill>
                  <a:schemeClr val="tx1">
                    <a:lumMod val="65000"/>
                    <a:lumOff val="35000"/>
                  </a:schemeClr>
                </a:solidFill>
              </a:rPr>
              <a:t>bergers </a:t>
            </a:r>
            <a:r>
              <a:rPr lang="fr-FR" sz="5600" i="1" dirty="0">
                <a:solidFill>
                  <a:schemeClr val="tx1">
                    <a:lumMod val="65000"/>
                    <a:lumOff val="35000"/>
                  </a:schemeClr>
                </a:solidFill>
              </a:rPr>
              <a:t>et similaires, libres de courir attachés à un filin)</a:t>
            </a:r>
            <a:endParaRPr lang="fr-FR" sz="5600" dirty="0">
              <a:solidFill>
                <a:schemeClr val="tx1">
                  <a:lumMod val="65000"/>
                  <a:lumOff val="35000"/>
                </a:schemeClr>
              </a:solidFill>
            </a:endParaRPr>
          </a:p>
          <a:p>
            <a:r>
              <a:rPr lang="de-DE" sz="5600" dirty="0"/>
              <a:t>Kraftfahrzeugsperrgräben und Panzersperren</a:t>
            </a:r>
            <a:endParaRPr lang="fr-FR" sz="5600" dirty="0"/>
          </a:p>
          <a:p>
            <a:r>
              <a:rPr lang="fr-FR" sz="5600" i="1" dirty="0">
                <a:solidFill>
                  <a:schemeClr val="tx1">
                    <a:lumMod val="65000"/>
                    <a:lumOff val="35000"/>
                  </a:schemeClr>
                </a:solidFill>
              </a:rPr>
              <a:t>des fossés de défense contre les véhicules, et des défenses antichar</a:t>
            </a:r>
            <a:endParaRPr lang="fr-FR" sz="5600" dirty="0">
              <a:solidFill>
                <a:schemeClr val="tx1">
                  <a:lumMod val="65000"/>
                  <a:lumOff val="35000"/>
                </a:schemeClr>
              </a:solidFill>
            </a:endParaRPr>
          </a:p>
          <a:p>
            <a:r>
              <a:rPr lang="de-DE" sz="5600" dirty="0"/>
              <a:t>Postenstraße/Kolonnenweg</a:t>
            </a:r>
            <a:endParaRPr lang="fr-FR" sz="5600" dirty="0"/>
          </a:p>
          <a:p>
            <a:r>
              <a:rPr lang="fr-FR" sz="5600" i="1" dirty="0">
                <a:solidFill>
                  <a:schemeClr val="tx1">
                    <a:lumMod val="65000"/>
                    <a:lumOff val="35000"/>
                  </a:schemeClr>
                </a:solidFill>
              </a:rPr>
              <a:t>un chemin de ronde</a:t>
            </a:r>
            <a:endParaRPr lang="fr-FR" sz="5600" dirty="0">
              <a:solidFill>
                <a:schemeClr val="tx1">
                  <a:lumMod val="65000"/>
                  <a:lumOff val="35000"/>
                </a:schemeClr>
              </a:solidFill>
            </a:endParaRPr>
          </a:p>
          <a:p>
            <a:r>
              <a:rPr lang="de-DE" sz="5600" dirty="0"/>
              <a:t>Lichtertrasse zur Ausleuchtung des Kontrollstreifens</a:t>
            </a:r>
            <a:endParaRPr lang="fr-FR" sz="5600" dirty="0"/>
          </a:p>
          <a:p>
            <a:r>
              <a:rPr lang="fr-FR" sz="5600" i="1" dirty="0" smtClean="0">
                <a:solidFill>
                  <a:schemeClr val="tx1">
                    <a:lumMod val="65000"/>
                    <a:lumOff val="35000"/>
                  </a:schemeClr>
                </a:solidFill>
              </a:rPr>
              <a:t>Chemin de </a:t>
            </a:r>
            <a:r>
              <a:rPr lang="fr-FR" sz="5600" i="1" dirty="0" err="1" smtClean="0">
                <a:solidFill>
                  <a:schemeClr val="tx1">
                    <a:lumMod val="65000"/>
                    <a:lumOff val="35000"/>
                  </a:schemeClr>
                </a:solidFill>
              </a:rPr>
              <a:t>controle</a:t>
            </a:r>
            <a:r>
              <a:rPr lang="fr-FR" sz="5600" i="1" dirty="0" smtClean="0">
                <a:solidFill>
                  <a:schemeClr val="tx1">
                    <a:lumMod val="65000"/>
                    <a:lumOff val="35000"/>
                  </a:schemeClr>
                </a:solidFill>
              </a:rPr>
              <a:t> éclairé</a:t>
            </a:r>
            <a:endParaRPr lang="fr-FR" sz="5600" dirty="0">
              <a:solidFill>
                <a:schemeClr val="tx1">
                  <a:lumMod val="65000"/>
                  <a:lumOff val="35000"/>
                </a:schemeClr>
              </a:solidFill>
            </a:endParaRPr>
          </a:p>
          <a:p>
            <a:r>
              <a:rPr lang="de-DE" sz="5600" dirty="0"/>
              <a:t>Postentürme (1989 insgesamt 302 Stück)</a:t>
            </a:r>
            <a:endParaRPr lang="fr-FR" sz="5600" dirty="0"/>
          </a:p>
          <a:p>
            <a:r>
              <a:rPr lang="fr-FR" sz="5600" i="1" dirty="0">
                <a:solidFill>
                  <a:schemeClr val="tx1">
                    <a:lumMod val="65000"/>
                    <a:lumOff val="35000"/>
                  </a:schemeClr>
                </a:solidFill>
              </a:rPr>
              <a:t>des miradors (en tout 302 en 1989)</a:t>
            </a:r>
            <a:endParaRPr lang="fr-FR" sz="5600" dirty="0">
              <a:solidFill>
                <a:schemeClr val="tx1">
                  <a:lumMod val="65000"/>
                  <a:lumOff val="35000"/>
                </a:schemeClr>
              </a:solidFill>
            </a:endParaRPr>
          </a:p>
          <a:p>
            <a:r>
              <a:rPr lang="de-DE" sz="5600" dirty="0"/>
              <a:t>Kontrollstreifen (KS), immer frisch geeggt, zur Spurenfeststellung, der auch von den Grenzsoldaten nicht grundlos betreten werden durfte,</a:t>
            </a:r>
            <a:endParaRPr lang="fr-FR" sz="5600" dirty="0"/>
          </a:p>
          <a:p>
            <a:r>
              <a:rPr lang="fr-FR" sz="5600" i="1" dirty="0">
                <a:solidFill>
                  <a:schemeClr val="tx1">
                    <a:lumMod val="65000"/>
                    <a:lumOff val="35000"/>
                  </a:schemeClr>
                </a:solidFill>
              </a:rPr>
              <a:t>des pistes de contrôle (KS) ou « pistes de la mort », toujours hersées de frais, pour détecter les traces, et qui ne devaient pas être piétinées sans motif par les soldats</a:t>
            </a:r>
            <a:endParaRPr lang="fr-FR" sz="5600" dirty="0">
              <a:solidFill>
                <a:schemeClr val="tx1">
                  <a:lumMod val="65000"/>
                  <a:lumOff val="35000"/>
                </a:schemeClr>
              </a:solidFill>
            </a:endParaRPr>
          </a:p>
          <a:p>
            <a:r>
              <a:rPr lang="de-DE" sz="5600" dirty="0"/>
              <a:t>Betonfertigteilmauer</a:t>
            </a:r>
            <a:endParaRPr lang="fr-FR" sz="5600" dirty="0"/>
          </a:p>
          <a:p>
            <a:r>
              <a:rPr lang="fr-FR" sz="5600" i="1" dirty="0">
                <a:solidFill>
                  <a:schemeClr val="tx1">
                    <a:lumMod val="65000"/>
                    <a:lumOff val="35000"/>
                  </a:schemeClr>
                </a:solidFill>
              </a:rPr>
              <a:t>le mur en parpaings </a:t>
            </a:r>
            <a:endParaRPr lang="fr-FR" sz="5600" dirty="0">
              <a:solidFill>
                <a:schemeClr val="tx1">
                  <a:lumMod val="65000"/>
                  <a:lumOff val="35000"/>
                </a:schemeClr>
              </a:solidFill>
            </a:endParaRPr>
          </a:p>
          <a:p>
            <a:r>
              <a:rPr lang="de-DE" sz="5600" dirty="0"/>
              <a:t>davor noch einige Meter Hoheitsgebiet der DDR.</a:t>
            </a:r>
            <a:endParaRPr lang="fr-FR" sz="5600" dirty="0"/>
          </a:p>
          <a:p>
            <a:r>
              <a:rPr lang="fr-FR" sz="5600" i="1" dirty="0">
                <a:solidFill>
                  <a:schemeClr val="tx1">
                    <a:lumMod val="65000"/>
                    <a:lumOff val="35000"/>
                  </a:schemeClr>
                </a:solidFill>
              </a:rPr>
              <a:t>par devant, encore quelques mètres du territoire sous l'autorité de la RDA.</a:t>
            </a:r>
            <a:endParaRPr lang="fr-FR" sz="5600" dirty="0">
              <a:solidFill>
                <a:schemeClr val="tx1">
                  <a:lumMod val="65000"/>
                  <a:lumOff val="35000"/>
                </a:schemeClr>
              </a:solidFill>
            </a:endParaRPr>
          </a:p>
          <a:p>
            <a:endParaRPr lang="fr-FR" dirty="0"/>
          </a:p>
        </p:txBody>
      </p:sp>
      <p:pic>
        <p:nvPicPr>
          <p:cNvPr id="1027" name="Picture 3"/>
          <p:cNvPicPr>
            <a:picLocks noChangeAspect="1" noChangeArrowheads="1"/>
          </p:cNvPicPr>
          <p:nvPr/>
        </p:nvPicPr>
        <p:blipFill>
          <a:blip r:embed="rId2" cstate="print"/>
          <a:srcRect/>
          <a:stretch>
            <a:fillRect/>
          </a:stretch>
        </p:blipFill>
        <p:spPr bwMode="auto">
          <a:xfrm>
            <a:off x="5292080" y="2852936"/>
            <a:ext cx="2952328" cy="169634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171400"/>
            <a:ext cx="7772400" cy="1143000"/>
          </a:xfrm>
        </p:spPr>
        <p:txBody>
          <a:bodyPr>
            <a:normAutofit/>
          </a:bodyPr>
          <a:lstStyle/>
          <a:p>
            <a:r>
              <a:rPr lang="de-DE" sz="2400" dirty="0" smtClean="0"/>
              <a:t>Fluchtversuche      </a:t>
            </a:r>
            <a:r>
              <a:rPr lang="de-DE" sz="1800" i="1" dirty="0" smtClean="0">
                <a:solidFill>
                  <a:schemeClr val="tx1">
                    <a:lumMod val="65000"/>
                    <a:lumOff val="35000"/>
                  </a:schemeClr>
                </a:solidFill>
              </a:rPr>
              <a:t>les tentatives de </a:t>
            </a:r>
            <a:r>
              <a:rPr lang="de-DE" sz="1800" i="1" dirty="0" err="1" smtClean="0">
                <a:solidFill>
                  <a:schemeClr val="tx1">
                    <a:lumMod val="65000"/>
                    <a:lumOff val="35000"/>
                  </a:schemeClr>
                </a:solidFill>
              </a:rPr>
              <a:t>fuites</a:t>
            </a:r>
            <a:endParaRPr lang="fr-FR" sz="2400" dirty="0"/>
          </a:p>
        </p:txBody>
      </p:sp>
      <p:sp>
        <p:nvSpPr>
          <p:cNvPr id="3" name="Espace réservé du contenu 2"/>
          <p:cNvSpPr>
            <a:spLocks noGrp="1"/>
          </p:cNvSpPr>
          <p:nvPr>
            <p:ph sz="quarter" idx="1"/>
          </p:nvPr>
        </p:nvSpPr>
        <p:spPr>
          <a:xfrm>
            <a:off x="395536" y="1124744"/>
            <a:ext cx="8229600" cy="3340968"/>
          </a:xfrm>
        </p:spPr>
        <p:txBody>
          <a:bodyPr>
            <a:normAutofit fontScale="62500" lnSpcReduction="20000"/>
          </a:bodyPr>
          <a:lstStyle/>
          <a:p>
            <a:r>
              <a:rPr lang="de-DE" dirty="0"/>
              <a:t>Von 1961 bis 1989 versuchen viele Leute, die in die West gehen wollten, die Mauer durchzugehen.</a:t>
            </a:r>
            <a:endParaRPr lang="fr-FR" dirty="0"/>
          </a:p>
          <a:p>
            <a:r>
              <a:rPr lang="fr-FR" i="1" dirty="0" smtClean="0">
                <a:solidFill>
                  <a:schemeClr val="tx1">
                    <a:lumMod val="65000"/>
                    <a:lumOff val="35000"/>
                  </a:schemeClr>
                </a:solidFill>
              </a:rPr>
              <a:t>De 1961 à 1989 beaucoup de personnes passent le mur pour aller dans l’ouest.</a:t>
            </a:r>
            <a:endParaRPr lang="fr-FR" dirty="0">
              <a:solidFill>
                <a:schemeClr val="tx1">
                  <a:lumMod val="65000"/>
                  <a:lumOff val="35000"/>
                </a:schemeClr>
              </a:solidFill>
            </a:endParaRPr>
          </a:p>
          <a:p>
            <a:r>
              <a:rPr lang="de-DE" dirty="0"/>
              <a:t>In den ersten Tagen des Mauerbaus gelingt es noch etlichen Menschen, in den Westsektor zu fliehen. Viele klettern über die Drahtsperren oder die Mauer, springen aus den Häusern an der Sektorengrenze oder bauen Tunnel, um zu flüchten.</a:t>
            </a:r>
            <a:br>
              <a:rPr lang="de-DE" dirty="0"/>
            </a:br>
            <a:r>
              <a:rPr lang="fr-FR" i="1" dirty="0" smtClean="0">
                <a:solidFill>
                  <a:schemeClr val="tx1">
                    <a:lumMod val="65000"/>
                    <a:lumOff val="35000"/>
                  </a:schemeClr>
                </a:solidFill>
              </a:rPr>
              <a:t>Les premiers jours de la construction du mur, les gens arrivent encore à passer. Plusieurs grimpent sur les barrages de fil ou le mur, sautent des maisons à la frontière de secteur ou construisent un tunnel pour s'échapper.</a:t>
            </a:r>
            <a:r>
              <a:rPr lang="de-DE" dirty="0"/>
              <a:t/>
            </a:r>
            <a:br>
              <a:rPr lang="de-DE" dirty="0"/>
            </a:br>
            <a:r>
              <a:rPr lang="de-DE" dirty="0"/>
              <a:t>Jedoch wird die Flucht von Tag zu Tag immer gefährlicher. Schon während der ersten Tage werden etliche Flüchtlinge bei dem Versuch, die Sektorengrenze zu überqueren, erschossen.</a:t>
            </a:r>
            <a:br>
              <a:rPr lang="de-DE" dirty="0"/>
            </a:br>
            <a:r>
              <a:rPr lang="de-DE" dirty="0"/>
              <a:t>239 Leute wurden an der Grenze in Berlin erschossen oder starben bei dem Versuch, die DDR zu verlassen.</a:t>
            </a:r>
            <a:br>
              <a:rPr lang="de-DE" dirty="0"/>
            </a:br>
            <a:r>
              <a:rPr lang="fr-FR" i="1" dirty="0">
                <a:solidFill>
                  <a:schemeClr val="tx1">
                    <a:lumMod val="65000"/>
                    <a:lumOff val="35000"/>
                  </a:schemeClr>
                </a:solidFill>
              </a:rPr>
              <a:t> Mais la fuite sera de plus en plus dangereuse de jour en jour. Déjà pendant les premiers jours, plusieurs réfugiés furent tués pendant leur tentative de traverser la frontière.</a:t>
            </a:r>
            <a:endParaRPr lang="fr-FR" dirty="0">
              <a:solidFill>
                <a:schemeClr val="tx1">
                  <a:lumMod val="65000"/>
                  <a:lumOff val="35000"/>
                </a:schemeClr>
              </a:solidFill>
            </a:endParaRPr>
          </a:p>
          <a:p>
            <a:r>
              <a:rPr lang="fr-FR" i="1" dirty="0">
                <a:solidFill>
                  <a:schemeClr val="tx1">
                    <a:lumMod val="65000"/>
                    <a:lumOff val="35000"/>
                  </a:schemeClr>
                </a:solidFill>
              </a:rPr>
              <a:t>239 gens furent tués à la frontière à Berlin ou moururent à la tentative de quitter la RDA.</a:t>
            </a:r>
            <a:endParaRPr lang="fr-FR" dirty="0">
              <a:solidFill>
                <a:schemeClr val="tx1">
                  <a:lumMod val="65000"/>
                  <a:lumOff val="35000"/>
                </a:schemeClr>
              </a:solidFill>
            </a:endParaRP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de-DE" sz="2700" b="1" dirty="0" smtClean="0"/>
              <a:t>Einzelne mutige und phantasievolle </a:t>
            </a:r>
            <a:r>
              <a:rPr lang="de-DE" sz="2700" b="1" dirty="0" smtClean="0"/>
              <a:t>Fluchtgeschichten                              </a:t>
            </a:r>
            <a:r>
              <a:rPr lang="de-DE" sz="1800" i="1" dirty="0" err="1" smtClean="0"/>
              <a:t>histoires</a:t>
            </a:r>
            <a:r>
              <a:rPr lang="de-DE" sz="1800" i="1" dirty="0" smtClean="0"/>
              <a:t> de </a:t>
            </a:r>
            <a:r>
              <a:rPr lang="de-DE" sz="1800" i="1" dirty="0" err="1" smtClean="0"/>
              <a:t>fuites</a:t>
            </a:r>
            <a:r>
              <a:rPr lang="de-DE" sz="1800" i="1" dirty="0" smtClean="0"/>
              <a:t> </a:t>
            </a:r>
            <a:r>
              <a:rPr lang="de-DE" sz="1800" i="1" dirty="0" err="1" smtClean="0"/>
              <a:t>amusantes</a:t>
            </a:r>
            <a:r>
              <a:rPr lang="fr-FR" dirty="0" smtClean="0"/>
              <a:t/>
            </a:r>
            <a:br>
              <a:rPr lang="fr-FR" dirty="0" smtClean="0"/>
            </a:br>
            <a:endParaRPr lang="fr-FR" dirty="0"/>
          </a:p>
        </p:txBody>
      </p:sp>
      <p:sp>
        <p:nvSpPr>
          <p:cNvPr id="3" name="Espace réservé du contenu 2"/>
          <p:cNvSpPr>
            <a:spLocks noGrp="1"/>
          </p:cNvSpPr>
          <p:nvPr>
            <p:ph sz="quarter" idx="1"/>
          </p:nvPr>
        </p:nvSpPr>
        <p:spPr>
          <a:xfrm>
            <a:off x="251520" y="1268760"/>
            <a:ext cx="8435280" cy="4248472"/>
          </a:xfrm>
        </p:spPr>
        <p:txBody>
          <a:bodyPr>
            <a:normAutofit/>
          </a:bodyPr>
          <a:lstStyle/>
          <a:p>
            <a:r>
              <a:rPr lang="de-DE" sz="1600" b="1" dirty="0" smtClean="0"/>
              <a:t>15.August.1961</a:t>
            </a:r>
            <a:r>
              <a:rPr lang="de-DE" sz="1600" dirty="0" smtClean="0"/>
              <a:t> </a:t>
            </a:r>
            <a:br>
              <a:rPr lang="de-DE" sz="1600" dirty="0" smtClean="0"/>
            </a:br>
            <a:r>
              <a:rPr lang="de-DE" sz="1600" dirty="0" smtClean="0"/>
              <a:t>- Der erste Volksarmist sprang über die Grenze (Stacheldraht). Dabei wurde er zufällig fotografiert und dieses Foto ging um die Welt.(Viele DDR-Bürger wurden daraufhin Grenzsoldaten mit der Hoffnung größere Chancen zur Flucht zu haben.) </a:t>
            </a:r>
            <a:r>
              <a:rPr lang="fr-FR" sz="1600" i="1" dirty="0" smtClean="0">
                <a:solidFill>
                  <a:schemeClr val="tx1">
                    <a:lumMod val="65000"/>
                    <a:lumOff val="35000"/>
                  </a:schemeClr>
                </a:solidFill>
              </a:rPr>
              <a:t>Le premier soldat saute la frontière. Il donnera une photo mondialement célèbre. Après cela, les gens </a:t>
            </a:r>
            <a:r>
              <a:rPr lang="fr-FR" sz="1600" i="1" dirty="0" err="1" smtClean="0">
                <a:solidFill>
                  <a:schemeClr val="tx1">
                    <a:lumMod val="65000"/>
                    <a:lumOff val="35000"/>
                  </a:schemeClr>
                </a:solidFill>
              </a:rPr>
              <a:t>deviendraont</a:t>
            </a:r>
            <a:r>
              <a:rPr lang="fr-FR" sz="1600" i="1" dirty="0" smtClean="0">
                <a:solidFill>
                  <a:schemeClr val="tx1">
                    <a:lumMod val="65000"/>
                    <a:lumOff val="35000"/>
                  </a:schemeClr>
                </a:solidFill>
              </a:rPr>
              <a:t> soldats de frontières afin d‘avoir de meilleures chances de fuites.</a:t>
            </a:r>
            <a:endParaRPr lang="fr-FR" sz="1600" dirty="0" smtClean="0"/>
          </a:p>
          <a:p>
            <a:r>
              <a:rPr lang="de-DE" sz="1600" b="1" dirty="0" smtClean="0"/>
              <a:t>23.November.1961</a:t>
            </a:r>
            <a:r>
              <a:rPr lang="de-DE" sz="1600" dirty="0" smtClean="0"/>
              <a:t> </a:t>
            </a:r>
            <a:br>
              <a:rPr lang="de-DE" sz="1600" dirty="0" smtClean="0"/>
            </a:br>
            <a:r>
              <a:rPr lang="de-DE" sz="1600" dirty="0" smtClean="0"/>
              <a:t>- „Verspätung in Marienborn“ </a:t>
            </a:r>
            <a:br>
              <a:rPr lang="de-DE" sz="1600" dirty="0" smtClean="0"/>
            </a:br>
            <a:r>
              <a:rPr lang="de-DE" sz="1600" dirty="0" smtClean="0"/>
              <a:t>Ein 20jähriger sprang auf einen US-</a:t>
            </a:r>
            <a:r>
              <a:rPr lang="de-DE" sz="1600" dirty="0" err="1" smtClean="0"/>
              <a:t>Militärszug</a:t>
            </a:r>
            <a:r>
              <a:rPr lang="de-DE" sz="1600" dirty="0" smtClean="0"/>
              <a:t> auf, er zerschlug die Scheiben und bat andere Mitfahrer um Hilfe und Unterstützung. Die Sowjets merkten dies sofort und wollten den Zug durchsuchen. Erst nach 16Std. Aufenthalt in Marienborn übergab die US-</a:t>
            </a:r>
            <a:r>
              <a:rPr lang="de-DE" sz="1600" dirty="0" err="1" smtClean="0"/>
              <a:t>Militärskommission</a:t>
            </a:r>
            <a:r>
              <a:rPr lang="de-DE" sz="1600" dirty="0" smtClean="0"/>
              <a:t> nach langen Diskussionen mit den Sowjets den Mann an sie. Die Flucht war </a:t>
            </a:r>
            <a:r>
              <a:rPr lang="de-DE" sz="1600" dirty="0" err="1" smtClean="0"/>
              <a:t>mißlungen</a:t>
            </a:r>
            <a:r>
              <a:rPr lang="de-DE" sz="1600" dirty="0" smtClean="0"/>
              <a:t>. </a:t>
            </a:r>
            <a:r>
              <a:rPr lang="de-DE" sz="1600" dirty="0" smtClean="0"/>
              <a:t> </a:t>
            </a:r>
            <a:r>
              <a:rPr lang="fr-FR" sz="1600" i="1" dirty="0" smtClean="0">
                <a:solidFill>
                  <a:schemeClr val="tx1">
                    <a:lumMod val="65000"/>
                    <a:lumOff val="35000"/>
                  </a:schemeClr>
                </a:solidFill>
              </a:rPr>
              <a:t>Un homme de 20 ans saute sur le toit d‘un train militaire. Les </a:t>
            </a:r>
            <a:r>
              <a:rPr lang="fr-FR" sz="1600" i="1" dirty="0" err="1" smtClean="0">
                <a:solidFill>
                  <a:schemeClr val="tx1">
                    <a:lumMod val="65000"/>
                    <a:lumOff val="35000"/>
                  </a:schemeClr>
                </a:solidFill>
              </a:rPr>
              <a:t>sovietiques</a:t>
            </a:r>
            <a:r>
              <a:rPr lang="fr-FR" sz="1600" i="1" dirty="0" smtClean="0">
                <a:solidFill>
                  <a:schemeClr val="tx1">
                    <a:lumMod val="65000"/>
                    <a:lumOff val="35000"/>
                  </a:schemeClr>
                </a:solidFill>
              </a:rPr>
              <a:t> le remarquent et l‘arrête. Le fuite échoue.</a:t>
            </a:r>
          </a:p>
          <a:p>
            <a:r>
              <a:rPr lang="de-DE" sz="1600" b="1" dirty="0" smtClean="0"/>
              <a:t>18.April.1962</a:t>
            </a:r>
            <a:r>
              <a:rPr lang="de-DE" sz="1600" dirty="0" smtClean="0"/>
              <a:t> </a:t>
            </a:r>
            <a:r>
              <a:rPr lang="de-DE" sz="1600" dirty="0" smtClean="0"/>
              <a:t/>
            </a:r>
            <a:br>
              <a:rPr lang="de-DE" sz="1600" dirty="0" smtClean="0"/>
            </a:br>
            <a:r>
              <a:rPr lang="de-DE" sz="1600" dirty="0" smtClean="0"/>
              <a:t>- Klaus Brüske wollte seinen mit Flüchtlingen beladenen LKW durch die Grenze </a:t>
            </a:r>
            <a:r>
              <a:rPr lang="de-DE" sz="1600" dirty="0" err="1" smtClean="0"/>
              <a:t>hindurchfahren</a:t>
            </a:r>
            <a:r>
              <a:rPr lang="de-DE" sz="1600" dirty="0" smtClean="0"/>
              <a:t>. Im hektischen </a:t>
            </a:r>
            <a:r>
              <a:rPr lang="de-DE" sz="1600" dirty="0" err="1" smtClean="0"/>
              <a:t>Kugelhag</a:t>
            </a:r>
            <a:r>
              <a:rPr lang="de-DE" sz="1600" dirty="0" smtClean="0"/>
              <a:t> en, wurden sie festgenommen.  </a:t>
            </a:r>
            <a:r>
              <a:rPr lang="de-DE" sz="1600" dirty="0" smtClean="0"/>
              <a:t> </a:t>
            </a:r>
            <a:r>
              <a:rPr lang="fr-FR" sz="1600" i="1" dirty="0" err="1" smtClean="0">
                <a:solidFill>
                  <a:schemeClr val="tx1">
                    <a:lumMod val="65000"/>
                    <a:lumOff val="35000"/>
                  </a:schemeClr>
                </a:solidFill>
              </a:rPr>
              <a:t>Brüske</a:t>
            </a:r>
            <a:r>
              <a:rPr lang="fr-FR" sz="1600" i="1" dirty="0" smtClean="0">
                <a:solidFill>
                  <a:schemeClr val="tx1">
                    <a:lumMod val="65000"/>
                    <a:lumOff val="35000"/>
                  </a:schemeClr>
                </a:solidFill>
              </a:rPr>
              <a:t> passe la frontière avec un camion rempli de réfugiés. Ils sont arrêtés.</a:t>
            </a:r>
            <a:endParaRPr lang="fr-FR" sz="1600" dirty="0" smtClean="0"/>
          </a:p>
          <a:p>
            <a:endParaRPr lang="fr-FR" sz="1600" dirty="0" smtClean="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3528" y="188640"/>
            <a:ext cx="8363272" cy="6480720"/>
          </a:xfrm>
        </p:spPr>
        <p:txBody>
          <a:bodyPr>
            <a:normAutofit/>
          </a:bodyPr>
          <a:lstStyle/>
          <a:p>
            <a:r>
              <a:rPr lang="de-DE" sz="1600" b="1" dirty="0" smtClean="0"/>
              <a:t>17.August.1962</a:t>
            </a:r>
            <a:r>
              <a:rPr lang="de-DE" sz="1600" dirty="0" smtClean="0"/>
              <a:t> </a:t>
            </a:r>
            <a:br>
              <a:rPr lang="de-DE" sz="1600" dirty="0" smtClean="0"/>
            </a:br>
            <a:r>
              <a:rPr lang="de-DE" sz="1600" dirty="0" smtClean="0"/>
              <a:t>- Peter Fechter, 18 Jahre, will über die Grenze fliehen und wird angeschossen. Er liegt 50min. im Graben und winselt um Hilfe, bis er schließlich verblutete, weil niemand ihm half (eine Frau warf ihm ein Verbandspäckchen hin, aber er war zu schwach es zu ergreifen). Später wurde er tot </a:t>
            </a:r>
            <a:r>
              <a:rPr lang="de-DE" sz="1600" dirty="0" smtClean="0"/>
              <a:t>weggetragen</a:t>
            </a:r>
            <a:r>
              <a:rPr lang="de-DE" sz="1600" dirty="0" smtClean="0"/>
              <a:t>. (das Volk war sehr aufgebracht über diesen Vorfall und bewarf die Grenzposten mit Steinen). </a:t>
            </a:r>
            <a:r>
              <a:rPr lang="de-DE" sz="1600" dirty="0" smtClean="0"/>
              <a:t> </a:t>
            </a:r>
            <a:r>
              <a:rPr lang="fr-FR" sz="1600" i="1" dirty="0" err="1" smtClean="0">
                <a:solidFill>
                  <a:schemeClr val="tx1">
                    <a:lumMod val="65000"/>
                    <a:lumOff val="35000"/>
                  </a:schemeClr>
                </a:solidFill>
              </a:rPr>
              <a:t>Fecher</a:t>
            </a:r>
            <a:r>
              <a:rPr lang="fr-FR" sz="1600" i="1" dirty="0" smtClean="0">
                <a:solidFill>
                  <a:schemeClr val="tx1">
                    <a:lumMod val="65000"/>
                    <a:lumOff val="35000"/>
                  </a:schemeClr>
                </a:solidFill>
              </a:rPr>
              <a:t>, 18ans, veut s‘enfuir et se fait tirer dessus. Il appelle à l‘aide pendant 50min avant de mourir d‘une hémorragie. Un femme a essayé de l‘aider en lui lançant un paquet, mais il était trop faible pou l‘attraper. On l‘emportera mort.  Cette affaire a beaucoup touché la population et on a jeté la pierre aux gardes frontières.</a:t>
            </a:r>
            <a:endParaRPr lang="fr-FR" sz="1600" i="1" dirty="0" smtClean="0">
              <a:solidFill>
                <a:schemeClr val="tx1">
                  <a:lumMod val="65000"/>
                  <a:lumOff val="35000"/>
                </a:schemeClr>
              </a:solidFill>
            </a:endParaRPr>
          </a:p>
          <a:p>
            <a:r>
              <a:rPr lang="de-DE" sz="1600" b="1" dirty="0" smtClean="0"/>
              <a:t>1962</a:t>
            </a:r>
            <a:r>
              <a:rPr lang="de-DE" sz="1600" dirty="0" smtClean="0"/>
              <a:t> </a:t>
            </a:r>
            <a:br>
              <a:rPr lang="de-DE" sz="1600" dirty="0" smtClean="0"/>
            </a:br>
            <a:r>
              <a:rPr lang="de-DE" sz="1600" dirty="0" smtClean="0"/>
              <a:t>- Ein Mann ließ sich von einer Freundin eine Uniform aus der BDR schicken – sie saß perfekt. Er studierte den sowjetischen Gruß, bis er auch den perfekt konnte. Schließlich </a:t>
            </a:r>
            <a:r>
              <a:rPr lang="de-DE" sz="1600" dirty="0" err="1" smtClean="0"/>
              <a:t>maschierte</a:t>
            </a:r>
            <a:r>
              <a:rPr lang="de-DE" sz="1600" dirty="0" smtClean="0"/>
              <a:t> er einfach so in den Westen</a:t>
            </a:r>
            <a:r>
              <a:rPr lang="de-DE" sz="1600" dirty="0" smtClean="0"/>
              <a:t>. </a:t>
            </a:r>
            <a:r>
              <a:rPr lang="fr-FR" sz="1600" i="1" dirty="0" smtClean="0">
                <a:solidFill>
                  <a:schemeClr val="tx1">
                    <a:lumMod val="65000"/>
                    <a:lumOff val="35000"/>
                  </a:schemeClr>
                </a:solidFill>
              </a:rPr>
              <a:t>Un homme se fait envoyé un uniforme de RFA par une amie, s‘entraine au salut soviétique jusqu‘à la perfection. Il passe ainsi à l‘Ouest, tout simplement. </a:t>
            </a:r>
            <a:endParaRPr lang="fr-FR" sz="1600" i="1" dirty="0" smtClean="0">
              <a:solidFill>
                <a:schemeClr val="tx1">
                  <a:lumMod val="65000"/>
                  <a:lumOff val="35000"/>
                </a:schemeClr>
              </a:solidFill>
            </a:endParaRPr>
          </a:p>
          <a:p>
            <a:r>
              <a:rPr lang="de-DE" sz="1600" b="1" dirty="0" smtClean="0"/>
              <a:t>12.Mai.1963</a:t>
            </a:r>
            <a:r>
              <a:rPr lang="de-DE" sz="1600" dirty="0" smtClean="0"/>
              <a:t> </a:t>
            </a:r>
            <a:br>
              <a:rPr lang="de-DE" sz="1600" dirty="0" smtClean="0"/>
            </a:br>
            <a:r>
              <a:rPr lang="de-DE" sz="1600" dirty="0" smtClean="0"/>
              <a:t>- 12 Ostberliner versuchen mit einem BVG-Bus die Grenze zu durchfahren. Sie kommen in den Kugelhagel und halten an – sie geben auf. Vier von ihnen sind schwer verletzt. Die Flucht scheitert. </a:t>
            </a:r>
            <a:r>
              <a:rPr lang="de-DE" sz="1600" dirty="0" smtClean="0"/>
              <a:t>  </a:t>
            </a:r>
            <a:r>
              <a:rPr lang="fr-FR" sz="1600" i="1" dirty="0" smtClean="0">
                <a:solidFill>
                  <a:schemeClr val="tx1">
                    <a:lumMod val="65000"/>
                    <a:lumOff val="35000"/>
                  </a:schemeClr>
                </a:solidFill>
              </a:rPr>
              <a:t>12 Berlinois de l‘est essaient de passer la frontière dans un bus. Ils abandonnent sous une </a:t>
            </a:r>
            <a:r>
              <a:rPr lang="fr-FR" sz="1600" i="1" dirty="0" err="1" smtClean="0">
                <a:solidFill>
                  <a:schemeClr val="tx1">
                    <a:lumMod val="65000"/>
                    <a:lumOff val="35000"/>
                  </a:schemeClr>
                </a:solidFill>
              </a:rPr>
              <a:t>grèle</a:t>
            </a:r>
            <a:r>
              <a:rPr lang="fr-FR" sz="1600" i="1" dirty="0" smtClean="0">
                <a:solidFill>
                  <a:schemeClr val="tx1">
                    <a:lumMod val="65000"/>
                    <a:lumOff val="35000"/>
                  </a:schemeClr>
                </a:solidFill>
              </a:rPr>
              <a:t> de balle. 4 sont grièvement blessés. La fuite échoue.</a:t>
            </a:r>
            <a:endParaRPr lang="fr-FR" sz="1600" i="1" dirty="0" smtClean="0">
              <a:solidFill>
                <a:schemeClr val="tx1">
                  <a:lumMod val="65000"/>
                  <a:lumOff val="35000"/>
                </a:schemeClr>
              </a:solidFill>
            </a:endParaRPr>
          </a:p>
          <a:p>
            <a:r>
              <a:rPr lang="de-DE" sz="1600" b="1" dirty="0" smtClean="0"/>
              <a:t>17.September.1963</a:t>
            </a:r>
            <a:r>
              <a:rPr lang="de-DE" sz="1600" dirty="0" smtClean="0"/>
              <a:t> </a:t>
            </a:r>
            <a:br>
              <a:rPr lang="de-DE" sz="1600" dirty="0" smtClean="0"/>
            </a:br>
            <a:r>
              <a:rPr lang="de-DE" sz="1600" dirty="0" smtClean="0"/>
              <a:t>- Ein Postangestellter flüchtet mit zwei Freunden in einem Lastwagen. Sie rasen durch drei Stacheldrahtzäune und prallen gegen die Eingangstür eines Westberliner Hauses. Diese Flucht gelingt. </a:t>
            </a:r>
            <a:r>
              <a:rPr lang="de-DE" sz="1600" dirty="0" smtClean="0"/>
              <a:t> </a:t>
            </a:r>
            <a:r>
              <a:rPr lang="fr-FR" sz="1600" i="1" dirty="0" smtClean="0">
                <a:solidFill>
                  <a:schemeClr val="tx1">
                    <a:lumMod val="65000"/>
                    <a:lumOff val="35000"/>
                  </a:schemeClr>
                </a:solidFill>
              </a:rPr>
              <a:t>Un employé de poste s‘échappe avec 2 amies dans un camion. Ils passent à travers 3 barbelés et s‘écrasent sur la porte d‘une maison de Berlin-Ouest. Cette fuite réussie.</a:t>
            </a:r>
            <a:endParaRPr lang="fr-FR" sz="1600" dirty="0" smtClean="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3528" y="260648"/>
            <a:ext cx="8363272" cy="5759152"/>
          </a:xfrm>
        </p:spPr>
        <p:txBody>
          <a:bodyPr>
            <a:normAutofit/>
          </a:bodyPr>
          <a:lstStyle/>
          <a:p>
            <a:r>
              <a:rPr lang="de-DE" sz="1600" b="1" dirty="0" smtClean="0"/>
              <a:t>1964</a:t>
            </a:r>
            <a:r>
              <a:rPr lang="de-DE" sz="1600" dirty="0" smtClean="0"/>
              <a:t> </a:t>
            </a:r>
            <a:br>
              <a:rPr lang="de-DE" sz="1600" dirty="0" smtClean="0"/>
            </a:br>
            <a:r>
              <a:rPr lang="de-DE" sz="1600" dirty="0" smtClean="0"/>
              <a:t>- Im kleinsten Automobile „Isetta“ verstecken sich neun Flüchtlinge, wo sonst Heizanlage und Batterie sind. Die Flucht gelang, weil niemand diesen Autotyp kontrollierte, da es unmöglich schien dort Personen zu verstecken. </a:t>
            </a:r>
            <a:r>
              <a:rPr lang="de-DE" sz="1600" dirty="0" smtClean="0"/>
              <a:t> </a:t>
            </a:r>
            <a:r>
              <a:rPr lang="fr-FR" sz="1600" i="1" dirty="0" smtClean="0">
                <a:solidFill>
                  <a:schemeClr val="tx1">
                    <a:lumMod val="65000"/>
                    <a:lumOff val="35000"/>
                  </a:schemeClr>
                </a:solidFill>
              </a:rPr>
              <a:t>9 personnes se cachent à la place de l‘installation de chauffage et de la batterie dans la plus petite voiture, qui personne ne </a:t>
            </a:r>
            <a:r>
              <a:rPr lang="fr-FR" sz="1600" i="1" dirty="0" err="1" smtClean="0">
                <a:solidFill>
                  <a:schemeClr val="tx1">
                    <a:lumMod val="65000"/>
                    <a:lumOff val="35000"/>
                  </a:schemeClr>
                </a:solidFill>
              </a:rPr>
              <a:t>controllait</a:t>
            </a:r>
            <a:r>
              <a:rPr lang="fr-FR" sz="1600" i="1" dirty="0" smtClean="0">
                <a:solidFill>
                  <a:schemeClr val="tx1">
                    <a:lumMod val="65000"/>
                    <a:lumOff val="35000"/>
                  </a:schemeClr>
                </a:solidFill>
              </a:rPr>
              <a:t> car jugé trop minuscule pour cacher des gens.</a:t>
            </a:r>
            <a:endParaRPr lang="fr-FR" sz="1600" dirty="0" smtClean="0"/>
          </a:p>
          <a:p>
            <a:r>
              <a:rPr lang="de-DE" sz="1600" b="1" dirty="0" smtClean="0"/>
              <a:t>09.September.1968</a:t>
            </a:r>
            <a:r>
              <a:rPr lang="de-DE" sz="1600" dirty="0" smtClean="0"/>
              <a:t> </a:t>
            </a:r>
            <a:br>
              <a:rPr lang="de-DE" sz="1600" dirty="0" smtClean="0"/>
            </a:br>
            <a:r>
              <a:rPr lang="de-DE" sz="1600" dirty="0" smtClean="0"/>
              <a:t>- Bernd Böttger, 28 Jahre, baut sich aus einem Fahrradhilfsmotor ein Mini- U- Boot und ließ sich damit durch die Ostsee nach Dänemark ziehen (25km in 5Std.). Von einer westdeutschen Firma wird der Erfinder sofort eingestellt, um ein Serienmodell zu entwickeln, das für die Rettungsdienste eine Revolution werden sollte. </a:t>
            </a:r>
            <a:r>
              <a:rPr lang="de-DE" sz="1600" dirty="0" smtClean="0"/>
              <a:t> </a:t>
            </a:r>
            <a:r>
              <a:rPr lang="fr-FR" sz="1600" i="1" dirty="0" err="1" smtClean="0">
                <a:solidFill>
                  <a:schemeClr val="tx1">
                    <a:lumMod val="65000"/>
                    <a:lumOff val="35000"/>
                  </a:schemeClr>
                </a:solidFill>
              </a:rPr>
              <a:t>Böttger</a:t>
            </a:r>
            <a:r>
              <a:rPr lang="fr-FR" sz="1600" i="1" dirty="0" smtClean="0">
                <a:solidFill>
                  <a:schemeClr val="tx1">
                    <a:lumMod val="65000"/>
                    <a:lumOff val="35000"/>
                  </a:schemeClr>
                </a:solidFill>
              </a:rPr>
              <a:t>, 28 ans, se construit un mini U-Boot avec un moteur de </a:t>
            </a:r>
            <a:r>
              <a:rPr lang="fr-FR" sz="1600" i="1" dirty="0" err="1" smtClean="0">
                <a:solidFill>
                  <a:schemeClr val="tx1">
                    <a:lumMod val="65000"/>
                    <a:lumOff val="35000"/>
                  </a:schemeClr>
                </a:solidFill>
              </a:rPr>
              <a:t>bicuclette</a:t>
            </a:r>
            <a:r>
              <a:rPr lang="fr-FR" sz="1600" i="1" dirty="0" smtClean="0">
                <a:solidFill>
                  <a:schemeClr val="tx1">
                    <a:lumMod val="65000"/>
                    <a:lumOff val="35000"/>
                  </a:schemeClr>
                </a:solidFill>
              </a:rPr>
              <a:t> et traverse la Baltique. Il sera immédiatement engagé par une société de l‘ouest; son modèle aidera grandement les équipes de sauvetages en mer.</a:t>
            </a:r>
          </a:p>
          <a:p>
            <a:r>
              <a:rPr lang="de-DE" sz="1600" b="1" dirty="0" smtClean="0"/>
              <a:t>1970</a:t>
            </a:r>
            <a:r>
              <a:rPr lang="de-DE" sz="1600" dirty="0" smtClean="0"/>
              <a:t> </a:t>
            </a:r>
            <a:br>
              <a:rPr lang="de-DE" sz="1600" dirty="0" smtClean="0"/>
            </a:br>
            <a:r>
              <a:rPr lang="de-DE" sz="1600" dirty="0" smtClean="0"/>
              <a:t>- Ein Franzose bastelt seiner Braut ein Versteck aus zwei Koffern. Der Franzose und seine Freunde fuhren mit dem Zug Richtung Westen. Die Freundin stieg zu und kroch in ihr Versteck, wo sie 70min. verweilen </a:t>
            </a:r>
            <a:r>
              <a:rPr lang="de-DE" sz="1600" dirty="0" err="1" smtClean="0"/>
              <a:t>mußte</a:t>
            </a:r>
            <a:r>
              <a:rPr lang="de-DE" sz="1600" dirty="0" smtClean="0"/>
              <a:t>, bis sie alle im Westen waren. </a:t>
            </a:r>
            <a:r>
              <a:rPr lang="de-DE" sz="1600" dirty="0" smtClean="0"/>
              <a:t> </a:t>
            </a:r>
            <a:r>
              <a:rPr lang="fr-FR" sz="1600" i="1" dirty="0" smtClean="0">
                <a:solidFill>
                  <a:schemeClr val="tx1">
                    <a:lumMod val="65000"/>
                    <a:lumOff val="35000"/>
                  </a:schemeClr>
                </a:solidFill>
              </a:rPr>
              <a:t>Un Français fabrique à sa fiancée une cachette avec deux valises. Avec ses amis, il prend le train vers l‘Ouest, avec elle dans sa cachette, où elle reste immobile jusqu‘à ce qu‘ils soient à l‘ouest.</a:t>
            </a:r>
          </a:p>
          <a:p>
            <a:r>
              <a:rPr lang="de-DE" sz="1700" b="1" dirty="0" smtClean="0"/>
              <a:t>1971</a:t>
            </a:r>
            <a:r>
              <a:rPr lang="de-DE" sz="1700" dirty="0" smtClean="0"/>
              <a:t> </a:t>
            </a:r>
            <a:r>
              <a:rPr lang="de-DE" sz="1700" dirty="0" smtClean="0"/>
              <a:t/>
            </a:r>
            <a:br>
              <a:rPr lang="de-DE" sz="1700" dirty="0" smtClean="0"/>
            </a:br>
            <a:r>
              <a:rPr lang="de-DE" sz="1700" dirty="0" smtClean="0"/>
              <a:t>- Ein 24 jähriges Mädchen stieg, während eines Umzugs eines Bekannten in den Westen, in seine Musiktruhe. Durch einen glücklichen Zufall wurde sie an der Grenzkontrolle übersehen. Niemand </a:t>
            </a:r>
            <a:r>
              <a:rPr lang="de-DE" sz="1700" dirty="0" err="1" smtClean="0"/>
              <a:t>wußte</a:t>
            </a:r>
            <a:r>
              <a:rPr lang="de-DE" sz="1700" dirty="0" smtClean="0"/>
              <a:t> von ihrer Aktion, welche gelang. </a:t>
            </a:r>
            <a:r>
              <a:rPr lang="de-DE" sz="1700" dirty="0" smtClean="0"/>
              <a:t> </a:t>
            </a:r>
            <a:r>
              <a:rPr lang="fr-FR" sz="1700" i="1" dirty="0" smtClean="0">
                <a:solidFill>
                  <a:schemeClr val="tx1">
                    <a:lumMod val="65000"/>
                    <a:lumOff val="35000"/>
                  </a:schemeClr>
                </a:solidFill>
              </a:rPr>
              <a:t>Une fille de 24ans se cache pendant le déménagement d’une connaissance dans l’ouest. Elle échappe au contrôle et réussit sa fuite.</a:t>
            </a:r>
            <a:endParaRPr lang="fr-FR" sz="1700" dirty="0" smtClean="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3528" y="188640"/>
            <a:ext cx="8363272" cy="5328592"/>
          </a:xfrm>
        </p:spPr>
        <p:txBody>
          <a:bodyPr/>
          <a:lstStyle/>
          <a:p>
            <a:r>
              <a:rPr lang="de-DE" sz="1600" b="1" dirty="0" smtClean="0"/>
              <a:t>1979</a:t>
            </a:r>
            <a:r>
              <a:rPr lang="de-DE" sz="1600" dirty="0" smtClean="0"/>
              <a:t> </a:t>
            </a:r>
            <a:endParaRPr lang="fr-FR" sz="1600" dirty="0" smtClean="0"/>
          </a:p>
          <a:p>
            <a:pPr>
              <a:buNone/>
            </a:pPr>
            <a:r>
              <a:rPr lang="de-DE" sz="1600" dirty="0" smtClean="0"/>
              <a:t>     -</a:t>
            </a:r>
            <a:r>
              <a:rPr lang="de-DE" sz="1600" dirty="0" smtClean="0"/>
              <a:t>Ein 23jähriger Mann schmuggelte seine 17jährige Freundin in einer Kabeltrommel in den Westen . </a:t>
            </a:r>
            <a:br>
              <a:rPr lang="de-DE" sz="1600" dirty="0" smtClean="0"/>
            </a:br>
            <a:r>
              <a:rPr lang="de-DE" sz="1600" dirty="0" smtClean="0"/>
              <a:t>Die Flucht war gelungen, jedoch kehrte das Mädchen auf das Bitten und Drängen seiner Eltern wieder zurück </a:t>
            </a:r>
            <a:r>
              <a:rPr lang="de-DE" sz="1600" dirty="0" smtClean="0"/>
              <a:t> in </a:t>
            </a:r>
            <a:r>
              <a:rPr lang="de-DE" sz="1600" dirty="0" smtClean="0"/>
              <a:t>den Osten. Für sie hatte der Vorfall keine Konsequenzen, jedoch war somit das Fluchtmittel aufgedeckt. </a:t>
            </a:r>
            <a:r>
              <a:rPr lang="de-DE" sz="1600" dirty="0" smtClean="0"/>
              <a:t> </a:t>
            </a:r>
            <a:r>
              <a:rPr lang="fr-FR" sz="1600" i="1" dirty="0" smtClean="0">
                <a:solidFill>
                  <a:schemeClr val="tx1">
                    <a:lumMod val="65000"/>
                    <a:lumOff val="35000"/>
                  </a:schemeClr>
                </a:solidFill>
              </a:rPr>
              <a:t>Un homme de 23 ans arrive à faire passer une amie de 17 ans dans l‘Ouest. Elle revient à la demande de ses parents, malgré la réussite. Il n‘y a eu aucunes conséquences, mais ils avaient découverts un moyen de s‘enfuir</a:t>
            </a:r>
            <a:r>
              <a:rPr lang="de-DE" sz="1600" dirty="0" smtClean="0"/>
              <a:t>.</a:t>
            </a:r>
          </a:p>
          <a:p>
            <a:pPr>
              <a:buNone/>
            </a:pPr>
            <a:r>
              <a:rPr lang="de-DE" sz="1600" dirty="0" smtClean="0"/>
              <a:t>-Ein Artist hangelte sich mit Hilfe eines Holzgestelles an einer 11000 Volt geladenen Hochspannungsleitung  entlang nach Westen. Dort sprang er aus 12m Höhe und brach sich beide Arme, jedoch war die Flucht gelungen. </a:t>
            </a:r>
            <a:r>
              <a:rPr lang="de-DE" sz="1600" dirty="0" smtClean="0"/>
              <a:t> </a:t>
            </a:r>
            <a:r>
              <a:rPr lang="fr-FR" sz="1600" i="1" dirty="0" smtClean="0">
                <a:solidFill>
                  <a:schemeClr val="tx1">
                    <a:lumMod val="65000"/>
                    <a:lumOff val="35000"/>
                  </a:schemeClr>
                </a:solidFill>
              </a:rPr>
              <a:t>Un artiste, avec de l‘aide, s‘accroche à une ligne haute tension avec une étagère en bois et glisse jusqu‘à l‘ouest. Il tombe ensuite de 12m et se fracture les 2 bras, mais la fuite a réussi.</a:t>
            </a:r>
            <a:endParaRPr lang="fr-FR" sz="1600" dirty="0" smtClean="0"/>
          </a:p>
          <a:p>
            <a:pPr>
              <a:buNone/>
            </a:pPr>
            <a:r>
              <a:rPr lang="de-DE" dirty="0" smtClean="0"/>
              <a:t/>
            </a:r>
            <a:br>
              <a:rPr lang="de-DE" dirty="0" smtClean="0"/>
            </a:br>
            <a:endParaRPr lang="fr-FR" dirty="0" smtClean="0"/>
          </a:p>
          <a:p>
            <a:endParaRPr lang="fr-FR" dirty="0"/>
          </a:p>
        </p:txBody>
      </p:sp>
      <p:pic>
        <p:nvPicPr>
          <p:cNvPr id="3074" name="Picture 2"/>
          <p:cNvPicPr>
            <a:picLocks noChangeAspect="1" noChangeArrowheads="1"/>
          </p:cNvPicPr>
          <p:nvPr/>
        </p:nvPicPr>
        <p:blipFill>
          <a:blip r:embed="rId2" cstate="print"/>
          <a:srcRect/>
          <a:stretch>
            <a:fillRect/>
          </a:stretch>
        </p:blipFill>
        <p:spPr bwMode="auto">
          <a:xfrm>
            <a:off x="755576" y="3140968"/>
            <a:ext cx="3024336" cy="3190875"/>
          </a:xfrm>
          <a:prstGeom prst="rect">
            <a:avLst/>
          </a:prstGeom>
          <a:noFill/>
          <a:ln w="9525">
            <a:noFill/>
            <a:miter lim="800000"/>
            <a:headEnd/>
            <a:tailEnd/>
          </a:ln>
        </p:spPr>
      </p:pic>
      <p:sp>
        <p:nvSpPr>
          <p:cNvPr id="6" name="ZoneTexte 5"/>
          <p:cNvSpPr txBox="1"/>
          <p:nvPr/>
        </p:nvSpPr>
        <p:spPr>
          <a:xfrm>
            <a:off x="4211960" y="4725144"/>
            <a:ext cx="5112568" cy="369332"/>
          </a:xfrm>
          <a:prstGeom prst="rect">
            <a:avLst/>
          </a:prstGeom>
          <a:noFill/>
        </p:spPr>
        <p:txBody>
          <a:bodyPr wrap="square" rtlCol="0">
            <a:spAutoFit/>
          </a:bodyPr>
          <a:lstStyle/>
          <a:p>
            <a:r>
              <a:rPr lang="de-DE" dirty="0" smtClean="0"/>
              <a:t>Die Mauer fällt.</a:t>
            </a:r>
            <a:endParaRPr lang="de-D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184</TotalTime>
  <Words>311</Words>
  <Application>Microsoft Office PowerPoint</Application>
  <PresentationFormat>Affichage à l'écran (4:3)</PresentationFormat>
  <Paragraphs>101</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Capitaux</vt:lpstr>
      <vt:lpstr>DIE DDR FLIEHEN VON 1961 BIS 1989 </vt:lpstr>
      <vt:lpstr>Datumserinnerung      rappel de dates</vt:lpstr>
      <vt:lpstr>Eine unüberwindliche Mauer      un mur infranchissable</vt:lpstr>
      <vt:lpstr>Die Grenzanlagen :  les installations frontalières </vt:lpstr>
      <vt:lpstr>Fluchtversuche      les tentatives de fuites</vt:lpstr>
      <vt:lpstr>Einzelne mutige und phantasievolle Fluchtgeschichten                              histoires de fuites amusantes </vt:lpstr>
      <vt:lpstr>Diapositive 7</vt:lpstr>
      <vt:lpstr>Diapositive 8</vt:lpstr>
      <vt:lpstr>Diapositive 9</vt:lpstr>
      <vt:lpstr>Die Fluchtgründe :   les raisons de fuites </vt:lpstr>
      <vt:lpstr>In Zahlen :    Quelques chiffres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DDR FLIEHEN VON 1961 BIS 1989</dc:title>
  <dc:creator>Marie</dc:creator>
  <cp:lastModifiedBy>Marie</cp:lastModifiedBy>
  <cp:revision>17</cp:revision>
  <dcterms:created xsi:type="dcterms:W3CDTF">2011-01-02T16:48:35Z</dcterms:created>
  <dcterms:modified xsi:type="dcterms:W3CDTF">2011-01-02T19:52:42Z</dcterms:modified>
</cp:coreProperties>
</file>