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4" r:id="rId2"/>
    <p:sldId id="281" r:id="rId3"/>
    <p:sldId id="270" r:id="rId4"/>
    <p:sldId id="266" r:id="rId5"/>
    <p:sldId id="275" r:id="rId6"/>
    <p:sldId id="273" r:id="rId7"/>
    <p:sldId id="271" r:id="rId8"/>
    <p:sldId id="272" r:id="rId9"/>
    <p:sldId id="269" r:id="rId10"/>
    <p:sldId id="265" r:id="rId11"/>
    <p:sldId id="267" r:id="rId12"/>
    <p:sldId id="268" r:id="rId13"/>
    <p:sldId id="289" r:id="rId14"/>
    <p:sldId id="286" r:id="rId15"/>
    <p:sldId id="287" r:id="rId16"/>
    <p:sldId id="288" r:id="rId17"/>
    <p:sldId id="290" r:id="rId18"/>
    <p:sldId id="291" r:id="rId19"/>
    <p:sldId id="285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67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4B8EB5-B0EC-47E6-8E31-4ECDC70D4234}" type="datetimeFigureOut">
              <a:rPr lang="fr-FR"/>
              <a:pPr>
                <a:defRPr/>
              </a:pPr>
              <a:t>20/06/2013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319DA2-9982-4D66-9E9E-9F3BB816A1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C035DB-EBAF-432A-B8A1-9B970ECA38AD}" type="datetimeFigureOut">
              <a:rPr lang="fr-FR"/>
              <a:pPr>
                <a:defRPr/>
              </a:pPr>
              <a:t>20/06/2013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853B1E-BC7A-4300-930C-A2F009EAA5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150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55D87A-F3BD-43BD-B825-0FC91123047F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FDE97-D520-4172-AB95-7F5F69899E71}" type="datetime1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5DB3-E50E-42EF-99D8-340C75BCF53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F692C-EE7A-40F3-A44B-001DC06FD08D}" type="datetime1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9DC7C-8B58-490E-9369-D7DCE94DECA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7F4F-9314-42A6-8865-5FE853E1F247}" type="datetime1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263B8-7C7B-4832-A55E-86FB0C082F4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182CB-DF1E-4A3E-A0D2-33A18937B8DD}" type="datetime1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44AA4-F9A5-4D04-B2AC-2A2B3630296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70767-3DAA-41A6-83B1-193ED5B808E3}" type="datetime1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B5134-1BEF-414D-BB31-0FB6CB0F12D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A42FD-CC87-4A17-A46C-5F810C85DA40}" type="datetime1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C81B-C822-4850-B23C-E9710D9F459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3FE63-32A8-4270-9DE4-3EFCE4B02F4F}" type="datetime1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5A3F2-C889-4E5A-AFE3-12E31EB1796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9FD74-5A7D-414E-9947-DC6E02F67836}" type="datetime1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D597E-8937-41D2-BF74-5FF151D16EC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35E20-115B-4E56-ABD7-3151F6FF2341}" type="datetime1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37E6C-5FDF-4472-8621-D793CDC90BF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B667B-E350-4042-A35B-9EDDD2A193EF}" type="datetime1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AD76-F192-4F79-8322-09A3EFBFBCF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039A4-5417-4E5B-945F-D8A4BB081BE6}" type="datetime1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51E07-7645-4A45-90C6-11838349AD7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6415AB-A341-4CC2-A643-D0F7A9B03AE1}" type="datetime1">
              <a:rPr lang="fr-FR"/>
              <a:pPr>
                <a:defRPr/>
              </a:pPr>
              <a:t>20/06/2013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3FE0CB-8DA2-4928-AD35-8E2ED3D3EE7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www.contrepoints.org/wp-content/uploads/2011/09/drapeau-europe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32656"/>
            <a:ext cx="9144000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err="1">
                <a:ln w="1905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8100000" scaled="1"/>
                  <a:tileRect/>
                </a:gradFill>
                <a:latin typeface="Old English Text MT" pitchFamily="66" charset="0"/>
                <a:cs typeface="+mn-cs"/>
              </a:rPr>
              <a:t>Going</a:t>
            </a:r>
            <a:r>
              <a:rPr lang="fr-FR" sz="6000" dirty="0">
                <a:ln w="1905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8100000" scaled="1"/>
                  <a:tileRect/>
                </a:gradFill>
                <a:latin typeface="Old English Text MT" pitchFamily="66" charset="0"/>
                <a:cs typeface="+mn-cs"/>
              </a:rPr>
              <a:t> For </a:t>
            </a:r>
            <a:r>
              <a:rPr lang="fr-FR" sz="6000" dirty="0" smtClean="0">
                <a:ln w="1905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8100000" scaled="1"/>
                  <a:tileRect/>
                </a:gradFill>
                <a:latin typeface="Old English Text MT" pitchFamily="66" charset="0"/>
                <a:cs typeface="+mn-cs"/>
              </a:rPr>
              <a:t>Gold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2011-2013</a:t>
            </a:r>
            <a:endParaRPr lang="fr-FR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latin typeface="+mn-lt"/>
                <a:cs typeface="+mn-cs"/>
              </a:rPr>
              <a:t>Comenius </a:t>
            </a:r>
            <a:r>
              <a:rPr lang="fr-FR" sz="3200" dirty="0" err="1">
                <a:latin typeface="+mn-lt"/>
                <a:cs typeface="+mn-cs"/>
              </a:rPr>
              <a:t>Multilateral</a:t>
            </a:r>
            <a:r>
              <a:rPr lang="fr-FR" sz="3200" dirty="0">
                <a:latin typeface="+mn-lt"/>
                <a:cs typeface="+mn-cs"/>
              </a:rPr>
              <a:t> </a:t>
            </a:r>
            <a:r>
              <a:rPr lang="fr-FR" sz="3200" dirty="0" err="1">
                <a:latin typeface="+mn-lt"/>
                <a:cs typeface="+mn-cs"/>
              </a:rPr>
              <a:t>School</a:t>
            </a:r>
            <a:r>
              <a:rPr lang="fr-FR" sz="3200" dirty="0">
                <a:latin typeface="+mn-lt"/>
                <a:cs typeface="+mn-cs"/>
              </a:rPr>
              <a:t> </a:t>
            </a:r>
            <a:r>
              <a:rPr lang="fr-FR" sz="3200" dirty="0" err="1">
                <a:latin typeface="+mn-lt"/>
                <a:cs typeface="+mn-cs"/>
              </a:rPr>
              <a:t>Partnership</a:t>
            </a:r>
            <a:r>
              <a:rPr lang="fr-FR" sz="3200" dirty="0">
                <a:latin typeface="+mn-lt"/>
                <a:cs typeface="+mn-cs"/>
              </a:rPr>
              <a:t> </a:t>
            </a:r>
            <a:r>
              <a:rPr lang="fr-FR" sz="3200" dirty="0" smtClean="0">
                <a:latin typeface="+mn-lt"/>
                <a:cs typeface="+mn-cs"/>
              </a:rPr>
              <a:t>Project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i="1" dirty="0" smtClean="0">
                <a:latin typeface="+mn-lt"/>
                <a:cs typeface="+mn-cs"/>
              </a:rPr>
              <a:t>CHECK </a:t>
            </a:r>
            <a:r>
              <a:rPr lang="fr-FR" sz="2800" b="1" i="1" dirty="0">
                <a:latin typeface="+mn-lt"/>
                <a:cs typeface="+mn-cs"/>
              </a:rPr>
              <a:t>LIST AND SUMMARY OF THE APPLICATION </a:t>
            </a:r>
            <a:r>
              <a:rPr lang="fr-FR" sz="2800" b="1" i="1" dirty="0" smtClean="0">
                <a:latin typeface="+mn-lt"/>
                <a:cs typeface="+mn-cs"/>
              </a:rPr>
              <a:t>FORM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latin typeface="+mn-lt"/>
                <a:cs typeface="+mn-cs"/>
              </a:rPr>
              <a:t> </a:t>
            </a:r>
            <a:endParaRPr lang="fr-FR" sz="3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This </a:t>
            </a:r>
            <a:r>
              <a:rPr lang="fr-FR" sz="2000" b="1" i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project</a:t>
            </a:r>
            <a:r>
              <a:rPr lang="fr-FR" sz="20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fr-FR" sz="2000" b="1" i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is</a:t>
            </a:r>
            <a:r>
              <a:rPr lang="fr-FR" sz="20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fr-FR" sz="2000" b="1" i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funded</a:t>
            </a:r>
            <a:r>
              <a:rPr lang="fr-FR" sz="20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by the </a:t>
            </a:r>
            <a:r>
              <a:rPr lang="fr-FR" sz="2000" b="1" i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European</a:t>
            </a:r>
            <a:r>
              <a:rPr lang="fr-FR" sz="20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Commission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i="1" dirty="0" smtClean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i="1" dirty="0" err="1" smtClean="0">
                <a:latin typeface="+mn-lt"/>
                <a:cs typeface="+mn-cs"/>
              </a:rPr>
              <a:t>December</a:t>
            </a:r>
            <a:r>
              <a:rPr lang="fr-FR" sz="2000" i="1" dirty="0" smtClean="0">
                <a:latin typeface="+mn-lt"/>
                <a:cs typeface="+mn-cs"/>
              </a:rPr>
              <a:t> </a:t>
            </a:r>
            <a:r>
              <a:rPr lang="fr-FR" sz="2000" i="1" dirty="0" smtClean="0">
                <a:latin typeface="+mn-lt"/>
                <a:cs typeface="+mn-cs"/>
              </a:rPr>
              <a:t>2011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i="1" dirty="0" smtClean="0">
                <a:latin typeface="+mn-lt"/>
                <a:cs typeface="+mn-cs"/>
              </a:rPr>
              <a:t> </a:t>
            </a:r>
            <a:r>
              <a:rPr lang="fr-FR" sz="2000" i="1" dirty="0" err="1">
                <a:latin typeface="+mn-lt"/>
                <a:cs typeface="+mn-cs"/>
              </a:rPr>
              <a:t>D.Lavollée</a:t>
            </a:r>
            <a:r>
              <a:rPr lang="fr-FR" sz="2000" i="1" dirty="0">
                <a:latin typeface="+mn-lt"/>
                <a:cs typeface="+mn-cs"/>
              </a:rPr>
              <a:t>, French </a:t>
            </a:r>
            <a:r>
              <a:rPr lang="fr-FR" sz="2000" i="1" dirty="0" err="1">
                <a:latin typeface="+mn-lt"/>
                <a:cs typeface="+mn-cs"/>
              </a:rPr>
              <a:t>coordinator</a:t>
            </a:r>
            <a:r>
              <a:rPr lang="fr-FR" sz="2000" i="1" dirty="0">
                <a:latin typeface="+mn-lt"/>
                <a:cs typeface="+mn-cs"/>
              </a:rPr>
              <a:t> </a:t>
            </a:r>
            <a:r>
              <a:rPr lang="fr-FR" sz="2000" i="1" dirty="0" err="1">
                <a:latin typeface="+mn-lt"/>
                <a:cs typeface="+mn-cs"/>
              </a:rPr>
              <a:t>at</a:t>
            </a:r>
            <a:r>
              <a:rPr lang="fr-FR" sz="2000" i="1" dirty="0">
                <a:latin typeface="+mn-lt"/>
                <a:cs typeface="+mn-cs"/>
              </a:rPr>
              <a:t> the ISC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i="1" dirty="0">
                <a:latin typeface="+mn-lt"/>
                <a:cs typeface="+mn-cs"/>
              </a:rPr>
              <a:t>La Ville du Bois</a:t>
            </a:r>
          </a:p>
        </p:txBody>
      </p:sp>
      <p:pic>
        <p:nvPicPr>
          <p:cNvPr id="15362" name="Image 2" descr="LOGO COMENIUS ISC SOLEI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140968"/>
            <a:ext cx="2067694" cy="84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DA188-532E-47D5-8C56-DD547B64782F}" type="slidenum">
              <a:rPr lang="fr-BE"/>
              <a:pPr>
                <a:defRPr/>
              </a:pPr>
              <a:t>1</a:t>
            </a:fld>
            <a:endParaRPr lang="fr-BE"/>
          </a:p>
        </p:txBody>
      </p:sp>
      <p:sp>
        <p:nvSpPr>
          <p:cNvPr id="5" name="Ellipse 4"/>
          <p:cNvSpPr/>
          <p:nvPr/>
        </p:nvSpPr>
        <p:spPr>
          <a:xfrm>
            <a:off x="4211960" y="6054033"/>
            <a:ext cx="803967" cy="803967"/>
          </a:xfrm>
          <a:prstGeom prst="ellipse">
            <a:avLst/>
          </a:prstGeom>
          <a:blipFill rotWithShape="0">
            <a:blip r:embed="rId4" cstate="print"/>
            <a:stretch>
              <a:fillRect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63" y="1643063"/>
            <a:ext cx="8643937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+mn-lt"/>
                <a:cs typeface="+mn-cs"/>
              </a:rPr>
              <a:t>1) The host </a:t>
            </a:r>
            <a:r>
              <a:rPr lang="en-US" b="1" i="1" dirty="0" err="1">
                <a:latin typeface="+mn-lt"/>
                <a:cs typeface="+mn-cs"/>
              </a:rPr>
              <a:t>partnerschool</a:t>
            </a:r>
            <a:r>
              <a:rPr lang="en-US" b="1" i="1" dirty="0">
                <a:latin typeface="+mn-lt"/>
                <a:cs typeface="+mn-cs"/>
              </a:rPr>
              <a:t>  will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- </a:t>
            </a:r>
            <a:r>
              <a:rPr lang="en-US" b="1" dirty="0" err="1">
                <a:latin typeface="+mn-lt"/>
                <a:cs typeface="+mn-cs"/>
              </a:rPr>
              <a:t>organise</a:t>
            </a:r>
            <a:r>
              <a:rPr lang="en-US" b="1" dirty="0">
                <a:latin typeface="+mn-lt"/>
                <a:cs typeface="+mn-cs"/>
              </a:rPr>
              <a:t> a planned </a:t>
            </a:r>
            <a:r>
              <a:rPr lang="en-US" b="1" dirty="0" err="1">
                <a:latin typeface="+mn-lt"/>
                <a:cs typeface="+mn-cs"/>
              </a:rPr>
              <a:t>programme</a:t>
            </a:r>
            <a:r>
              <a:rPr lang="en-US" b="1" dirty="0">
                <a:latin typeface="+mn-lt"/>
                <a:cs typeface="+mn-cs"/>
              </a:rPr>
              <a:t> for the visit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>
                <a:latin typeface="+mn-lt"/>
                <a:cs typeface="+mn-cs"/>
              </a:rPr>
              <a:t> ensure</a:t>
            </a:r>
            <a:r>
              <a:rPr lang="en-US" dirty="0">
                <a:latin typeface="+mn-lt"/>
                <a:cs typeface="+mn-cs"/>
              </a:rPr>
              <a:t> students and teachers </a:t>
            </a:r>
            <a:r>
              <a:rPr lang="en-US" b="1" dirty="0">
                <a:latin typeface="+mn-lt"/>
                <a:cs typeface="+mn-cs"/>
              </a:rPr>
              <a:t>participate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b="1" dirty="0">
                <a:latin typeface="+mn-lt"/>
                <a:cs typeface="+mn-cs"/>
              </a:rPr>
              <a:t>in lessons</a:t>
            </a:r>
            <a:r>
              <a:rPr lang="en-US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>
                <a:latin typeface="+mn-lt"/>
                <a:cs typeface="+mn-cs"/>
              </a:rPr>
              <a:t> arrange a project meeting </a:t>
            </a:r>
            <a:r>
              <a:rPr lang="en-US" dirty="0">
                <a:latin typeface="+mn-lt"/>
                <a:cs typeface="+mn-cs"/>
              </a:rPr>
              <a:t>to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review </a:t>
            </a:r>
            <a:r>
              <a:rPr lang="en-US" b="1" dirty="0">
                <a:latin typeface="+mn-lt"/>
                <a:cs typeface="+mn-cs"/>
              </a:rPr>
              <a:t>previous work and NING content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en-US" b="1" dirty="0">
                <a:latin typeface="+mn-lt"/>
                <a:cs typeface="+mn-cs"/>
              </a:rPr>
              <a:t>make evaluations/questionnaires </a:t>
            </a:r>
            <a:r>
              <a:rPr lang="en-US" dirty="0">
                <a:latin typeface="+mn-lt"/>
                <a:cs typeface="+mn-cs"/>
              </a:rPr>
              <a:t>to be completed one month after each mobility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>
                <a:latin typeface="+mn-lt"/>
                <a:cs typeface="+mn-cs"/>
              </a:rPr>
              <a:t> help each school to produce video diary with a specific curriculum aim </a:t>
            </a:r>
            <a:r>
              <a:rPr lang="en-US" dirty="0">
                <a:latin typeface="+mn-lt"/>
                <a:cs typeface="+mn-cs"/>
              </a:rPr>
              <a:t>(e.g. sporting activities across the partnership, UK  Olympics in 2012 will be a common bond of all participants in the project. </a:t>
            </a:r>
            <a:endParaRPr lang="fr-FR" dirty="0">
              <a:latin typeface="+mn-lt"/>
              <a:cs typeface="+mn-cs"/>
            </a:endParaRP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571500" y="4357688"/>
            <a:ext cx="7358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  <a:p>
            <a:pPr>
              <a:buFontTx/>
              <a:buChar char="-"/>
            </a:pPr>
            <a:endParaRPr lang="fr-FR">
              <a:latin typeface="Calibri" pitchFamily="34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000125" y="714375"/>
            <a:ext cx="6786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DURING EACH TRANSNATIONAL MOBILITY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571500" y="2286000"/>
            <a:ext cx="757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 </a:t>
            </a:r>
            <a:endParaRPr lang="fr-FR">
              <a:latin typeface="Calibri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13740-CE5F-4E0A-8686-E18AD4CF44C7}" type="slidenum">
              <a:rPr lang="fr-BE"/>
              <a:pPr>
                <a:defRPr/>
              </a:pPr>
              <a:t>10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63" y="857250"/>
            <a:ext cx="8643937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Calibri" pitchFamily="34" charset="0"/>
              </a:rPr>
              <a:t> 2) All partner schools will </a:t>
            </a:r>
          </a:p>
          <a:p>
            <a:endParaRPr lang="en-US" b="1" i="1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</a:t>
            </a:r>
            <a:r>
              <a:rPr lang="en-US" b="1">
                <a:latin typeface="Calibri" pitchFamily="34" charset="0"/>
              </a:rPr>
              <a:t>host a project meeting </a:t>
            </a:r>
            <a:r>
              <a:rPr lang="en-US">
                <a:latin typeface="Calibri" pitchFamily="34" charset="0"/>
              </a:rPr>
              <a:t>involving 20-30 students and about 10 staff</a:t>
            </a:r>
          </a:p>
          <a:p>
            <a:pPr>
              <a:buFontTx/>
              <a:buChar char="-"/>
            </a:pPr>
            <a:r>
              <a:rPr lang="en-US" b="1">
                <a:latin typeface="Calibri" pitchFamily="34" charset="0"/>
              </a:rPr>
              <a:t> enable the use of IT facilitie</a:t>
            </a:r>
            <a:r>
              <a:rPr lang="en-US">
                <a:latin typeface="Calibri" pitchFamily="34" charset="0"/>
              </a:rPr>
              <a:t>s for the common delivery of information to the proposed </a:t>
            </a:r>
            <a:r>
              <a:rPr lang="en-US" b="1">
                <a:latin typeface="Calibri" pitchFamily="34" charset="0"/>
              </a:rPr>
              <a:t>NING</a:t>
            </a:r>
            <a:r>
              <a:rPr lang="en-US">
                <a:latin typeface="Calibri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complete a </a:t>
            </a:r>
            <a:r>
              <a:rPr lang="en-US" b="1">
                <a:latin typeface="Calibri" pitchFamily="34" charset="0"/>
              </a:rPr>
              <a:t>'Livre d'Or</a:t>
            </a:r>
            <a:r>
              <a:rPr lang="en-US">
                <a:latin typeface="Calibri" pitchFamily="34" charset="0"/>
              </a:rPr>
              <a:t>‘ as part of the on-going evaluation process.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prepare </a:t>
            </a:r>
            <a:r>
              <a:rPr lang="en-US" b="1">
                <a:latin typeface="Calibri" pitchFamily="34" charset="0"/>
              </a:rPr>
              <a:t>school newsletters and websites </a:t>
            </a:r>
            <a:r>
              <a:rPr lang="en-US">
                <a:latin typeface="Calibri" pitchFamily="34" charset="0"/>
              </a:rPr>
              <a:t>to provide pupil feedback on experiences during mobilities 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prepare </a:t>
            </a:r>
            <a:r>
              <a:rPr lang="en-US" b="1">
                <a:latin typeface="Calibri" pitchFamily="34" charset="0"/>
              </a:rPr>
              <a:t>a report of each mobility </a:t>
            </a:r>
            <a:r>
              <a:rPr lang="en-US">
                <a:latin typeface="Calibri" pitchFamily="34" charset="0"/>
              </a:rPr>
              <a:t>- details of the country visited, the focus of the visit, the activities that took place and any impact or outcomes that occurred.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will provide </a:t>
            </a:r>
            <a:r>
              <a:rPr lang="en-US" b="1">
                <a:latin typeface="Calibri" pitchFamily="34" charset="0"/>
              </a:rPr>
              <a:t>real sources of information and data </a:t>
            </a:r>
            <a:r>
              <a:rPr lang="en-US">
                <a:latin typeface="Calibri" pitchFamily="34" charset="0"/>
              </a:rPr>
              <a:t>: healthy school data, careers guidance, sporting activities, photograph competition, interviews of sportsmen and women  which can be used by teachers in their lessons</a:t>
            </a:r>
          </a:p>
          <a:p>
            <a:pPr marL="0" lvl="1">
              <a:buFontTx/>
              <a:buChar char="-"/>
            </a:pPr>
            <a:r>
              <a:rPr lang="en-US">
                <a:latin typeface="Calibri" pitchFamily="34" charset="0"/>
              </a:rPr>
              <a:t> </a:t>
            </a:r>
            <a:r>
              <a:rPr lang="en-US" b="1">
                <a:latin typeface="Calibri" pitchFamily="34" charset="0"/>
              </a:rPr>
              <a:t>publish</a:t>
            </a:r>
            <a:r>
              <a:rPr lang="en-US">
                <a:latin typeface="Calibri" pitchFamily="34" charset="0"/>
              </a:rPr>
              <a:t> the report on the </a:t>
            </a:r>
            <a:r>
              <a:rPr lang="en-US" b="1">
                <a:latin typeface="Calibri" pitchFamily="34" charset="0"/>
              </a:rPr>
              <a:t>school web-site and NING site </a:t>
            </a:r>
          </a:p>
          <a:p>
            <a:pPr marL="0" lvl="1">
              <a:buFontTx/>
              <a:buChar char="-"/>
            </a:pPr>
            <a:r>
              <a:rPr lang="en-US">
                <a:latin typeface="Calibri" pitchFamily="34" charset="0"/>
              </a:rPr>
              <a:t> make </a:t>
            </a:r>
            <a:r>
              <a:rPr lang="en-US" b="1">
                <a:latin typeface="Calibri" pitchFamily="34" charset="0"/>
              </a:rPr>
              <a:t>video diaries </a:t>
            </a:r>
            <a:r>
              <a:rPr lang="en-US">
                <a:latin typeface="Calibri" pitchFamily="34" charset="0"/>
              </a:rPr>
              <a:t>providing an on-going record of the project progress</a:t>
            </a:r>
            <a:endParaRPr lang="fr-FR" b="1">
              <a:latin typeface="Calibri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FA13F-51A3-46FF-97A4-C0D82C1F8F9F}" type="slidenum">
              <a:rPr lang="fr-BE"/>
              <a:pPr>
                <a:defRPr/>
              </a:pPr>
              <a:t>11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625" y="1071563"/>
            <a:ext cx="8715375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Calibri" pitchFamily="34" charset="0"/>
              </a:rPr>
              <a:t>3) Host families will</a:t>
            </a:r>
          </a:p>
          <a:p>
            <a:endParaRPr lang="en-US" b="1" i="1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- have </a:t>
            </a:r>
            <a:r>
              <a:rPr lang="en-US" b="1" i="1">
                <a:latin typeface="Calibri" pitchFamily="34" charset="0"/>
              </a:rPr>
              <a:t>an important part to play in the transnational mobilities 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give the students of the different partner schools the possibility </a:t>
            </a:r>
            <a:r>
              <a:rPr lang="en-US" b="1">
                <a:latin typeface="Calibri" pitchFamily="34" charset="0"/>
              </a:rPr>
              <a:t>to gain experiences </a:t>
            </a:r>
            <a:r>
              <a:rPr lang="en-US">
                <a:latin typeface="Calibri" pitchFamily="34" charset="0"/>
              </a:rPr>
              <a:t>by </a:t>
            </a:r>
            <a:r>
              <a:rPr lang="en-US" b="1">
                <a:latin typeface="Calibri" pitchFamily="34" charset="0"/>
              </a:rPr>
              <a:t>living with their host </a:t>
            </a:r>
            <a:r>
              <a:rPr lang="en-US">
                <a:latin typeface="Calibri" pitchFamily="34" charset="0"/>
              </a:rPr>
              <a:t>for a short period of time. This experience should not be overlooked or underestimated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give their feedback in </a:t>
            </a:r>
            <a:r>
              <a:rPr lang="en-US" b="1">
                <a:latin typeface="Calibri" pitchFamily="34" charset="0"/>
              </a:rPr>
              <a:t>a questionnaire </a:t>
            </a:r>
            <a:r>
              <a:rPr lang="en-US">
                <a:latin typeface="Calibri" pitchFamily="34" charset="0"/>
              </a:rPr>
              <a:t>which will be standard  for all partner schools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help </a:t>
            </a:r>
            <a:r>
              <a:rPr lang="en-US" b="1">
                <a:latin typeface="Calibri" pitchFamily="34" charset="0"/>
              </a:rPr>
              <a:t>build further the partnerships between schools and parents</a:t>
            </a:r>
          </a:p>
          <a:p>
            <a:endParaRPr lang="fr-FR">
              <a:latin typeface="Calibri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44AD-212F-450F-9846-AA73A39E571B}" type="slidenum">
              <a:rPr lang="fr-BE"/>
              <a:pPr>
                <a:defRPr/>
              </a:pPr>
              <a:t>12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37E6C-5FDF-4472-8621-D793CDC90BFD}" type="slidenum">
              <a:rPr lang="fr-BE" smtClean="0"/>
              <a:pPr>
                <a:defRPr/>
              </a:pPr>
              <a:t>13</a:t>
            </a:fld>
            <a:endParaRPr lang="fr-BE"/>
          </a:p>
        </p:txBody>
      </p:sp>
      <p:pic>
        <p:nvPicPr>
          <p:cNvPr id="3" name="Image 2" descr="france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596456" y="332656"/>
            <a:ext cx="1080000" cy="1080000"/>
          </a:xfrm>
          <a:prstGeom prst="rect">
            <a:avLst/>
          </a:prstGeom>
        </p:spPr>
      </p:pic>
      <p:sp>
        <p:nvSpPr>
          <p:cNvPr id="4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37E6C-5FDF-4472-8621-D793CDC90BFD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9048C2-40C2-4C18-A386-7A27E59C06A8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625" y="1500188"/>
            <a:ext cx="8715375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in</a:t>
            </a:r>
            <a:r>
              <a:rPr lang="en-US" i="1" dirty="0">
                <a:latin typeface="+mn-lt"/>
                <a:cs typeface="+mn-cs"/>
              </a:rPr>
              <a:t> </a:t>
            </a:r>
            <a:r>
              <a:rPr lang="en-US" b="1" i="1" dirty="0" err="1">
                <a:latin typeface="+mn-lt"/>
                <a:cs typeface="+mn-cs"/>
              </a:rPr>
              <a:t>Collège</a:t>
            </a:r>
            <a:r>
              <a:rPr lang="en-US" b="1" i="1" dirty="0">
                <a:latin typeface="+mn-lt"/>
                <a:cs typeface="+mn-cs"/>
              </a:rPr>
              <a:t> du </a:t>
            </a:r>
            <a:r>
              <a:rPr lang="en-US" b="1" i="1" dirty="0" err="1">
                <a:latin typeface="+mn-lt"/>
                <a:cs typeface="+mn-cs"/>
              </a:rPr>
              <a:t>Sacré</a:t>
            </a:r>
            <a:r>
              <a:rPr lang="en-US" b="1" i="1" dirty="0">
                <a:latin typeface="+mn-lt"/>
                <a:cs typeface="+mn-cs"/>
              </a:rPr>
              <a:t>-Coeur, La Ville du Bois, France, </a:t>
            </a:r>
            <a:r>
              <a:rPr lang="en-US" b="1" i="1" dirty="0" smtClean="0">
                <a:latin typeface="+mn-lt"/>
                <a:cs typeface="+mn-cs"/>
              </a:rPr>
              <a:t>14-17 September 2011</a:t>
            </a:r>
            <a:endParaRPr lang="en-US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en-US" b="1" dirty="0" smtClean="0">
                <a:latin typeface="+mn-lt"/>
                <a:cs typeface="+mn-cs"/>
              </a:rPr>
              <a:t>COORDINATORS meeting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smtClean="0">
                <a:latin typeface="+mn-lt"/>
                <a:cs typeface="+mn-cs"/>
              </a:rPr>
              <a:t>Previous Comenius Project </a:t>
            </a:r>
            <a:r>
              <a:rPr lang="en-US" b="1" i="1" dirty="0" smtClean="0">
                <a:latin typeface="+mn-lt"/>
                <a:cs typeface="+mn-cs"/>
              </a:rPr>
              <a:t>Different</a:t>
            </a:r>
            <a:r>
              <a:rPr lang="en-US" b="1" dirty="0" smtClean="0">
                <a:latin typeface="+mn-lt"/>
                <a:cs typeface="+mn-cs"/>
              </a:rPr>
              <a:t> </a:t>
            </a:r>
            <a:r>
              <a:rPr lang="en-US" b="1" i="1" dirty="0" smtClean="0">
                <a:latin typeface="+mn-lt"/>
                <a:cs typeface="+mn-cs"/>
              </a:rPr>
              <a:t>Numbers</a:t>
            </a:r>
            <a:r>
              <a:rPr lang="en-US" b="1" dirty="0" smtClean="0">
                <a:latin typeface="+mn-lt"/>
                <a:cs typeface="+mn-cs"/>
              </a:rPr>
              <a:t> : common final report with all the coordinators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smtClean="0">
                <a:latin typeface="+mn-lt"/>
                <a:cs typeface="+mn-cs"/>
              </a:rPr>
              <a:t>New Project </a:t>
            </a:r>
            <a:r>
              <a:rPr lang="en-US" b="1" i="1" dirty="0" smtClean="0">
                <a:latin typeface="+mn-lt"/>
                <a:cs typeface="+mn-cs"/>
              </a:rPr>
              <a:t>Going</a:t>
            </a:r>
            <a:r>
              <a:rPr lang="en-US" b="1" dirty="0" smtClean="0">
                <a:latin typeface="+mn-lt"/>
                <a:cs typeface="+mn-cs"/>
              </a:rPr>
              <a:t> </a:t>
            </a:r>
            <a:r>
              <a:rPr lang="en-US" b="1" i="1" dirty="0" smtClean="0">
                <a:latin typeface="+mn-lt"/>
                <a:cs typeface="+mn-cs"/>
              </a:rPr>
              <a:t>for</a:t>
            </a:r>
            <a:r>
              <a:rPr lang="en-US" b="1" dirty="0" smtClean="0">
                <a:latin typeface="+mn-lt"/>
                <a:cs typeface="+mn-cs"/>
              </a:rPr>
              <a:t> </a:t>
            </a:r>
            <a:r>
              <a:rPr lang="en-US" b="1" i="1" dirty="0" smtClean="0">
                <a:latin typeface="+mn-lt"/>
                <a:cs typeface="+mn-cs"/>
              </a:rPr>
              <a:t>Gold</a:t>
            </a:r>
            <a:r>
              <a:rPr lang="en-US" b="1" dirty="0" smtClean="0">
                <a:latin typeface="+mn-lt"/>
                <a:cs typeface="+mn-cs"/>
              </a:rPr>
              <a:t> 2011-2013 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smtClean="0">
                <a:latin typeface="+mn-lt"/>
                <a:cs typeface="+mn-cs"/>
              </a:rPr>
              <a:t>Presentation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smtClean="0">
                <a:latin typeface="+mn-lt"/>
                <a:cs typeface="+mn-cs"/>
              </a:rPr>
              <a:t>Preparation of the </a:t>
            </a:r>
            <a:r>
              <a:rPr lang="en-US" b="1" dirty="0" err="1" smtClean="0">
                <a:latin typeface="+mn-lt"/>
                <a:cs typeface="+mn-cs"/>
              </a:rPr>
              <a:t>programme</a:t>
            </a:r>
            <a:r>
              <a:rPr lang="en-US" b="1" dirty="0" smtClean="0">
                <a:latin typeface="+mn-lt"/>
                <a:cs typeface="+mn-cs"/>
              </a:rPr>
              <a:t> for the 2 years :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smtClean="0">
                <a:latin typeface="+mn-lt"/>
                <a:cs typeface="+mn-cs"/>
              </a:rPr>
              <a:t>Planning of the activities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smtClean="0">
                <a:latin typeface="+mn-lt"/>
                <a:cs typeface="+mn-cs"/>
              </a:rPr>
              <a:t>Planning of the </a:t>
            </a:r>
            <a:r>
              <a:rPr lang="en-US" b="1" dirty="0" err="1" smtClean="0">
                <a:latin typeface="+mn-lt"/>
                <a:cs typeface="+mn-cs"/>
              </a:rPr>
              <a:t>mobilities</a:t>
            </a:r>
            <a:endParaRPr lang="en-US" b="1" dirty="0" smtClean="0">
              <a:latin typeface="+mn-lt"/>
              <a:cs typeface="+mn-cs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smtClean="0">
                <a:latin typeface="+mn-lt"/>
                <a:cs typeface="+mn-cs"/>
              </a:rPr>
              <a:t>Individual Mobility : Presentation of a student coming from the Spanish partner school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smtClean="0">
                <a:latin typeface="+mn-lt"/>
                <a:cs typeface="+mn-cs"/>
              </a:rPr>
              <a:t>Visit of the ISC School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smtClean="0">
                <a:latin typeface="+mn-lt"/>
                <a:cs typeface="+mn-cs"/>
              </a:rPr>
              <a:t>Cultural visit in Paris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DURING MOBILITY </a:t>
            </a:r>
            <a:r>
              <a:rPr lang="en-US" sz="2000" b="1" dirty="0" smtClean="0">
                <a:latin typeface="Calibri" pitchFamily="34" charset="0"/>
              </a:rPr>
              <a:t>1</a:t>
            </a:r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37E6C-5FDF-4472-8621-D793CDC90BFD}" type="slidenum">
              <a:rPr lang="fr-BE" smtClean="0"/>
              <a:pPr>
                <a:defRPr/>
              </a:pPr>
              <a:t>14</a:t>
            </a:fld>
            <a:endParaRPr lang="fr-BE"/>
          </a:p>
        </p:txBody>
      </p:sp>
      <p:sp>
        <p:nvSpPr>
          <p:cNvPr id="3" name="Rectangle 2"/>
          <p:cNvSpPr/>
          <p:nvPr/>
        </p:nvSpPr>
        <p:spPr>
          <a:xfrm>
            <a:off x="393129" y="1428750"/>
            <a:ext cx="871537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in </a:t>
            </a:r>
            <a:r>
              <a:rPr lang="en-US" b="1" i="1" dirty="0">
                <a:latin typeface="+mn-lt"/>
                <a:cs typeface="+mn-cs"/>
              </a:rPr>
              <a:t>NMS</a:t>
            </a:r>
            <a:r>
              <a:rPr lang="en-US" i="1" dirty="0">
                <a:latin typeface="+mn-lt"/>
                <a:cs typeface="+mn-cs"/>
              </a:rPr>
              <a:t> </a:t>
            </a:r>
            <a:r>
              <a:rPr lang="en-US" b="1" i="1" dirty="0" err="1">
                <a:latin typeface="+mn-lt"/>
                <a:cs typeface="+mn-cs"/>
              </a:rPr>
              <a:t>Europaschule</a:t>
            </a:r>
            <a:r>
              <a:rPr lang="en-US" b="1" i="1" dirty="0">
                <a:latin typeface="+mn-lt"/>
                <a:cs typeface="+mn-cs"/>
              </a:rPr>
              <a:t>, </a:t>
            </a:r>
            <a:r>
              <a:rPr lang="en-US" b="1" i="1" dirty="0" err="1">
                <a:latin typeface="+mn-lt"/>
                <a:cs typeface="+mn-cs"/>
              </a:rPr>
              <a:t>WienerNeustadt</a:t>
            </a:r>
            <a:r>
              <a:rPr lang="en-US" b="1" i="1" dirty="0">
                <a:latin typeface="+mn-lt"/>
                <a:cs typeface="+mn-cs"/>
              </a:rPr>
              <a:t>, </a:t>
            </a:r>
            <a:r>
              <a:rPr lang="en-US" b="1" i="1" dirty="0" err="1">
                <a:latin typeface="+mn-lt"/>
                <a:cs typeface="+mn-cs"/>
              </a:rPr>
              <a:t>Autriche</a:t>
            </a:r>
            <a:r>
              <a:rPr lang="en-US" b="1" i="1" dirty="0">
                <a:latin typeface="+mn-lt"/>
                <a:cs typeface="+mn-cs"/>
              </a:rPr>
              <a:t>, 4-11 March 2012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STUDENTS will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make their </a:t>
            </a:r>
            <a:r>
              <a:rPr lang="en-US" b="1" dirty="0">
                <a:latin typeface="+mn-lt"/>
                <a:cs typeface="+mn-cs"/>
              </a:rPr>
              <a:t>presentation</a:t>
            </a:r>
            <a:r>
              <a:rPr lang="en-US" dirty="0">
                <a:latin typeface="+mn-lt"/>
                <a:cs typeface="+mn-cs"/>
              </a:rPr>
              <a:t> of their country, town and school : </a:t>
            </a:r>
            <a:r>
              <a:rPr lang="en-US" b="1" i="1" dirty="0">
                <a:latin typeface="+mn-lt"/>
                <a:cs typeface="+mn-cs"/>
              </a:rPr>
              <a:t>Sport, leisure in the curriculum, careers option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participate </a:t>
            </a:r>
            <a:r>
              <a:rPr lang="en-US" b="1" dirty="0">
                <a:latin typeface="+mn-lt"/>
                <a:cs typeface="+mn-cs"/>
              </a:rPr>
              <a:t>in classes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work </a:t>
            </a:r>
            <a:r>
              <a:rPr lang="en-US" b="1" dirty="0">
                <a:latin typeface="+mn-lt"/>
                <a:cs typeface="+mn-cs"/>
              </a:rPr>
              <a:t>in European groups </a:t>
            </a:r>
            <a:r>
              <a:rPr lang="en-US" dirty="0">
                <a:latin typeface="+mn-lt"/>
                <a:cs typeface="+mn-cs"/>
              </a:rPr>
              <a:t>on </a:t>
            </a:r>
            <a:r>
              <a:rPr lang="en-US" b="1" dirty="0">
                <a:latin typeface="+mn-lt"/>
                <a:cs typeface="+mn-cs"/>
              </a:rPr>
              <a:t>tasks</a:t>
            </a:r>
            <a:r>
              <a:rPr lang="en-US" dirty="0">
                <a:latin typeface="+mn-lt"/>
                <a:cs typeface="+mn-cs"/>
              </a:rPr>
              <a:t> related to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sport,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healthy lifestyles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work-life balance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>
                <a:latin typeface="+mn-lt"/>
                <a:cs typeface="+mn-cs"/>
              </a:rPr>
              <a:t> produce  video diary </a:t>
            </a:r>
            <a:r>
              <a:rPr lang="en-US" dirty="0">
                <a:latin typeface="+mn-lt"/>
                <a:cs typeface="+mn-cs"/>
              </a:rPr>
              <a:t>"</a:t>
            </a:r>
            <a:r>
              <a:rPr lang="en-US" b="1" i="1" dirty="0">
                <a:latin typeface="+mn-lt"/>
                <a:cs typeface="+mn-cs"/>
              </a:rPr>
              <a:t>On the ski slopes</a:t>
            </a:r>
            <a:r>
              <a:rPr lang="en-US" dirty="0">
                <a:latin typeface="+mn-lt"/>
                <a:cs typeface="+mn-cs"/>
              </a:rPr>
              <a:t>"</a:t>
            </a:r>
            <a:endParaRPr lang="fr-FR" dirty="0">
              <a:latin typeface="+mn-lt"/>
              <a:cs typeface="+mn-cs"/>
            </a:endParaRPr>
          </a:p>
        </p:txBody>
      </p:sp>
      <p:sp>
        <p:nvSpPr>
          <p:cNvPr id="4" name="Espace réservé du numéro de diapositive 2"/>
          <p:cNvSpPr txBox="1">
            <a:spLocks/>
          </p:cNvSpPr>
          <p:nvPr/>
        </p:nvSpPr>
        <p:spPr>
          <a:xfrm>
            <a:off x="651770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E0326-28E8-48B2-8A27-ABB32EF2CC4E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5496" y="71437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DURING MOBILITY </a:t>
            </a:r>
            <a:r>
              <a:rPr lang="en-US" sz="2000" b="1" dirty="0" smtClean="0">
                <a:latin typeface="Calibri" pitchFamily="34" charset="0"/>
              </a:rPr>
              <a:t>2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6" name="Image 5" descr="autriche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308304" y="260648"/>
            <a:ext cx="1260000" cy="1260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37E6C-5FDF-4472-8621-D793CDC90BFD}" type="slidenum">
              <a:rPr lang="fr-BE" smtClean="0"/>
              <a:pPr>
                <a:defRPr/>
              </a:pPr>
              <a:t>15</a:t>
            </a:fld>
            <a:endParaRPr lang="fr-BE"/>
          </a:p>
        </p:txBody>
      </p:sp>
      <p:sp>
        <p:nvSpPr>
          <p:cNvPr id="3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04A45-7546-4324-B117-6AE200B50FEE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938" y="1571625"/>
            <a:ext cx="8501062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in</a:t>
            </a:r>
            <a:r>
              <a:rPr lang="en-US" i="1" dirty="0">
                <a:latin typeface="+mn-lt"/>
                <a:cs typeface="+mn-cs"/>
              </a:rPr>
              <a:t> </a:t>
            </a:r>
            <a:r>
              <a:rPr lang="en-US" b="1" i="1" dirty="0" err="1">
                <a:latin typeface="+mn-lt"/>
                <a:cs typeface="+mn-cs"/>
              </a:rPr>
              <a:t>Braunton</a:t>
            </a:r>
            <a:r>
              <a:rPr lang="en-US" b="1" i="1" dirty="0">
                <a:latin typeface="+mn-lt"/>
                <a:cs typeface="+mn-cs"/>
              </a:rPr>
              <a:t>  and </a:t>
            </a:r>
            <a:r>
              <a:rPr lang="en-US" b="1" i="1" dirty="0" err="1">
                <a:latin typeface="+mn-lt"/>
                <a:cs typeface="+mn-cs"/>
              </a:rPr>
              <a:t>Pilton</a:t>
            </a:r>
            <a:r>
              <a:rPr lang="en-US" b="1" i="1" dirty="0">
                <a:latin typeface="+mn-lt"/>
                <a:cs typeface="+mn-cs"/>
              </a:rPr>
              <a:t> Schools and Community Colleges,  UK,  12-17 June 2012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en-US" b="1" dirty="0">
                <a:latin typeface="+mn-lt"/>
                <a:cs typeface="+mn-cs"/>
              </a:rPr>
              <a:t>STUDENTS will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make their </a:t>
            </a:r>
            <a:r>
              <a:rPr lang="en-US" b="1" dirty="0">
                <a:latin typeface="+mn-lt"/>
                <a:cs typeface="+mn-cs"/>
              </a:rPr>
              <a:t>presentation</a:t>
            </a:r>
            <a:r>
              <a:rPr lang="en-US" dirty="0">
                <a:latin typeface="+mn-lt"/>
                <a:cs typeface="+mn-cs"/>
              </a:rPr>
              <a:t> about : </a:t>
            </a:r>
            <a:r>
              <a:rPr lang="en-US" b="1" i="1" dirty="0">
                <a:latin typeface="+mn-lt"/>
                <a:cs typeface="+mn-cs"/>
              </a:rPr>
              <a:t>our Olympics hopes in our country</a:t>
            </a:r>
            <a:r>
              <a:rPr lang="en-US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participate </a:t>
            </a:r>
            <a:r>
              <a:rPr lang="en-US" b="1" dirty="0">
                <a:latin typeface="+mn-lt"/>
                <a:cs typeface="+mn-cs"/>
              </a:rPr>
              <a:t>in classes, lessons </a:t>
            </a:r>
            <a:r>
              <a:rPr lang="en-US" dirty="0">
                <a:latin typeface="+mn-lt"/>
                <a:cs typeface="+mn-cs"/>
              </a:rPr>
              <a:t>and European groups to complete a challenge </a:t>
            </a:r>
            <a:r>
              <a:rPr lang="en-US" b="1" dirty="0">
                <a:latin typeface="+mn-lt"/>
                <a:cs typeface="+mn-cs"/>
              </a:rPr>
              <a:t>enabling them to plan and complete their own alternative Olympics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work </a:t>
            </a:r>
            <a:r>
              <a:rPr lang="en-US" b="1" dirty="0">
                <a:latin typeface="+mn-lt"/>
                <a:cs typeface="+mn-cs"/>
              </a:rPr>
              <a:t>in European groups </a:t>
            </a:r>
            <a:r>
              <a:rPr lang="en-US" dirty="0">
                <a:latin typeface="+mn-lt"/>
                <a:cs typeface="+mn-cs"/>
              </a:rPr>
              <a:t>on </a:t>
            </a:r>
            <a:r>
              <a:rPr lang="en-US" b="1" dirty="0">
                <a:latin typeface="+mn-lt"/>
                <a:cs typeface="+mn-cs"/>
              </a:rPr>
              <a:t>tasks</a:t>
            </a:r>
            <a:r>
              <a:rPr lang="en-US" dirty="0">
                <a:latin typeface="+mn-lt"/>
                <a:cs typeface="+mn-cs"/>
              </a:rPr>
              <a:t> related to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sport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healthy lifestyles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work-life balance and </a:t>
            </a:r>
            <a:r>
              <a:rPr lang="en-US" b="1" dirty="0">
                <a:latin typeface="+mn-lt"/>
                <a:cs typeface="+mn-cs"/>
              </a:rPr>
              <a:t>UK  Olympics in 2012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>
                <a:latin typeface="+mn-lt"/>
                <a:cs typeface="+mn-cs"/>
              </a:rPr>
              <a:t> produce  video diary </a:t>
            </a:r>
            <a:r>
              <a:rPr lang="en-US" dirty="0">
                <a:latin typeface="+mn-lt"/>
                <a:cs typeface="+mn-cs"/>
              </a:rPr>
              <a:t>"</a:t>
            </a:r>
            <a:r>
              <a:rPr lang="en-US" b="1" i="1" dirty="0">
                <a:latin typeface="+mn-lt"/>
                <a:cs typeface="+mn-cs"/>
              </a:rPr>
              <a:t>Our countries Olympic hopes</a:t>
            </a:r>
            <a:r>
              <a:rPr lang="en-US" dirty="0">
                <a:latin typeface="+mn-lt"/>
                <a:cs typeface="+mn-cs"/>
              </a:rPr>
              <a:t>"</a:t>
            </a:r>
            <a:endParaRPr lang="fr-FR" dirty="0">
              <a:latin typeface="+mn-lt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293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DURING MOBILITY </a:t>
            </a:r>
            <a:r>
              <a:rPr lang="en-US" sz="2000" b="1" dirty="0" smtClean="0">
                <a:latin typeface="Calibri" pitchFamily="34" charset="0"/>
              </a:rPr>
              <a:t>3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7" name="Image 6" descr="angleterre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668464" y="188640"/>
            <a:ext cx="1080000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37E6C-5FDF-4472-8621-D793CDC90BFD}" type="slidenum">
              <a:rPr lang="fr-BE" smtClean="0"/>
              <a:pPr>
                <a:defRPr/>
              </a:pPr>
              <a:t>16</a:t>
            </a:fld>
            <a:endParaRPr lang="fr-BE"/>
          </a:p>
        </p:txBody>
      </p:sp>
      <p:sp>
        <p:nvSpPr>
          <p:cNvPr id="3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9048C2-40C2-4C18-A386-7A27E59C06A8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625" y="1500188"/>
            <a:ext cx="8715375" cy="3692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in</a:t>
            </a:r>
            <a:r>
              <a:rPr lang="en-US" i="1" dirty="0">
                <a:latin typeface="+mn-lt"/>
                <a:cs typeface="+mn-cs"/>
              </a:rPr>
              <a:t> </a:t>
            </a:r>
            <a:r>
              <a:rPr lang="en-US" b="1" i="1" dirty="0" err="1">
                <a:latin typeface="+mn-lt"/>
                <a:cs typeface="+mn-cs"/>
              </a:rPr>
              <a:t>Collège</a:t>
            </a:r>
            <a:r>
              <a:rPr lang="en-US" b="1" i="1" dirty="0">
                <a:latin typeface="+mn-lt"/>
                <a:cs typeface="+mn-cs"/>
              </a:rPr>
              <a:t> du </a:t>
            </a:r>
            <a:r>
              <a:rPr lang="en-US" b="1" i="1" dirty="0" err="1">
                <a:latin typeface="+mn-lt"/>
                <a:cs typeface="+mn-cs"/>
              </a:rPr>
              <a:t>Sacré</a:t>
            </a:r>
            <a:r>
              <a:rPr lang="en-US" b="1" i="1" dirty="0">
                <a:latin typeface="+mn-lt"/>
                <a:cs typeface="+mn-cs"/>
              </a:rPr>
              <a:t>-Coeur, La Ville du Bois, France, 16-21 October 2012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en-US" b="1" dirty="0">
                <a:latin typeface="+mn-lt"/>
                <a:cs typeface="+mn-cs"/>
              </a:rPr>
              <a:t>STUDENTS will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make their </a:t>
            </a:r>
            <a:r>
              <a:rPr lang="en-US" b="1" dirty="0">
                <a:latin typeface="+mn-lt"/>
                <a:cs typeface="+mn-cs"/>
              </a:rPr>
              <a:t>presentation</a:t>
            </a:r>
            <a:r>
              <a:rPr lang="en-US" dirty="0">
                <a:latin typeface="+mn-lt"/>
                <a:cs typeface="+mn-cs"/>
              </a:rPr>
              <a:t> of their country, town and school : “</a:t>
            </a:r>
            <a:r>
              <a:rPr lang="en-US" b="1" i="1" dirty="0">
                <a:latin typeface="+mn-lt"/>
                <a:cs typeface="+mn-cs"/>
              </a:rPr>
              <a:t>My school is a healthy school because</a:t>
            </a:r>
            <a:r>
              <a:rPr lang="en-US" dirty="0">
                <a:latin typeface="+mn-lt"/>
                <a:cs typeface="+mn-cs"/>
              </a:rPr>
              <a:t> …”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participate </a:t>
            </a:r>
            <a:r>
              <a:rPr lang="en-US" b="1" dirty="0">
                <a:latin typeface="+mn-lt"/>
                <a:cs typeface="+mn-cs"/>
              </a:rPr>
              <a:t>in classes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work </a:t>
            </a:r>
            <a:r>
              <a:rPr lang="en-US" b="1" dirty="0">
                <a:latin typeface="+mn-lt"/>
                <a:cs typeface="+mn-cs"/>
              </a:rPr>
              <a:t>in European groups </a:t>
            </a:r>
            <a:r>
              <a:rPr lang="en-US" dirty="0">
                <a:latin typeface="+mn-lt"/>
                <a:cs typeface="+mn-cs"/>
              </a:rPr>
              <a:t>on </a:t>
            </a:r>
            <a:r>
              <a:rPr lang="en-US" b="1" dirty="0">
                <a:latin typeface="+mn-lt"/>
                <a:cs typeface="+mn-cs"/>
              </a:rPr>
              <a:t>tasks</a:t>
            </a:r>
            <a:r>
              <a:rPr lang="en-US" dirty="0">
                <a:latin typeface="+mn-lt"/>
                <a:cs typeface="+mn-cs"/>
              </a:rPr>
              <a:t> related to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sport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healthy lifestyles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work-life balance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>
                <a:latin typeface="+mn-lt"/>
                <a:cs typeface="+mn-cs"/>
              </a:rPr>
              <a:t> produce  video diary </a:t>
            </a:r>
            <a:r>
              <a:rPr lang="en-US" dirty="0">
                <a:latin typeface="+mn-lt"/>
                <a:cs typeface="+mn-cs"/>
              </a:rPr>
              <a:t>“</a:t>
            </a:r>
            <a:r>
              <a:rPr lang="en-US" b="1" i="1" dirty="0">
                <a:latin typeface="+mn-lt"/>
                <a:cs typeface="+mn-cs"/>
              </a:rPr>
              <a:t>Healthy schools</a:t>
            </a:r>
            <a:r>
              <a:rPr lang="en-US" dirty="0">
                <a:latin typeface="+mn-lt"/>
                <a:cs typeface="+mn-cs"/>
              </a:rPr>
              <a:t>“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decide who gets “</a:t>
            </a:r>
            <a:r>
              <a:rPr lang="en-US" b="1" i="1" dirty="0">
                <a:latin typeface="+mn-lt"/>
                <a:cs typeface="+mn-cs"/>
              </a:rPr>
              <a:t>The healthy school award</a:t>
            </a:r>
            <a:r>
              <a:rPr lang="en-US" dirty="0">
                <a:latin typeface="+mn-lt"/>
                <a:cs typeface="+mn-cs"/>
              </a:rPr>
              <a:t>”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DURING MOBILITY </a:t>
            </a:r>
            <a:r>
              <a:rPr lang="en-US" sz="2000" b="1" dirty="0" smtClean="0">
                <a:latin typeface="Calibri" pitchFamily="34" charset="0"/>
              </a:rPr>
              <a:t>4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6" name="Image 5" descr="france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596336" y="332656"/>
            <a:ext cx="1080000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37E6C-5FDF-4472-8621-D793CDC90BFD}" type="slidenum">
              <a:rPr lang="fr-BE" smtClean="0"/>
              <a:pPr>
                <a:defRPr/>
              </a:pPr>
              <a:t>17</a:t>
            </a:fld>
            <a:endParaRPr lang="fr-BE"/>
          </a:p>
        </p:txBody>
      </p:sp>
      <p:sp>
        <p:nvSpPr>
          <p:cNvPr id="3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5F522-AF4C-426E-BF64-28EA575866B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88" y="1643063"/>
            <a:ext cx="8786812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in</a:t>
            </a:r>
            <a:r>
              <a:rPr lang="en-US" i="1" dirty="0">
                <a:latin typeface="+mn-lt"/>
                <a:cs typeface="+mn-cs"/>
              </a:rPr>
              <a:t> </a:t>
            </a:r>
            <a:r>
              <a:rPr lang="en-US" b="1" i="1" dirty="0" err="1">
                <a:latin typeface="+mn-lt"/>
                <a:cs typeface="+mn-cs"/>
              </a:rPr>
              <a:t>Lycée</a:t>
            </a:r>
            <a:r>
              <a:rPr lang="en-US" b="1" i="1" dirty="0">
                <a:latin typeface="+mn-lt"/>
                <a:cs typeface="+mn-cs"/>
              </a:rPr>
              <a:t> Joseph Gaillard, Fort de France, Martinique, 9-16 March 2013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STUDENTS will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>
                <a:latin typeface="+mn-lt"/>
                <a:cs typeface="+mn-cs"/>
              </a:rPr>
              <a:t> make their presentation about “ The world of work- locally, nationally and across Europe</a:t>
            </a:r>
            <a:r>
              <a:rPr lang="en-US" dirty="0">
                <a:latin typeface="+mn-lt"/>
                <a:cs typeface="+mn-cs"/>
              </a:rPr>
              <a:t>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participate </a:t>
            </a:r>
            <a:r>
              <a:rPr lang="en-US" b="1" dirty="0">
                <a:latin typeface="+mn-lt"/>
                <a:cs typeface="+mn-cs"/>
              </a:rPr>
              <a:t>in classes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work </a:t>
            </a:r>
            <a:r>
              <a:rPr lang="en-US" b="1" dirty="0">
                <a:latin typeface="+mn-lt"/>
                <a:cs typeface="+mn-cs"/>
              </a:rPr>
              <a:t>in European groups </a:t>
            </a:r>
            <a:r>
              <a:rPr lang="en-US" dirty="0">
                <a:latin typeface="+mn-lt"/>
                <a:cs typeface="+mn-cs"/>
              </a:rPr>
              <a:t>on </a:t>
            </a:r>
            <a:r>
              <a:rPr lang="en-US" b="1" dirty="0">
                <a:latin typeface="+mn-lt"/>
                <a:cs typeface="+mn-cs"/>
              </a:rPr>
              <a:t>tasks</a:t>
            </a:r>
            <a:r>
              <a:rPr lang="en-US" dirty="0">
                <a:latin typeface="+mn-lt"/>
                <a:cs typeface="+mn-cs"/>
              </a:rPr>
              <a:t> related to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sport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healthy lifestyles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work-life balance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>
                <a:latin typeface="+mn-lt"/>
                <a:cs typeface="+mn-cs"/>
              </a:rPr>
              <a:t> produce  video diary </a:t>
            </a:r>
            <a:r>
              <a:rPr lang="en-US" dirty="0">
                <a:latin typeface="+mn-lt"/>
                <a:cs typeface="+mn-cs"/>
              </a:rPr>
              <a:t>" </a:t>
            </a:r>
            <a:r>
              <a:rPr lang="en-US" b="1" i="1" dirty="0">
                <a:latin typeface="+mn-lt"/>
                <a:cs typeface="+mn-cs"/>
              </a:rPr>
              <a:t>Our world of work</a:t>
            </a:r>
            <a:r>
              <a:rPr lang="en-US" dirty="0">
                <a:latin typeface="+mn-lt"/>
                <a:cs typeface="+mn-cs"/>
              </a:rPr>
              <a:t>"</a:t>
            </a:r>
            <a:endParaRPr lang="fr-FR" dirty="0">
              <a:latin typeface="+mn-lt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0006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DURING MOBILITY </a:t>
            </a:r>
            <a:r>
              <a:rPr lang="en-US" sz="2000" b="1" dirty="0" smtClean="0">
                <a:latin typeface="Calibri" pitchFamily="34" charset="0"/>
              </a:rPr>
              <a:t>5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9" name="Image 8" descr="france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596336" y="332656"/>
            <a:ext cx="1080000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37E6C-5FDF-4472-8621-D793CDC90BFD}" type="slidenum">
              <a:rPr lang="fr-BE" smtClean="0"/>
              <a:pPr>
                <a:defRPr/>
              </a:pPr>
              <a:t>18</a:t>
            </a:fld>
            <a:endParaRPr lang="fr-BE"/>
          </a:p>
        </p:txBody>
      </p:sp>
      <p:sp>
        <p:nvSpPr>
          <p:cNvPr id="3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811B05-5570-4783-A399-0AD9B871487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1500188"/>
            <a:ext cx="85725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in</a:t>
            </a:r>
            <a:r>
              <a:rPr lang="en-US" i="1" dirty="0">
                <a:latin typeface="+mn-lt"/>
                <a:cs typeface="+mn-cs"/>
              </a:rPr>
              <a:t> </a:t>
            </a:r>
            <a:r>
              <a:rPr lang="en-US" b="1" i="1" dirty="0">
                <a:latin typeface="+mn-lt"/>
                <a:cs typeface="+mn-cs"/>
              </a:rPr>
              <a:t>B</a:t>
            </a:r>
            <a:r>
              <a:rPr lang="nn-NO" b="1" i="1" dirty="0">
                <a:latin typeface="+mn-lt"/>
                <a:cs typeface="+mn-cs"/>
              </a:rPr>
              <a:t>ø</a:t>
            </a:r>
            <a:r>
              <a:rPr lang="en-US" b="1" i="1" dirty="0" err="1">
                <a:latin typeface="+mn-lt"/>
                <a:cs typeface="+mn-cs"/>
              </a:rPr>
              <a:t>rstad</a:t>
            </a:r>
            <a:r>
              <a:rPr lang="en-US" b="1" i="1" dirty="0">
                <a:latin typeface="+mn-lt"/>
                <a:cs typeface="+mn-cs"/>
              </a:rPr>
              <a:t> </a:t>
            </a:r>
            <a:r>
              <a:rPr lang="en-US" b="1" i="1" dirty="0" err="1">
                <a:latin typeface="+mn-lt"/>
                <a:cs typeface="+mn-cs"/>
              </a:rPr>
              <a:t>Ungdomsskole</a:t>
            </a:r>
            <a:r>
              <a:rPr lang="en-US" b="1" i="1" dirty="0">
                <a:latin typeface="+mn-lt"/>
                <a:cs typeface="+mn-cs"/>
              </a:rPr>
              <a:t>, </a:t>
            </a:r>
            <a:r>
              <a:rPr lang="en-US" b="1" i="1" dirty="0" err="1">
                <a:latin typeface="+mn-lt"/>
                <a:cs typeface="+mn-cs"/>
              </a:rPr>
              <a:t>Hamar</a:t>
            </a:r>
            <a:r>
              <a:rPr lang="en-US" b="1" i="1" dirty="0">
                <a:latin typeface="+mn-lt"/>
                <a:cs typeface="+mn-cs"/>
              </a:rPr>
              <a:t>, </a:t>
            </a:r>
            <a:r>
              <a:rPr lang="en-US" b="1" i="1" dirty="0" err="1">
                <a:latin typeface="+mn-lt"/>
                <a:cs typeface="+mn-cs"/>
              </a:rPr>
              <a:t>Norvège</a:t>
            </a:r>
            <a:r>
              <a:rPr lang="en-US" b="1" i="1" dirty="0">
                <a:latin typeface="+mn-lt"/>
                <a:cs typeface="+mn-cs"/>
              </a:rPr>
              <a:t>, 14-19  May 2013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en-US" b="1" dirty="0">
                <a:latin typeface="+mn-lt"/>
                <a:cs typeface="+mn-cs"/>
              </a:rPr>
              <a:t>STUDENTS will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make their </a:t>
            </a:r>
            <a:r>
              <a:rPr lang="en-US" b="1" dirty="0">
                <a:latin typeface="+mn-lt"/>
                <a:cs typeface="+mn-cs"/>
              </a:rPr>
              <a:t>presentation</a:t>
            </a:r>
            <a:r>
              <a:rPr lang="en-US" dirty="0">
                <a:latin typeface="+mn-lt"/>
                <a:cs typeface="+mn-cs"/>
              </a:rPr>
              <a:t> about “</a:t>
            </a:r>
            <a:r>
              <a:rPr lang="en-US" b="1" i="1" dirty="0">
                <a:latin typeface="+mn-lt"/>
                <a:cs typeface="+mn-cs"/>
              </a:rPr>
              <a:t>The importance of being an European Citizen</a:t>
            </a:r>
            <a:r>
              <a:rPr lang="en-US" dirty="0">
                <a:latin typeface="+mn-lt"/>
                <a:cs typeface="+mn-cs"/>
              </a:rPr>
              <a:t>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participate </a:t>
            </a:r>
            <a:r>
              <a:rPr lang="en-US" b="1" dirty="0">
                <a:latin typeface="+mn-lt"/>
                <a:cs typeface="+mn-cs"/>
              </a:rPr>
              <a:t>in classes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work </a:t>
            </a:r>
            <a:r>
              <a:rPr lang="en-US" b="1" dirty="0">
                <a:latin typeface="+mn-lt"/>
                <a:cs typeface="+mn-cs"/>
              </a:rPr>
              <a:t>in European groups </a:t>
            </a:r>
            <a:r>
              <a:rPr lang="en-US" dirty="0">
                <a:latin typeface="+mn-lt"/>
                <a:cs typeface="+mn-cs"/>
              </a:rPr>
              <a:t>on </a:t>
            </a:r>
            <a:r>
              <a:rPr lang="en-US" b="1" dirty="0">
                <a:latin typeface="+mn-lt"/>
                <a:cs typeface="+mn-cs"/>
              </a:rPr>
              <a:t>tasks</a:t>
            </a:r>
            <a:r>
              <a:rPr lang="en-US" dirty="0">
                <a:latin typeface="+mn-lt"/>
                <a:cs typeface="+mn-cs"/>
              </a:rPr>
              <a:t> related to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sport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healthy lifestyles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work-life balance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>
                <a:latin typeface="+mn-lt"/>
                <a:cs typeface="+mn-cs"/>
              </a:rPr>
              <a:t> produce  video diary </a:t>
            </a:r>
            <a:r>
              <a:rPr lang="en-US" dirty="0">
                <a:latin typeface="+mn-lt"/>
                <a:cs typeface="+mn-cs"/>
              </a:rPr>
              <a:t>" </a:t>
            </a:r>
            <a:r>
              <a:rPr lang="en-US" b="1" i="1" dirty="0">
                <a:latin typeface="+mn-lt"/>
                <a:cs typeface="+mn-cs"/>
              </a:rPr>
              <a:t>Being an European Citizen</a:t>
            </a:r>
            <a:r>
              <a:rPr lang="en-US" dirty="0">
                <a:latin typeface="+mn-lt"/>
                <a:cs typeface="+mn-cs"/>
              </a:rPr>
              <a:t>"</a:t>
            </a:r>
            <a:endParaRPr lang="fr-FR" dirty="0">
              <a:latin typeface="+mn-lt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15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DURING MOBILITY </a:t>
            </a:r>
            <a:r>
              <a:rPr lang="en-US" sz="2000" b="1" dirty="0" smtClean="0">
                <a:latin typeface="Calibri" pitchFamily="34" charset="0"/>
              </a:rPr>
              <a:t>6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6" name="Image 5" descr="norvège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609656" y="404664"/>
            <a:ext cx="10668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 descr="http://chezlorry.ca/EvenSpec/Noel/Activites/Jeux/tree/tree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908050"/>
            <a:ext cx="476250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Afficher l'image en taille réell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836712"/>
            <a:ext cx="662474" cy="576064"/>
          </a:xfrm>
          <a:prstGeom prst="ellipse">
            <a:avLst/>
          </a:prstGeom>
          <a:noFill/>
        </p:spPr>
      </p:pic>
      <p:pic>
        <p:nvPicPr>
          <p:cNvPr id="1029" name="Picture 5" descr="Afficher l'image en taille réell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5373216"/>
            <a:ext cx="876300" cy="762000"/>
          </a:xfrm>
          <a:prstGeom prst="ellipse">
            <a:avLst/>
          </a:prstGeom>
          <a:noFill/>
        </p:spPr>
      </p:pic>
      <p:pic>
        <p:nvPicPr>
          <p:cNvPr id="1031" name="Picture 7" descr="Afficher l'image en taille réell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90835">
            <a:off x="5119851" y="2704583"/>
            <a:ext cx="1124728" cy="978024"/>
          </a:xfrm>
          <a:prstGeom prst="ellipse">
            <a:avLst/>
          </a:prstGeom>
          <a:noFill/>
        </p:spPr>
      </p:pic>
      <p:pic>
        <p:nvPicPr>
          <p:cNvPr id="1033" name="Picture 9" descr="Afficher l'image en taille réell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645024"/>
            <a:ext cx="1008112" cy="876619"/>
          </a:xfrm>
          <a:prstGeom prst="ellipse">
            <a:avLst/>
          </a:prstGeom>
          <a:noFill/>
        </p:spPr>
      </p:pic>
      <p:pic>
        <p:nvPicPr>
          <p:cNvPr id="1035" name="Picture 11" descr="Afficher l'image en taille réell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221088"/>
            <a:ext cx="876300" cy="762000"/>
          </a:xfrm>
          <a:prstGeom prst="ellipse">
            <a:avLst/>
          </a:prstGeom>
          <a:noFill/>
        </p:spPr>
      </p:pic>
      <p:pic>
        <p:nvPicPr>
          <p:cNvPr id="1037" name="Picture 13" descr="Afficher l'image en taille réell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2348880"/>
            <a:ext cx="876300" cy="762000"/>
          </a:xfrm>
          <a:prstGeom prst="ellipse">
            <a:avLst/>
          </a:prstGeom>
          <a:noFill/>
        </p:spPr>
      </p:pic>
      <p:pic>
        <p:nvPicPr>
          <p:cNvPr id="1039" name="Picture 15" descr="Afficher l'image en taille réell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293096"/>
            <a:ext cx="1041918" cy="906016"/>
          </a:xfrm>
          <a:prstGeom prst="ellipse">
            <a:avLst/>
          </a:prstGeom>
          <a:noFill/>
        </p:spPr>
      </p:pic>
      <p:pic>
        <p:nvPicPr>
          <p:cNvPr id="1041" name="Picture 17" descr="Afficher l'image en taille réell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21045">
            <a:off x="6267174" y="5079675"/>
            <a:ext cx="804292" cy="699384"/>
          </a:xfrm>
          <a:prstGeom prst="ellipse">
            <a:avLst/>
          </a:prstGeom>
          <a:noFill/>
        </p:spPr>
      </p:pic>
      <p:pic>
        <p:nvPicPr>
          <p:cNvPr id="33802" name="Image 10" descr="LOGO COMENIUS ISC EUROPE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E4"/>
              </a:clrFrom>
              <a:clrTo>
                <a:srgbClr val="FEFEE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85750"/>
            <a:ext cx="8215313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1142976" y="6211669"/>
            <a:ext cx="764386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600" dirty="0" err="1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  <a:cs typeface="+mn-cs"/>
              </a:rPr>
              <a:t>Joyeux</a:t>
            </a:r>
            <a:r>
              <a:rPr lang="de-DE" sz="3600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  <a:cs typeface="+mn-cs"/>
              </a:rPr>
              <a:t> Noël  -  Bonne </a:t>
            </a:r>
            <a:r>
              <a:rPr lang="de-DE" sz="3600" dirty="0" err="1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  <a:cs typeface="+mn-cs"/>
              </a:rPr>
              <a:t>Année</a:t>
            </a:r>
            <a:r>
              <a:rPr lang="de-DE" sz="3600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  <a:cs typeface="+mn-cs"/>
              </a:rPr>
              <a:t> 2012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5720" y="4929198"/>
            <a:ext cx="8572528" cy="621554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 err="1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cs typeface="+mn-cs"/>
              </a:rPr>
              <a:t>Frohe</a:t>
            </a:r>
            <a:r>
              <a:rPr lang="fr-FR" sz="540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cs typeface="+mn-cs"/>
              </a:rPr>
              <a:t> </a:t>
            </a:r>
            <a:r>
              <a:rPr lang="fr-FR" sz="5400" dirty="0" err="1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cs typeface="+mn-cs"/>
              </a:rPr>
              <a:t>Weihnachten</a:t>
            </a:r>
            <a:r>
              <a:rPr lang="fr-FR" sz="540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cs typeface="+mn-cs"/>
              </a:rPr>
              <a:t> - </a:t>
            </a:r>
            <a:r>
              <a:rPr lang="fr-FR" sz="5400" dirty="0" err="1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cs typeface="+mn-cs"/>
              </a:rPr>
              <a:t>Glückliches</a:t>
            </a:r>
            <a:r>
              <a:rPr lang="fr-FR" sz="540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cs typeface="+mn-cs"/>
              </a:rPr>
              <a:t> </a:t>
            </a:r>
            <a:r>
              <a:rPr lang="fr-FR" sz="5400" dirty="0" err="1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cs typeface="+mn-cs"/>
              </a:rPr>
              <a:t>Neujahr</a:t>
            </a:r>
            <a:r>
              <a:rPr lang="fr-FR" sz="540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cs typeface="+mn-cs"/>
              </a:rPr>
              <a:t> 2012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643702" y="428604"/>
            <a:ext cx="2058297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ln w="1905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8100000" scaled="1"/>
                  <a:tileRect/>
                </a:gradFill>
                <a:latin typeface="Old English Text MT" pitchFamily="66" charset="0"/>
                <a:cs typeface="+mn-cs"/>
              </a:rPr>
              <a:t>Going</a:t>
            </a:r>
            <a:r>
              <a:rPr lang="fr-FR" sz="3600" dirty="0">
                <a:ln w="1905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8100000" scaled="1"/>
                  <a:tileRect/>
                </a:gradFill>
                <a:latin typeface="Old English Text MT" pitchFamily="66" charset="0"/>
                <a:cs typeface="+mn-cs"/>
              </a:rPr>
              <a:t> For Gold</a:t>
            </a:r>
            <a:endParaRPr lang="fr-FR" sz="3600" dirty="0">
              <a:latin typeface="Old English Text MT" pitchFamily="66" charset="0"/>
              <a:cs typeface="+mn-cs"/>
            </a:endParaRPr>
          </a:p>
        </p:txBody>
      </p:sp>
      <p:pic>
        <p:nvPicPr>
          <p:cNvPr id="33806" name="Image 17" descr="LOGO COMENIUS ISC SOLEIL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071688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642910" y="5572140"/>
            <a:ext cx="790472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Merry</a:t>
            </a:r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Christmas - Happy New </a:t>
            </a:r>
            <a:r>
              <a:rPr lang="fr-FR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Year</a:t>
            </a:r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2012</a:t>
            </a:r>
          </a:p>
        </p:txBody>
      </p:sp>
      <p:sp>
        <p:nvSpPr>
          <p:cNvPr id="33808" name="ZoneTexte 19"/>
          <p:cNvSpPr txBox="1">
            <a:spLocks noChangeArrowheads="1"/>
          </p:cNvSpPr>
          <p:nvPr/>
        </p:nvSpPr>
        <p:spPr bwMode="auto">
          <a:xfrm>
            <a:off x="285750" y="1214438"/>
            <a:ext cx="2809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Head : M. BRAILLY</a:t>
            </a:r>
          </a:p>
          <a:p>
            <a:r>
              <a:rPr lang="fr-FR">
                <a:latin typeface="Calibri" pitchFamily="34" charset="0"/>
              </a:rPr>
              <a:t>Coordination  : Mrs Lavollée</a:t>
            </a:r>
          </a:p>
          <a:p>
            <a:r>
              <a:rPr lang="fr-FR">
                <a:latin typeface="Calibri" pitchFamily="34" charset="0"/>
              </a:rPr>
              <a:t>Team, students and families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2" y="259080"/>
          <a:ext cx="8715436" cy="6283960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000132"/>
                <a:gridCol w="7715304"/>
              </a:tblGrid>
              <a:tr h="3124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RESULTS AND OUTCOMES</a:t>
                      </a:r>
                      <a:r>
                        <a:rPr lang="fr-FR" baseline="0" dirty="0" smtClean="0"/>
                        <a:t> OF THE PROJECT </a:t>
                      </a:r>
                      <a:r>
                        <a:rPr lang="fr-FR" i="1" baseline="0" dirty="0" smtClean="0"/>
                        <a:t>GOING FOR GOLD </a:t>
                      </a:r>
                      <a:r>
                        <a:rPr lang="fr-FR" baseline="0" dirty="0" smtClean="0"/>
                        <a:t>2011-2013</a:t>
                      </a:r>
                      <a:endParaRPr lang="fr-F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722313" algn="l"/>
                        </a:tabLst>
                      </a:pPr>
                      <a:r>
                        <a:rPr lang="fr-FR" sz="1100" dirty="0" err="1" smtClean="0"/>
                        <a:t>October</a:t>
                      </a:r>
                      <a:r>
                        <a:rPr lang="fr-FR" sz="1100" dirty="0" smtClean="0"/>
                        <a:t> 2011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 "NING" site will be set up to promote regular communication between participants. Each student will be able to provide evidence of using the NING after each mobility. Video diaries, podcast, power-point presentations etc.</a:t>
                      </a:r>
                      <a:endParaRPr lang="fr-F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/>
                        <a:t>October</a:t>
                      </a:r>
                      <a:r>
                        <a:rPr lang="fr-FR" sz="1100" dirty="0" smtClean="0"/>
                        <a:t> 2011</a:t>
                      </a:r>
                    </a:p>
                    <a:p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 going evaluation of the project will be available on NING, </a:t>
                      </a:r>
                      <a:r>
                        <a:rPr lang="en-US" sz="1100" dirty="0" err="1" smtClean="0"/>
                        <a:t>eg</a:t>
                      </a:r>
                      <a:r>
                        <a:rPr lang="en-US" sz="1100" dirty="0" smtClean="0"/>
                        <a:t>. </a:t>
                      </a:r>
                      <a:r>
                        <a:rPr lang="en-US" sz="1100" dirty="0" err="1" smtClean="0"/>
                        <a:t>Livre</a:t>
                      </a:r>
                      <a:r>
                        <a:rPr lang="en-US" sz="1100" dirty="0" smtClean="0"/>
                        <a:t> d'Or for comments by all community members about meetings</a:t>
                      </a:r>
                      <a:endParaRPr lang="fr-F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/>
                        <a:t>October</a:t>
                      </a:r>
                      <a:r>
                        <a:rPr lang="fr-FR" sz="1100" dirty="0" smtClean="0"/>
                        <a:t> 2011</a:t>
                      </a:r>
                    </a:p>
                    <a:p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 protocol agreement of the safe use of the Internet will be available for parents, staff and students in all partner countries.</a:t>
                      </a:r>
                      <a:endParaRPr lang="fr-F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October</a:t>
                      </a:r>
                      <a:r>
                        <a:rPr lang="fr-FR" sz="1100" dirty="0" smtClean="0"/>
                        <a:t> 2012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 Healthy school health check guide will be available and certificates awarded to successful partner schools.</a:t>
                      </a:r>
                      <a:endParaRPr lang="fr-F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June</a:t>
                      </a:r>
                      <a:r>
                        <a:rPr lang="fr-FR" sz="1100" dirty="0" smtClean="0"/>
                        <a:t> 2013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The final visit will culminate in a public conference aimed at disseminating the benefits of the project to a wider audience and showcasing the learning achieved.</a:t>
                      </a:r>
                      <a:endParaRPr lang="fr-F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July 2013</a:t>
                      </a:r>
                    </a:p>
                    <a:p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 minimum of 24 </a:t>
                      </a:r>
                      <a:r>
                        <a:rPr lang="en-US" sz="1100" dirty="0" err="1" smtClean="0"/>
                        <a:t>mobilities</a:t>
                      </a:r>
                      <a:r>
                        <a:rPr lang="en-US" sz="1100" dirty="0" smtClean="0"/>
                        <a:t>, involving staff and students ,from each school visiting each transnational partner school.</a:t>
                      </a:r>
                      <a:endParaRPr lang="fr-F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July 2013</a:t>
                      </a:r>
                    </a:p>
                    <a:p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All students would have the opportunity of living with a host family in another cultural setting</a:t>
                      </a:r>
                      <a:endParaRPr lang="fr-F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July 2013</a:t>
                      </a:r>
                    </a:p>
                    <a:p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All students will have taken part in activities which will have broadened their understanding of the opportunities that exist for employment, sport &amp; leisure in other countries. Evidence showcased on NING with video diaries, podcasts and other media.</a:t>
                      </a:r>
                      <a:endParaRPr lang="fr-F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July 2013</a:t>
                      </a:r>
                    </a:p>
                    <a:p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All staff will be able to report on examples of good practice they have observed and that they have adopted or intend to adopt in their own teaching.</a:t>
                      </a:r>
                      <a:endParaRPr lang="fr-FR" sz="1100" dirty="0"/>
                    </a:p>
                  </a:txBody>
                  <a:tcPr/>
                </a:tc>
              </a:tr>
              <a:tr h="420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July 2013</a:t>
                      </a:r>
                    </a:p>
                    <a:p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All participants will have communicated with people from partner countries informally and formally in their mother tongue and in a foreign language. </a:t>
                      </a:r>
                      <a:endParaRPr lang="fr-FR" sz="1100" dirty="0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July 2013</a:t>
                      </a:r>
                    </a:p>
                    <a:p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All students will have made presentations to other participants, members of their school and wider community on how leisure and sporting activities help develop healthy lifestyles and careers &amp; economic opportunities in their own countries.</a:t>
                      </a:r>
                      <a:endParaRPr lang="fr-F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July 2013</a:t>
                      </a:r>
                    </a:p>
                    <a:p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All students will have produced a personal statement about " What I have learnt from the Comenius project".</a:t>
                      </a:r>
                      <a:endParaRPr lang="fr-F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July 2013</a:t>
                      </a:r>
                    </a:p>
                    <a:p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Improved ICT skill and digital competencies for staff and students.</a:t>
                      </a:r>
                      <a:endParaRPr lang="fr-F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July 2013</a:t>
                      </a:r>
                    </a:p>
                    <a:p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Final report and  translations </a:t>
                      </a:r>
                      <a:r>
                        <a:rPr lang="fr-FR" sz="1100" dirty="0" err="1" smtClean="0"/>
                        <a:t>written</a:t>
                      </a:r>
                      <a:r>
                        <a:rPr lang="fr-FR" sz="1100" baseline="0" dirty="0" smtClean="0"/>
                        <a:t> b</a:t>
                      </a:r>
                      <a:r>
                        <a:rPr lang="fr-FR" sz="1100" dirty="0" smtClean="0"/>
                        <a:t>y all the </a:t>
                      </a:r>
                      <a:r>
                        <a:rPr lang="fr-FR" sz="1100" dirty="0" err="1" smtClean="0"/>
                        <a:t>partners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A1511-5863-4A69-AC13-CC823C62F722}" type="slidenum">
              <a:rPr lang="fr-BE"/>
              <a:pPr>
                <a:defRPr/>
              </a:pPr>
              <a:t>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75" y="2714625"/>
            <a:ext cx="7500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latin typeface="Calibri" pitchFamily="34" charset="0"/>
              </a:rPr>
              <a:t>DURING THE 2 YEARS OF THE PROJECT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F72DA-63DF-4B46-BF81-7687D9661D3F}" type="slidenum">
              <a:rPr lang="fr-BE"/>
              <a:pPr>
                <a:defRPr/>
              </a:pPr>
              <a:t>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oneTexte 1"/>
          <p:cNvSpPr txBox="1">
            <a:spLocks noChangeArrowheads="1"/>
          </p:cNvSpPr>
          <p:nvPr/>
        </p:nvSpPr>
        <p:spPr bwMode="auto">
          <a:xfrm>
            <a:off x="357188" y="428625"/>
            <a:ext cx="8643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 b="1">
                <a:latin typeface="Calibri" pitchFamily="34" charset="0"/>
              </a:rPr>
              <a:t>THE COORDINATING SCHOOL : BRAUNTON SCHOOL AND COMMUNITY COLLEGE 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625" y="1285875"/>
            <a:ext cx="8715375" cy="53546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+mn-lt"/>
                <a:cs typeface="+mn-cs"/>
              </a:rPr>
              <a:t>1) The coordinating school  will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+mn-lt"/>
                <a:cs typeface="+mn-cs"/>
              </a:rPr>
              <a:t>- oversee the effective organization and responsibility for successful motilities, quality control and continued dialogue between partners throughout the project (NING, chats, videoconferences, Skype, letters, postcards and parcels)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have a </a:t>
            </a:r>
            <a:r>
              <a:rPr lang="en-US" b="1" dirty="0">
                <a:latin typeface="+mn-lt"/>
                <a:cs typeface="+mn-cs"/>
              </a:rPr>
              <a:t>monthly contact </a:t>
            </a:r>
            <a:r>
              <a:rPr lang="en-US" dirty="0">
                <a:latin typeface="+mn-lt"/>
                <a:cs typeface="+mn-cs"/>
              </a:rPr>
              <a:t>with each partner school to review progress and provide up-dates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contact each partner within two weeks of the mobility </a:t>
            </a:r>
            <a:r>
              <a:rPr lang="en-US" b="1" dirty="0">
                <a:latin typeface="+mn-lt"/>
                <a:cs typeface="+mn-cs"/>
              </a:rPr>
              <a:t>to check on progress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>
                <a:latin typeface="+mn-lt"/>
                <a:cs typeface="+mn-cs"/>
              </a:rPr>
              <a:t> share with partner schools their experiences of “healthy school” </a:t>
            </a:r>
          </a:p>
          <a:p>
            <a:pPr marL="84138" indent="-84138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>
                <a:latin typeface="+mn-lt"/>
                <a:cs typeface="+mn-cs"/>
              </a:rPr>
              <a:t> help to create “</a:t>
            </a:r>
            <a:r>
              <a:rPr lang="en-US" b="1" i="1" dirty="0">
                <a:latin typeface="+mn-lt"/>
                <a:cs typeface="+mn-cs"/>
              </a:rPr>
              <a:t>an own Comenius Healthy Schools Award” </a:t>
            </a:r>
            <a:r>
              <a:rPr lang="en-US" b="1" dirty="0">
                <a:latin typeface="+mn-lt"/>
                <a:cs typeface="+mn-cs"/>
              </a:rPr>
              <a:t>promoting sport, leisure, diet   and active citizenship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>
                <a:latin typeface="+mn-lt"/>
                <a:cs typeface="+mn-cs"/>
              </a:rPr>
              <a:t> organize training for the partnership </a:t>
            </a:r>
            <a:r>
              <a:rPr lang="en-US" dirty="0">
                <a:latin typeface="+mn-lt"/>
                <a:cs typeface="+mn-cs"/>
              </a:rPr>
              <a:t>during mobility visits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organize </a:t>
            </a:r>
            <a:r>
              <a:rPr lang="en-US" b="1" dirty="0">
                <a:latin typeface="+mn-lt"/>
                <a:cs typeface="+mn-cs"/>
              </a:rPr>
              <a:t>an audit of competences </a:t>
            </a:r>
            <a:r>
              <a:rPr lang="en-US" dirty="0">
                <a:latin typeface="+mn-lt"/>
                <a:cs typeface="+mn-cs"/>
              </a:rPr>
              <a:t>before the first visit so that a training schedule can be agreed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ensure that </a:t>
            </a:r>
            <a:r>
              <a:rPr lang="en-US" b="1" dirty="0">
                <a:latin typeface="+mn-lt"/>
                <a:cs typeface="+mn-cs"/>
              </a:rPr>
              <a:t>there are curriculum activities </a:t>
            </a:r>
            <a:r>
              <a:rPr lang="en-US" dirty="0">
                <a:latin typeface="+mn-lt"/>
                <a:cs typeface="+mn-cs"/>
              </a:rPr>
              <a:t>to facilitate group work and collaboration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invited staff, students and parents </a:t>
            </a:r>
            <a:r>
              <a:rPr lang="en-US" b="1" dirty="0">
                <a:latin typeface="+mn-lt"/>
                <a:cs typeface="+mn-cs"/>
              </a:rPr>
              <a:t>to join the NING community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publish the </a:t>
            </a:r>
            <a:r>
              <a:rPr lang="en-US" b="1" dirty="0">
                <a:latin typeface="+mn-lt"/>
                <a:cs typeface="+mn-cs"/>
              </a:rPr>
              <a:t>report of each mobility on the NING site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have overall responsibility for the NING and publish the </a:t>
            </a:r>
            <a:r>
              <a:rPr lang="en-US" b="1" dirty="0">
                <a:latin typeface="+mn-lt"/>
                <a:cs typeface="+mn-cs"/>
              </a:rPr>
              <a:t>progress on this site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organize the </a:t>
            </a:r>
            <a:r>
              <a:rPr lang="en-US" b="1" dirty="0">
                <a:latin typeface="+mn-lt"/>
                <a:cs typeface="+mn-cs"/>
              </a:rPr>
              <a:t>European final conference in July 2013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en-US" b="1" dirty="0">
                <a:latin typeface="+mn-lt"/>
                <a:cs typeface="+mn-cs"/>
              </a:rPr>
              <a:t>write the final report with all the partners</a:t>
            </a:r>
            <a:endParaRPr lang="fr-FR" b="1" dirty="0">
              <a:latin typeface="+mn-lt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8C33E-5D85-47B0-B6BC-5AA5156A7ADF}" type="slidenum">
              <a:rPr lang="fr-BE"/>
              <a:pPr>
                <a:defRPr/>
              </a:pPr>
              <a:t>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C238A-86CB-4707-AEC9-78F14F674A22}" type="slidenum">
              <a:rPr lang="fr-BE"/>
              <a:pPr>
                <a:defRPr/>
              </a:pPr>
              <a:t>5</a:t>
            </a:fld>
            <a:endParaRPr lang="fr-BE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42938" y="1285875"/>
            <a:ext cx="8501062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Calibri" pitchFamily="34" charset="0"/>
              </a:rPr>
              <a:t>2) Each school will </a:t>
            </a:r>
          </a:p>
          <a:p>
            <a:endParaRPr lang="en-US" b="1" i="1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- adopt </a:t>
            </a:r>
            <a:r>
              <a:rPr lang="en-US" b="1">
                <a:latin typeface="Calibri" pitchFamily="34" charset="0"/>
              </a:rPr>
              <a:t>a healthy schools and Internet safety policy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report to school governing bodies, assemblies and curriculum enrichment days twice a year</a:t>
            </a:r>
          </a:p>
          <a:p>
            <a:r>
              <a:rPr lang="en-US">
                <a:latin typeface="Calibri" pitchFamily="34" charset="0"/>
              </a:rPr>
              <a:t>- develop </a:t>
            </a:r>
            <a:r>
              <a:rPr lang="en-US" b="1">
                <a:latin typeface="Calibri" pitchFamily="34" charset="0"/>
              </a:rPr>
              <a:t>school notice boards </a:t>
            </a:r>
            <a:r>
              <a:rPr lang="en-US">
                <a:latin typeface="Calibri" pitchFamily="34" charset="0"/>
              </a:rPr>
              <a:t>which are owned by the students and which become their responsibility to  update regularly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</a:t>
            </a:r>
            <a:r>
              <a:rPr lang="en-US" b="1">
                <a:latin typeface="Calibri" pitchFamily="34" charset="0"/>
              </a:rPr>
              <a:t>prepare joint reports </a:t>
            </a:r>
            <a:r>
              <a:rPr lang="en-US">
                <a:latin typeface="Calibri" pitchFamily="34" charset="0"/>
              </a:rPr>
              <a:t>enable the use of IT facilities for the common delivery of information to the proposed NING 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complete a </a:t>
            </a:r>
            <a:r>
              <a:rPr lang="en-US" b="1">
                <a:latin typeface="Calibri" pitchFamily="34" charset="0"/>
              </a:rPr>
              <a:t>'Livre d'Or</a:t>
            </a:r>
            <a:r>
              <a:rPr lang="en-US">
                <a:latin typeface="Calibri" pitchFamily="34" charset="0"/>
              </a:rPr>
              <a:t>‘ as part of the on-going evaluation process.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prepare </a:t>
            </a:r>
            <a:r>
              <a:rPr lang="en-US" b="1">
                <a:latin typeface="Calibri" pitchFamily="34" charset="0"/>
              </a:rPr>
              <a:t>school newsletters and websites </a:t>
            </a:r>
            <a:r>
              <a:rPr lang="en-US">
                <a:latin typeface="Calibri" pitchFamily="34" charset="0"/>
              </a:rPr>
              <a:t>to provide pupil feedback during mobilities 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prepare </a:t>
            </a:r>
            <a:r>
              <a:rPr lang="en-US" b="1">
                <a:latin typeface="Calibri" pitchFamily="34" charset="0"/>
              </a:rPr>
              <a:t>a report of each mobility </a:t>
            </a:r>
            <a:r>
              <a:rPr lang="en-US">
                <a:latin typeface="Calibri" pitchFamily="34" charset="0"/>
              </a:rPr>
              <a:t>- details of the country visited, the focus of the visit, the activities that took place and any impact or outcomes that occurred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</a:t>
            </a:r>
            <a:r>
              <a:rPr lang="en-US" b="1">
                <a:latin typeface="Calibri" pitchFamily="34" charset="0"/>
              </a:rPr>
              <a:t>publish</a:t>
            </a:r>
            <a:r>
              <a:rPr lang="en-US">
                <a:latin typeface="Calibri" pitchFamily="34" charset="0"/>
              </a:rPr>
              <a:t> the report on the </a:t>
            </a:r>
            <a:r>
              <a:rPr lang="en-US" b="1">
                <a:latin typeface="Calibri" pitchFamily="34" charset="0"/>
              </a:rPr>
              <a:t>school web-site and NING site </a:t>
            </a:r>
          </a:p>
          <a:p>
            <a:pPr>
              <a:buFontTx/>
              <a:buChar char="-"/>
            </a:pPr>
            <a:r>
              <a:rPr lang="en-US" b="1">
                <a:latin typeface="Calibri" pitchFamily="34" charset="0"/>
              </a:rPr>
              <a:t> send off the final report </a:t>
            </a:r>
            <a:r>
              <a:rPr lang="en-US">
                <a:latin typeface="Calibri" pitchFamily="34" charset="0"/>
              </a:rPr>
              <a:t>written and translated with all the partners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85750" y="500063"/>
            <a:ext cx="857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THE EUROPEAN PARTNER SCHOOLS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63" y="1285875"/>
            <a:ext cx="8643937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Calibri" pitchFamily="34" charset="0"/>
              </a:rPr>
              <a:t>3) A wide range of students will</a:t>
            </a:r>
          </a:p>
          <a:p>
            <a:endParaRPr lang="en-US" b="1" i="1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n-US" b="1">
                <a:latin typeface="Calibri" pitchFamily="34" charset="0"/>
              </a:rPr>
              <a:t> participate actively </a:t>
            </a:r>
            <a:r>
              <a:rPr lang="en-US">
                <a:latin typeface="Calibri" pitchFamily="34" charset="0"/>
              </a:rPr>
              <a:t>in the proposed project partnership 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be involved in </a:t>
            </a:r>
            <a:r>
              <a:rPr lang="en-US" b="1">
                <a:latin typeface="Calibri" pitchFamily="34" charset="0"/>
              </a:rPr>
              <a:t>working out plans </a:t>
            </a:r>
            <a:r>
              <a:rPr lang="en-US">
                <a:latin typeface="Calibri" pitchFamily="34" charset="0"/>
              </a:rPr>
              <a:t>for particular stages of the partnership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take </a:t>
            </a:r>
            <a:r>
              <a:rPr lang="en-US" b="1">
                <a:latin typeface="Calibri" pitchFamily="34" charset="0"/>
              </a:rPr>
              <a:t>responsibility for use of the proposed NING</a:t>
            </a:r>
          </a:p>
          <a:p>
            <a:pPr>
              <a:buFontTx/>
              <a:buChar char="-"/>
            </a:pPr>
            <a:r>
              <a:rPr lang="en-US" b="1">
                <a:latin typeface="Calibri" pitchFamily="34" charset="0"/>
              </a:rPr>
              <a:t> exchange information </a:t>
            </a:r>
            <a:r>
              <a:rPr lang="en-US">
                <a:latin typeface="Calibri" pitchFamily="34" charset="0"/>
              </a:rPr>
              <a:t>before their mobility as well as using it as an evaluation tool to comment on aspects of the motilities that have been undertaken</a:t>
            </a:r>
          </a:p>
          <a:p>
            <a:pPr>
              <a:buFontTx/>
              <a:buChar char="-"/>
            </a:pPr>
            <a:r>
              <a:rPr lang="en-US">
                <a:latin typeface="Calibri" pitchFamily="34" charset="0"/>
              </a:rPr>
              <a:t> make specific </a:t>
            </a:r>
            <a:r>
              <a:rPr lang="en-US" b="1">
                <a:latin typeface="Calibri" pitchFamily="34" charset="0"/>
              </a:rPr>
              <a:t>'video diaries</a:t>
            </a:r>
            <a:r>
              <a:rPr lang="en-US">
                <a:latin typeface="Calibri" pitchFamily="34" charset="0"/>
              </a:rPr>
              <a:t>' of their experiences and on different subjects</a:t>
            </a:r>
          </a:p>
          <a:p>
            <a:pPr>
              <a:buFontTx/>
              <a:buChar char="-"/>
            </a:pPr>
            <a:r>
              <a:rPr lang="en-US" b="1">
                <a:latin typeface="Calibri" pitchFamily="34" charset="0"/>
              </a:rPr>
              <a:t> increase linguistic and cultural awareness </a:t>
            </a:r>
            <a:r>
              <a:rPr lang="en-US">
                <a:latin typeface="Calibri" pitchFamily="34" charset="0"/>
              </a:rPr>
              <a:t>and use different language, particularly English, in real life situations </a:t>
            </a:r>
          </a:p>
          <a:p>
            <a:pPr marL="800100" lvl="1" indent="-342900" algn="just">
              <a:buFont typeface="Calibri" pitchFamily="34" charset="0"/>
              <a:buAutoNum type="arabicPeriod"/>
            </a:pPr>
            <a:endParaRPr lang="en-US">
              <a:latin typeface="Calibri" pitchFamily="34" charset="0"/>
            </a:endParaRPr>
          </a:p>
          <a:p>
            <a:r>
              <a:rPr lang="en-US" b="1" i="1">
                <a:latin typeface="Calibri" pitchFamily="34" charset="0"/>
              </a:rPr>
              <a:t>4) Pupils from Special Educational Needs (SEN) and from different socio-economic groups such as FSM (free school meals</a:t>
            </a:r>
            <a:r>
              <a:rPr lang="en-US" b="1">
                <a:latin typeface="Calibri" pitchFamily="34" charset="0"/>
              </a:rPr>
              <a:t>) </a:t>
            </a:r>
            <a:r>
              <a:rPr lang="en-US" b="1" i="1">
                <a:latin typeface="Calibri" pitchFamily="34" charset="0"/>
              </a:rPr>
              <a:t>will </a:t>
            </a:r>
          </a:p>
          <a:p>
            <a:endParaRPr lang="en-US" b="1" i="1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- be </a:t>
            </a:r>
            <a:r>
              <a:rPr lang="en-US" b="1">
                <a:latin typeface="Calibri" pitchFamily="34" charset="0"/>
              </a:rPr>
              <a:t>actively engaged in the project and mobilities</a:t>
            </a:r>
            <a:endParaRPr lang="fr-FR" b="1">
              <a:latin typeface="Calibri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37E46-8EA5-4DEE-ADD7-17BBA3DC0897}" type="slidenum">
              <a:rPr lang="fr-BE"/>
              <a:pPr>
                <a:defRPr/>
              </a:pPr>
              <a:t>6</a:t>
            </a:fld>
            <a:endParaRPr lang="fr-BE"/>
          </a:p>
        </p:txBody>
      </p:sp>
      <p:sp>
        <p:nvSpPr>
          <p:cNvPr id="20483" name="ZoneTexte 3"/>
          <p:cNvSpPr txBox="1">
            <a:spLocks noChangeArrowheads="1"/>
          </p:cNvSpPr>
          <p:nvPr/>
        </p:nvSpPr>
        <p:spPr bwMode="auto">
          <a:xfrm>
            <a:off x="214313" y="428625"/>
            <a:ext cx="8715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>
                <a:latin typeface="Calibri" pitchFamily="34" charset="0"/>
              </a:rPr>
              <a:t>STUDENTS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2938" y="1571625"/>
            <a:ext cx="85010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We will have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- </a:t>
            </a:r>
            <a:r>
              <a:rPr lang="en-US" b="1">
                <a:latin typeface="Calibri" pitchFamily="34" charset="0"/>
              </a:rPr>
              <a:t>press and TV coverage </a:t>
            </a:r>
            <a:r>
              <a:rPr lang="en-US">
                <a:latin typeface="Calibri" pitchFamily="34" charset="0"/>
              </a:rPr>
              <a:t>(we have experience of this as part of previous projects) outlining visits, engagements etc.</a:t>
            </a:r>
          </a:p>
          <a:p>
            <a:r>
              <a:rPr lang="en-US" b="1">
                <a:latin typeface="Calibri" pitchFamily="34" charset="0"/>
              </a:rPr>
              <a:t>- wider community involvement </a:t>
            </a:r>
            <a:r>
              <a:rPr lang="en-US">
                <a:latin typeface="Calibri" pitchFamily="34" charset="0"/>
              </a:rPr>
              <a:t>through the </a:t>
            </a:r>
            <a:r>
              <a:rPr lang="en-US" b="1">
                <a:latin typeface="Calibri" pitchFamily="34" charset="0"/>
              </a:rPr>
              <a:t>final conference in June 2013</a:t>
            </a:r>
          </a:p>
          <a:p>
            <a:r>
              <a:rPr lang="en-US">
                <a:latin typeface="Calibri" pitchFamily="34" charset="0"/>
              </a:rPr>
              <a:t>- use and participation of </a:t>
            </a:r>
            <a:r>
              <a:rPr lang="en-US" b="1">
                <a:latin typeface="Calibri" pitchFamily="34" charset="0"/>
              </a:rPr>
              <a:t>local sporting and leisure facilities</a:t>
            </a:r>
          </a:p>
          <a:p>
            <a:r>
              <a:rPr lang="en-US">
                <a:latin typeface="Calibri" pitchFamily="34" charset="0"/>
              </a:rPr>
              <a:t>- </a:t>
            </a:r>
            <a:r>
              <a:rPr lang="en-US" b="1">
                <a:latin typeface="Calibri" pitchFamily="34" charset="0"/>
              </a:rPr>
              <a:t>involvement of local sports people </a:t>
            </a:r>
            <a:r>
              <a:rPr lang="en-US">
                <a:latin typeface="Calibri" pitchFamily="34" charset="0"/>
              </a:rPr>
              <a:t>to give talks and master classes</a:t>
            </a:r>
          </a:p>
          <a:p>
            <a:r>
              <a:rPr lang="en-US">
                <a:latin typeface="Calibri" pitchFamily="34" charset="0"/>
              </a:rPr>
              <a:t>- </a:t>
            </a:r>
            <a:r>
              <a:rPr lang="en-US" b="1">
                <a:latin typeface="Calibri" pitchFamily="34" charset="0"/>
              </a:rPr>
              <a:t>business breakfasts of local industries </a:t>
            </a:r>
            <a:r>
              <a:rPr lang="en-US">
                <a:latin typeface="Calibri" pitchFamily="34" charset="0"/>
              </a:rPr>
              <a:t>where students are introduced to world of work</a:t>
            </a:r>
          </a:p>
          <a:p>
            <a:r>
              <a:rPr lang="en-US">
                <a:latin typeface="Calibri" pitchFamily="34" charset="0"/>
              </a:rPr>
              <a:t>- involvement </a:t>
            </a:r>
            <a:r>
              <a:rPr lang="en-US" b="1">
                <a:latin typeface="Calibri" pitchFamily="34" charset="0"/>
              </a:rPr>
              <a:t>of local employers to talk about skills </a:t>
            </a:r>
            <a:r>
              <a:rPr lang="en-US">
                <a:latin typeface="Calibri" pitchFamily="34" charset="0"/>
              </a:rPr>
              <a:t>they are looking for in their work force</a:t>
            </a:r>
          </a:p>
          <a:p>
            <a:r>
              <a:rPr lang="en-US">
                <a:latin typeface="Calibri" pitchFamily="34" charset="0"/>
              </a:rPr>
              <a:t>- use of </a:t>
            </a:r>
            <a:r>
              <a:rPr lang="en-US" b="1">
                <a:latin typeface="Calibri" pitchFamily="34" charset="0"/>
              </a:rPr>
              <a:t>careers conferences </a:t>
            </a:r>
            <a:r>
              <a:rPr lang="en-US">
                <a:latin typeface="Calibri" pitchFamily="34" charset="0"/>
              </a:rPr>
              <a:t>within appropriate partner countries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2053A-4CB2-4A0C-9C31-6E28D70C5772}" type="slidenum">
              <a:rPr lang="fr-BE"/>
              <a:pPr>
                <a:defRPr/>
              </a:pPr>
              <a:t>7</a:t>
            </a:fld>
            <a:endParaRPr lang="fr-BE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00375" y="642938"/>
            <a:ext cx="2520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LOCAL COMMUNITIES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625" y="1643063"/>
            <a:ext cx="87153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We will </a:t>
            </a:r>
          </a:p>
          <a:p>
            <a:r>
              <a:rPr lang="en-US">
                <a:latin typeface="Calibri" pitchFamily="34" charset="0"/>
              </a:rPr>
              <a:t>- use </a:t>
            </a:r>
            <a:r>
              <a:rPr lang="en-US" b="1">
                <a:latin typeface="Calibri" pitchFamily="34" charset="0"/>
              </a:rPr>
              <a:t>website and the NING </a:t>
            </a:r>
            <a:r>
              <a:rPr lang="en-US">
                <a:latin typeface="Calibri" pitchFamily="34" charset="0"/>
              </a:rPr>
              <a:t>to showcase the experiences and outcomes achieved during the project</a:t>
            </a:r>
          </a:p>
          <a:p>
            <a:r>
              <a:rPr lang="en-US">
                <a:latin typeface="Calibri" pitchFamily="34" charset="0"/>
              </a:rPr>
              <a:t>- produce </a:t>
            </a:r>
            <a:r>
              <a:rPr lang="en-US" b="1">
                <a:latin typeface="Calibri" pitchFamily="34" charset="0"/>
              </a:rPr>
              <a:t>articles</a:t>
            </a:r>
            <a:r>
              <a:rPr lang="en-US">
                <a:latin typeface="Calibri" pitchFamily="34" charset="0"/>
              </a:rPr>
              <a:t> for appropriate journals</a:t>
            </a:r>
          </a:p>
          <a:p>
            <a:r>
              <a:rPr lang="en-US">
                <a:latin typeface="Calibri" pitchFamily="34" charset="0"/>
              </a:rPr>
              <a:t>- </a:t>
            </a:r>
            <a:r>
              <a:rPr lang="en-US" b="1">
                <a:latin typeface="Calibri" pitchFamily="34" charset="0"/>
              </a:rPr>
              <a:t>share practice sessions </a:t>
            </a:r>
            <a:r>
              <a:rPr lang="en-US">
                <a:latin typeface="Calibri" pitchFamily="34" charset="0"/>
              </a:rPr>
              <a:t>within learning communities</a:t>
            </a:r>
          </a:p>
          <a:p>
            <a:r>
              <a:rPr lang="en-US">
                <a:latin typeface="Calibri" pitchFamily="34" charset="0"/>
              </a:rPr>
              <a:t>- disseminate </a:t>
            </a:r>
            <a:r>
              <a:rPr lang="en-US" b="1">
                <a:latin typeface="Calibri" pitchFamily="34" charset="0"/>
              </a:rPr>
              <a:t>results and informations at conferences </a:t>
            </a:r>
            <a:r>
              <a:rPr lang="en-US">
                <a:latin typeface="Calibri" pitchFamily="34" charset="0"/>
              </a:rPr>
              <a:t>within each European  country/region</a:t>
            </a:r>
          </a:p>
          <a:p>
            <a:r>
              <a:rPr lang="en-US">
                <a:latin typeface="Calibri" pitchFamily="34" charset="0"/>
              </a:rPr>
              <a:t>- </a:t>
            </a:r>
            <a:r>
              <a:rPr lang="en-US" b="1">
                <a:latin typeface="Calibri" pitchFamily="34" charset="0"/>
              </a:rPr>
              <a:t>disseminate informations </a:t>
            </a:r>
            <a:r>
              <a:rPr lang="en-US">
                <a:latin typeface="Calibri" pitchFamily="34" charset="0"/>
              </a:rPr>
              <a:t>where applicable to Local Authority bodies and Government agencies</a:t>
            </a:r>
          </a:p>
          <a:p>
            <a:r>
              <a:rPr lang="en-US">
                <a:latin typeface="Calibri" pitchFamily="34" charset="0"/>
              </a:rPr>
              <a:t>- </a:t>
            </a:r>
            <a:r>
              <a:rPr lang="en-US" b="1">
                <a:latin typeface="Calibri" pitchFamily="34" charset="0"/>
              </a:rPr>
              <a:t>develop Case Study example </a:t>
            </a:r>
            <a:r>
              <a:rPr lang="en-US">
                <a:latin typeface="Calibri" pitchFamily="34" charset="0"/>
              </a:rPr>
              <a:t>available for use by other organisations/schools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45EF0-2334-41D6-A0C5-2AC09F542932}" type="slidenum">
              <a:rPr lang="fr-BE"/>
              <a:pPr>
                <a:defRPr/>
              </a:pPr>
              <a:t>8</a:t>
            </a:fld>
            <a:endParaRPr lang="fr-BE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WIDER LIFELONG LEARNING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625" y="3143250"/>
            <a:ext cx="8275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latin typeface="Calibri" pitchFamily="34" charset="0"/>
              </a:rPr>
              <a:t>DURING EACH TRANSNATIONAL MOBILITY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3685E-93B0-4A63-BC2E-824EA34965CD}" type="slidenum">
              <a:rPr lang="fr-BE"/>
              <a:pPr>
                <a:defRPr/>
              </a:pPr>
              <a:t>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1927</Words>
  <Application>Microsoft Office PowerPoint</Application>
  <PresentationFormat>Affichage à l'écran (4:3)</PresentationFormat>
  <Paragraphs>236</Paragraphs>
  <Slides>19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130</cp:revision>
  <dcterms:modified xsi:type="dcterms:W3CDTF">2013-06-20T21:53:38Z</dcterms:modified>
</cp:coreProperties>
</file>