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87" r:id="rId3"/>
    <p:sldId id="258" r:id="rId4"/>
    <p:sldId id="283" r:id="rId5"/>
    <p:sldId id="261" r:id="rId6"/>
    <p:sldId id="288" r:id="rId7"/>
    <p:sldId id="277" r:id="rId8"/>
    <p:sldId id="262" r:id="rId9"/>
    <p:sldId id="266" r:id="rId10"/>
    <p:sldId id="289" r:id="rId11"/>
    <p:sldId id="268" r:id="rId12"/>
    <p:sldId id="269" r:id="rId13"/>
    <p:sldId id="270" r:id="rId14"/>
    <p:sldId id="271" r:id="rId15"/>
    <p:sldId id="272" r:id="rId16"/>
    <p:sldId id="274" r:id="rId17"/>
    <p:sldId id="290" r:id="rId18"/>
    <p:sldId id="273" r:id="rId19"/>
    <p:sldId id="275" r:id="rId20"/>
    <p:sldId id="279" r:id="rId21"/>
    <p:sldId id="280" r:id="rId22"/>
    <p:sldId id="276" r:id="rId23"/>
    <p:sldId id="291" r:id="rId24"/>
    <p:sldId id="284" r:id="rId25"/>
    <p:sldId id="285" r:id="rId26"/>
    <p:sldId id="292" r:id="rId27"/>
    <p:sldId id="286" r:id="rId28"/>
    <p:sldId id="263" r:id="rId29"/>
    <p:sldId id="281" r:id="rId30"/>
    <p:sldId id="282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DDDDDD"/>
    <a:srgbClr val="99CC00"/>
    <a:srgbClr val="FF9900"/>
    <a:srgbClr val="3333FF"/>
    <a:srgbClr val="FFFF00"/>
    <a:srgbClr val="6AAE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9" autoAdjust="0"/>
    <p:restoredTop sz="94660"/>
  </p:normalViewPr>
  <p:slideViewPr>
    <p:cSldViewPr>
      <p:cViewPr>
        <p:scale>
          <a:sx n="75" d="100"/>
          <a:sy n="75" d="100"/>
        </p:scale>
        <p:origin x="-138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9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BFE42-3BEE-4FFC-A415-C62A9F58938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AD377-BF57-45EF-9545-CCF707AE44A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8469-DD74-469F-8FB0-7E20B519EC4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6D748-D245-456D-8F11-E1A1DB06F6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5E82A-4DB5-42A3-B90B-1DA11E7558E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E8CEDE-258A-4E1E-8030-3D5485D9252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E96ECA-9B12-44BC-B37E-14179B780B1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5951C-5E5A-42BF-AC98-476721C224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06D91-09B5-4DDB-8A44-7AD7EE99A51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6A2BE-7AA4-49D0-96A2-495BB59D831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F184E-3628-45A0-AF5E-653F209A9A5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A180-09CE-46B5-AAFF-3B77E67D4D4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DA97-FB79-496E-AFC9-EB76AB99027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4345-C839-4278-94AC-03D1F24CE0F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76BCF-9527-44BC-9681-3E48EBA27EB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C99290-1958-444A-9040-4890FB27B50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Tm="3000"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imgres?imgurl=http://www.explorebraunton.org/GetThumb.aspx?ItemId=230&amp;imgrefurl=http://www.explorebraunton.org/braunton-the-locomotive.aspx&amp;usg=__XEOcltJv5SF_IySRAu-4yIV7Q4g=&amp;h=102&amp;w=182&amp;sz=10&amp;hl=fr&amp;start=9&amp;itbs=1&amp;tbnid=3RZPBcFRZrw0_M:&amp;tbnh=57&amp;tbnw=101&amp;prev=/images?q=braunton&amp;hl=fr&amp;sa=X&amp;rlz=1T4GGLR_fr&amp;ndsp=20&amp;tbs=isch:1,itp:clipart&amp;prmd=i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2B2B2-F7A3-4EA2-8B1A-A6F559857114}" type="slidenum">
              <a:rPr lang="fr-FR"/>
              <a:pPr/>
              <a:t>1</a:t>
            </a:fld>
            <a:endParaRPr lang="fr-FR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852738"/>
            <a:ext cx="7772400" cy="1082675"/>
          </a:xfrm>
        </p:spPr>
        <p:txBody>
          <a:bodyPr/>
          <a:lstStyle/>
          <a:p>
            <a:r>
              <a:rPr lang="fr-FR" sz="4000" b="1">
                <a:solidFill>
                  <a:schemeClr val="bg1"/>
                </a:solidFill>
                <a:latin typeface="Castellar" pitchFamily="18" charset="0"/>
              </a:rPr>
              <a:t>Braunton</a:t>
            </a:r>
            <a:br>
              <a:rPr lang="fr-FR" sz="4000" b="1">
                <a:solidFill>
                  <a:schemeClr val="bg1"/>
                </a:solidFill>
                <a:latin typeface="Castellar" pitchFamily="18" charset="0"/>
              </a:rPr>
            </a:br>
            <a:r>
              <a:rPr lang="fr-FR" sz="4000">
                <a:latin typeface="Castellar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FR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fr-FR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fr-FR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fr-FR" sz="18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1800">
                <a:solidFill>
                  <a:schemeClr val="bg1"/>
                </a:solidFill>
              </a:rPr>
              <a:t>Réunion de projet Comenius</a:t>
            </a:r>
          </a:p>
          <a:p>
            <a:pPr>
              <a:lnSpc>
                <a:spcPct val="80000"/>
              </a:lnSpc>
            </a:pPr>
            <a:r>
              <a:rPr lang="fr-FR" sz="1800">
                <a:solidFill>
                  <a:schemeClr val="bg1"/>
                </a:solidFill>
              </a:rPr>
              <a:t>9 – 13 Juin 2010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164388" y="6453188"/>
            <a:ext cx="1803400" cy="214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Photos D. LAVOLLEE et T .MARTY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116013" y="3500438"/>
            <a:ext cx="6911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i="1">
                <a:solidFill>
                  <a:schemeClr val="bg1"/>
                </a:solidFill>
              </a:rPr>
              <a:t>Different numbers. Same values</a:t>
            </a:r>
          </a:p>
        </p:txBody>
      </p:sp>
      <p:pic>
        <p:nvPicPr>
          <p:cNvPr id="24584" name="Picture 8" descr="LOGO COMENIUS ISC SOLEI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5772150"/>
            <a:ext cx="2992438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371FB-511D-4AB6-A003-AC17CD7D8ABB}" type="slidenum">
              <a:rPr lang="fr-FR"/>
              <a:pPr/>
              <a:t>10</a:t>
            </a:fld>
            <a:endParaRPr lang="fr-FR"/>
          </a:p>
        </p:txBody>
      </p:sp>
      <p:pic>
        <p:nvPicPr>
          <p:cNvPr id="82950" name="Picture 6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844675"/>
            <a:ext cx="6034087" cy="4525963"/>
          </a:xfrm>
          <a:noFill/>
          <a:ln/>
        </p:spPr>
      </p:pic>
      <p:sp>
        <p:nvSpPr>
          <p:cNvPr id="82951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59769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Jeudi 10 juin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CC2F-82EC-4856-B904-95E6C70F31EC}" type="slidenum">
              <a:rPr lang="fr-FR"/>
              <a:pPr/>
              <a:t>11</a:t>
            </a:fld>
            <a:endParaRPr lang="fr-FR"/>
          </a:p>
        </p:txBody>
      </p:sp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1476375" y="836613"/>
            <a:ext cx="5938838" cy="2185987"/>
            <a:chOff x="930" y="845"/>
            <a:chExt cx="3741" cy="1377"/>
          </a:xfrm>
        </p:grpSpPr>
        <p:pic>
          <p:nvPicPr>
            <p:cNvPr id="16393" name="Picture 9" descr="TOUTES PHOTOS 123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930" y="845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394" name="Picture 10" descr="TOUTES PHOTOS 123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35" y="845"/>
              <a:ext cx="1836" cy="137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908175" y="328453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Départ pour le surf avec le minibus de l’école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27288" y="6515100"/>
            <a:ext cx="1065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133350" y="3860800"/>
            <a:ext cx="9010650" cy="2527300"/>
            <a:chOff x="164" y="2568"/>
            <a:chExt cx="5676" cy="1592"/>
          </a:xfrm>
        </p:grpSpPr>
        <p:pic>
          <p:nvPicPr>
            <p:cNvPr id="16395" name="Picture 11" descr="TOUTES PHOTOS 123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2" y="2568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397" name="Picture 13" descr="TOUTES PHOTOS 123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243" y="2568"/>
              <a:ext cx="1837" cy="13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164" y="3929"/>
              <a:ext cx="5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Un passage par le magasin pour se mettre en tenue, étanche et chaude, est obligatoire</a:t>
              </a:r>
            </a:p>
          </p:txBody>
        </p:sp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C151-B150-427B-92B2-6A9731FFEF31}" type="slidenum">
              <a:rPr lang="fr-FR"/>
              <a:pPr/>
              <a:t>12</a:t>
            </a:fld>
            <a:endParaRPr lang="fr-F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 algn="l"/>
            <a:r>
              <a:rPr lang="fr-FR" sz="2400"/>
              <a:t> Leçon européenne de surf             Température de l’eau : 12°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292725" y="55895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Où sont les championnes ?</a:t>
            </a:r>
          </a:p>
        </p:txBody>
      </p: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755650" y="1484313"/>
            <a:ext cx="7921625" cy="4564062"/>
            <a:chOff x="476" y="935"/>
            <a:chExt cx="4990" cy="2875"/>
          </a:xfrm>
        </p:grpSpPr>
        <p:pic>
          <p:nvPicPr>
            <p:cNvPr id="15367" name="Picture 7" descr="TOUTES PHOTOS 123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12" y="935"/>
              <a:ext cx="1836" cy="13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1" name="Picture 11" descr="TOUTES PHOTOS 125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43" y="935"/>
              <a:ext cx="1881" cy="1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2" name="Picture 12" descr="TOUTES PHOTOS 125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76" y="2432"/>
              <a:ext cx="1837" cy="1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3" name="Picture 13" descr="TOUTES PHOTOS 1246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198" y="2478"/>
              <a:ext cx="2268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375" name="Picture 15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472" y="2568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738" y="33337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179388" y="260350"/>
            <a:ext cx="8785225" cy="1143000"/>
            <a:chOff x="113" y="164"/>
            <a:chExt cx="5534" cy="720"/>
          </a:xfrm>
        </p:grpSpPr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113" y="164"/>
              <a:ext cx="553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fr-FR" sz="2400">
                  <a:solidFill>
                    <a:schemeClr val="tx2"/>
                  </a:solidFill>
                </a:rPr>
                <a:t> Leçon européenne de surf             Température de l’eau : 12°</a:t>
              </a:r>
            </a:p>
          </p:txBody>
        </p:sp>
        <p:pic>
          <p:nvPicPr>
            <p:cNvPr id="15379" name="Picture 19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517" y="21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B0DA-FBBC-48F0-8271-81680CA51239}" type="slidenum">
              <a:rPr lang="fr-FR"/>
              <a:pPr/>
              <a:t>13</a:t>
            </a:fld>
            <a:endParaRPr lang="fr-FR"/>
          </a:p>
        </p:txBody>
      </p:sp>
      <p:pic>
        <p:nvPicPr>
          <p:cNvPr id="14344" name="Picture 8" descr="TOUTES PHOTOS 12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03575" y="1341438"/>
            <a:ext cx="2914650" cy="2185987"/>
          </a:xfrm>
          <a:noFill/>
          <a:ln>
            <a:solidFill>
              <a:schemeClr val="tx1"/>
            </a:solidFill>
          </a:ln>
        </p:spPr>
      </p:pic>
      <p:pic>
        <p:nvPicPr>
          <p:cNvPr id="14346" name="Picture 10" descr="TOUTES PHOTOS 127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lum bright="18000" contrast="30000"/>
          </a:blip>
          <a:srcRect/>
          <a:stretch>
            <a:fillRect/>
          </a:stretch>
        </p:blipFill>
        <p:spPr>
          <a:xfrm>
            <a:off x="539750" y="1196975"/>
            <a:ext cx="2074863" cy="2520950"/>
          </a:xfrm>
          <a:noFill/>
          <a:ln>
            <a:solidFill>
              <a:schemeClr val="tx1"/>
            </a:solidFill>
          </a:ln>
        </p:spPr>
      </p:pic>
      <p:pic>
        <p:nvPicPr>
          <p:cNvPr id="14343" name="Picture 7" descr="TOUTES PHOTOS 12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79388" y="4365625"/>
            <a:ext cx="2867025" cy="2185988"/>
          </a:xfrm>
          <a:noFill/>
          <a:ln>
            <a:solidFill>
              <a:schemeClr val="tx1"/>
            </a:solidFill>
          </a:ln>
        </p:spPr>
      </p:pic>
      <p:pic>
        <p:nvPicPr>
          <p:cNvPr id="14345" name="Picture 9" descr="TOUTES PHOTOS 128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3154363" y="4365625"/>
            <a:ext cx="2870200" cy="2187575"/>
          </a:xfrm>
          <a:noFill/>
          <a:ln>
            <a:solidFill>
              <a:schemeClr val="tx1"/>
            </a:solidFill>
          </a:ln>
        </p:spPr>
      </p:pic>
      <p:pic>
        <p:nvPicPr>
          <p:cNvPr id="14347" name="Picture 11" descr="TOUTES PHOTOS 127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32513" y="4365625"/>
            <a:ext cx="2867025" cy="218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9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sz="2400"/>
              <a:t>Le cours bat son plein …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476375" y="3789363"/>
            <a:ext cx="598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… sous les feux de notre photographe martiniquais, Tony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77050" y="1773238"/>
            <a:ext cx="1798638" cy="125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352" name="AutoShape 16" descr="SOLEIL2"/>
          <p:cNvSpPr>
            <a:spLocks noChangeArrowheads="1"/>
          </p:cNvSpPr>
          <p:nvPr/>
        </p:nvSpPr>
        <p:spPr bwMode="auto">
          <a:xfrm>
            <a:off x="1979613" y="2349500"/>
            <a:ext cx="433387" cy="503238"/>
          </a:xfrm>
          <a:prstGeom prst="irregularSeal2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B8A3-C1C9-4E83-A279-F137DE49373C}" type="slidenum">
              <a:rPr lang="fr-FR"/>
              <a:pPr/>
              <a:t>14</a:t>
            </a:fld>
            <a:endParaRPr lang="fr-FR"/>
          </a:p>
        </p:txBody>
      </p:sp>
      <p:grpSp>
        <p:nvGrpSpPr>
          <p:cNvPr id="13327" name="Group 15"/>
          <p:cNvGrpSpPr>
            <a:grpSpLocks/>
          </p:cNvGrpSpPr>
          <p:nvPr/>
        </p:nvGrpSpPr>
        <p:grpSpPr bwMode="auto">
          <a:xfrm>
            <a:off x="250825" y="908050"/>
            <a:ext cx="8750300" cy="2187575"/>
            <a:chOff x="158" y="981"/>
            <a:chExt cx="5512" cy="1378"/>
          </a:xfrm>
        </p:grpSpPr>
        <p:pic>
          <p:nvPicPr>
            <p:cNvPr id="13322" name="Picture 10" descr="TOUTES PHOTOS 1285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8" y="981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23" name="Picture 11" descr="TOUTES PHOTOS 128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833" y="981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324" name="Picture 12" descr="TOUTES PHOTOS 1290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64" y="1071"/>
              <a:ext cx="1723" cy="124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3326" name="Picture 14" descr="TOUTES PHOTOS 129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575" y="3789363"/>
            <a:ext cx="29146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403350" y="32845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Un retour difficile …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2700338" y="6092825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…et encore un cours bien fatiguant !!!</a:t>
            </a:r>
          </a:p>
        </p:txBody>
      </p:sp>
      <p:grpSp>
        <p:nvGrpSpPr>
          <p:cNvPr id="13339" name="Group 27"/>
          <p:cNvGrpSpPr>
            <a:grpSpLocks/>
          </p:cNvGrpSpPr>
          <p:nvPr/>
        </p:nvGrpSpPr>
        <p:grpSpPr bwMode="auto">
          <a:xfrm rot="749751">
            <a:off x="6516688" y="3860800"/>
            <a:ext cx="2270125" cy="1295400"/>
            <a:chOff x="4105" y="2115"/>
            <a:chExt cx="1430" cy="816"/>
          </a:xfrm>
        </p:grpSpPr>
        <p:sp>
          <p:nvSpPr>
            <p:cNvPr id="13331" name="AutoShape 19"/>
            <p:cNvSpPr>
              <a:spLocks noChangeArrowheads="1"/>
            </p:cNvSpPr>
            <p:nvPr/>
          </p:nvSpPr>
          <p:spPr bwMode="auto">
            <a:xfrm>
              <a:off x="4105" y="2115"/>
              <a:ext cx="1430" cy="816"/>
            </a:xfrm>
            <a:prstGeom prst="cloudCallout">
              <a:avLst>
                <a:gd name="adj1" fmla="val -101819"/>
                <a:gd name="adj2" fmla="val 32231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fr-FR"/>
            </a:p>
          </p:txBody>
        </p:sp>
        <p:pic>
          <p:nvPicPr>
            <p:cNvPr id="13338" name="Picture 26" descr="VAGUE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513" y="2296"/>
              <a:ext cx="543" cy="482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</p:pic>
      </p:grpSp>
      <p:grpSp>
        <p:nvGrpSpPr>
          <p:cNvPr id="13341" name="Group 29"/>
          <p:cNvGrpSpPr>
            <a:grpSpLocks/>
          </p:cNvGrpSpPr>
          <p:nvPr/>
        </p:nvGrpSpPr>
        <p:grpSpPr bwMode="auto">
          <a:xfrm rot="-135715">
            <a:off x="393700" y="3930650"/>
            <a:ext cx="2447925" cy="1223963"/>
            <a:chOff x="385" y="2432"/>
            <a:chExt cx="1361" cy="771"/>
          </a:xfrm>
        </p:grpSpPr>
        <p:sp>
          <p:nvSpPr>
            <p:cNvPr id="13334" name="AutoShape 22"/>
            <p:cNvSpPr>
              <a:spLocks noChangeArrowheads="1"/>
            </p:cNvSpPr>
            <p:nvPr/>
          </p:nvSpPr>
          <p:spPr bwMode="auto">
            <a:xfrm>
              <a:off x="385" y="2432"/>
              <a:ext cx="1361" cy="771"/>
            </a:xfrm>
            <a:prstGeom prst="cloudCallout">
              <a:avLst>
                <a:gd name="adj1" fmla="val 66542"/>
                <a:gd name="adj2" fmla="val -20685"/>
              </a:avLst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fr-FR"/>
            </a:p>
          </p:txBody>
        </p:sp>
        <p:pic>
          <p:nvPicPr>
            <p:cNvPr id="13340" name="Picture 28" descr="SURFER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93" y="2614"/>
              <a:ext cx="540" cy="40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6F65-B57B-4D24-89BC-B090CBF9C539}" type="slidenum">
              <a:rPr lang="fr-FR"/>
              <a:pPr/>
              <a:t>15</a:t>
            </a:fld>
            <a:endParaRPr lang="fr-FR"/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260350"/>
            <a:ext cx="8229600" cy="777875"/>
          </a:xfrm>
        </p:spPr>
        <p:txBody>
          <a:bodyPr/>
          <a:lstStyle/>
          <a:p>
            <a:r>
              <a:rPr lang="fr-FR" sz="2400"/>
              <a:t>Visite d’Exeter</a:t>
            </a:r>
          </a:p>
        </p:txBody>
      </p:sp>
      <p:pic>
        <p:nvPicPr>
          <p:cNvPr id="12302" name="Picture 14" descr="TOUTES PHOTOS 13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 rot="631200">
            <a:off x="900113" y="3860800"/>
            <a:ext cx="3240087" cy="2432050"/>
          </a:xfrm>
          <a:noFill/>
          <a:ln/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409883">
            <a:off x="973138" y="1174750"/>
            <a:ext cx="324008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43742">
            <a:off x="4710113" y="1143000"/>
            <a:ext cx="3743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439673">
            <a:off x="4643438" y="3933825"/>
            <a:ext cx="3671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7334-8366-4DBC-A0C5-60EA18FC9E0B}" type="slidenum">
              <a:rPr lang="fr-FR"/>
              <a:pPr/>
              <a:t>16</a:t>
            </a:fld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263" y="476250"/>
            <a:ext cx="37433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4149725"/>
            <a:ext cx="331311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476250"/>
            <a:ext cx="48958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725" y="4149725"/>
            <a:ext cx="34575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765C-9579-47FE-902B-285C95D3EC06}" type="slidenum">
              <a:rPr lang="fr-FR"/>
              <a:pPr/>
              <a:t>17</a:t>
            </a:fld>
            <a:endParaRPr lang="fr-FR"/>
          </a:p>
        </p:txBody>
      </p:sp>
      <p:pic>
        <p:nvPicPr>
          <p:cNvPr id="84998" name="Picture 6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773238"/>
            <a:ext cx="6034087" cy="4525962"/>
          </a:xfrm>
          <a:noFill/>
          <a:ln/>
        </p:spPr>
      </p:pic>
      <p:sp>
        <p:nvSpPr>
          <p:cNvPr id="84999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547813" y="692150"/>
            <a:ext cx="59769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Vendredi 11 juin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565C7-CDD5-4BEF-8BA4-556419D44094}" type="slidenum">
              <a:rPr lang="fr-FR"/>
              <a:pPr/>
              <a:t>18</a:t>
            </a:fld>
            <a:endParaRPr lang="fr-FR"/>
          </a:p>
        </p:txBody>
      </p:sp>
      <p:pic>
        <p:nvPicPr>
          <p:cNvPr id="11274" name="Picture 10" descr="TOUTES PHOTOS 13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95963" y="4292600"/>
            <a:ext cx="2914650" cy="2185988"/>
          </a:xfrm>
          <a:noFill/>
          <a:ln/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331913" y="3284538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/>
              <a:t>Les professeurs en réunion de projet à l’école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600200" y="5561013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 sz="1600"/>
          </a:p>
        </p:txBody>
      </p:sp>
      <p:grpSp>
        <p:nvGrpSpPr>
          <p:cNvPr id="11291" name="Group 27"/>
          <p:cNvGrpSpPr>
            <a:grpSpLocks/>
          </p:cNvGrpSpPr>
          <p:nvPr/>
        </p:nvGrpSpPr>
        <p:grpSpPr bwMode="auto">
          <a:xfrm>
            <a:off x="684213" y="4289425"/>
            <a:ext cx="1871662" cy="2568575"/>
            <a:chOff x="793" y="2387"/>
            <a:chExt cx="1179" cy="1618"/>
          </a:xfrm>
        </p:grpSpPr>
        <p:pic>
          <p:nvPicPr>
            <p:cNvPr id="11289" name="Picture 2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93" y="2387"/>
              <a:ext cx="1179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1111" y="3793"/>
              <a:ext cx="5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/>
                <a:t>Autriche</a:t>
              </a:r>
            </a:p>
          </p:txBody>
        </p:sp>
      </p:grp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3851275" y="4292600"/>
            <a:ext cx="1082675" cy="2281238"/>
            <a:chOff x="2336" y="2296"/>
            <a:chExt cx="682" cy="1437"/>
          </a:xfrm>
        </p:grpSpPr>
        <p:pic>
          <p:nvPicPr>
            <p:cNvPr id="11292" name="Picture 28" descr="TOUTES PHOTOS 1330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336" y="2296"/>
              <a:ext cx="682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3" name="Text Box 29"/>
            <p:cNvSpPr txBox="1">
              <a:spLocks noChangeArrowheads="1"/>
            </p:cNvSpPr>
            <p:nvPr/>
          </p:nvSpPr>
          <p:spPr bwMode="auto">
            <a:xfrm>
              <a:off x="2336" y="3521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Espagne</a:t>
              </a:r>
            </a:p>
          </p:txBody>
        </p:sp>
      </p:grpSp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1547813" y="620713"/>
            <a:ext cx="2051050" cy="2568575"/>
            <a:chOff x="839" y="618"/>
            <a:chExt cx="1292" cy="1618"/>
          </a:xfrm>
        </p:grpSpPr>
        <p:pic>
          <p:nvPicPr>
            <p:cNvPr id="11296" name="Picture 32" descr="TOUTES PHOTOS 1327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39" y="618"/>
              <a:ext cx="1292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7" name="Text Box 33"/>
            <p:cNvSpPr txBox="1">
              <a:spLocks noChangeArrowheads="1"/>
            </p:cNvSpPr>
            <p:nvPr/>
          </p:nvSpPr>
          <p:spPr bwMode="auto">
            <a:xfrm>
              <a:off x="1111" y="2024"/>
              <a:ext cx="5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France</a:t>
              </a:r>
            </a:p>
          </p:txBody>
        </p:sp>
      </p:grp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5364163" y="620713"/>
            <a:ext cx="3297237" cy="2497137"/>
            <a:chOff x="3515" y="527"/>
            <a:chExt cx="2077" cy="1573"/>
          </a:xfrm>
        </p:grpSpPr>
        <p:pic>
          <p:nvPicPr>
            <p:cNvPr id="11278" name="Picture 1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15" y="527"/>
              <a:ext cx="983" cy="1361"/>
            </a:xfrm>
            <a:prstGeom prst="rect">
              <a:avLst/>
            </a:prstGeom>
          </p:spPr>
        </p:pic>
        <p:pic>
          <p:nvPicPr>
            <p:cNvPr id="11280" name="Picture 16" descr="TOUTES PHOTOS 1333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4513" y="754"/>
              <a:ext cx="1079" cy="11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299" name="Text Box 35"/>
            <p:cNvSpPr txBox="1">
              <a:spLocks noChangeArrowheads="1"/>
            </p:cNvSpPr>
            <p:nvPr/>
          </p:nvSpPr>
          <p:spPr bwMode="auto">
            <a:xfrm>
              <a:off x="4105" y="1888"/>
              <a:ext cx="12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/>
                <a:t>Royaume-Uni</a:t>
              </a:r>
            </a:p>
          </p:txBody>
        </p:sp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7EDA-03C4-4D66-942A-D06DAF06FCB3}" type="slidenum">
              <a:rPr lang="fr-FR"/>
              <a:pPr/>
              <a:t>19</a:t>
            </a:fld>
            <a:endParaRPr lang="fr-F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«Art morning» pour les élèves</a:t>
            </a:r>
          </a:p>
        </p:txBody>
      </p:sp>
      <p:pic>
        <p:nvPicPr>
          <p:cNvPr id="9224" name="Picture 8" descr="TOUTES PHOTOS 13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16463" y="3933825"/>
            <a:ext cx="3822700" cy="2303463"/>
          </a:xfrm>
          <a:noFill/>
          <a:ln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1412875"/>
            <a:ext cx="36449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463" y="1412875"/>
            <a:ext cx="38258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3933825"/>
            <a:ext cx="3671887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C8CE-D536-46A1-95F4-14D9D13552AA}" type="slidenum">
              <a:rPr lang="fr-FR"/>
              <a:pPr/>
              <a:t>2</a:t>
            </a:fld>
            <a:endParaRPr lang="fr-FR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r>
              <a:rPr lang="fr-FR" sz="3200"/>
              <a:t>Le projet et ses partenaires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sz="1800"/>
              <a:t>Le projet Comenius </a:t>
            </a:r>
            <a:r>
              <a:rPr lang="fr-FR" sz="2000" i="1"/>
              <a:t>Different numbers. Same values</a:t>
            </a:r>
            <a:r>
              <a:rPr lang="fr-FR" sz="1800" i="1"/>
              <a:t> </a:t>
            </a:r>
            <a:r>
              <a:rPr lang="fr-FR" sz="1800"/>
              <a:t>est un projet de</a:t>
            </a:r>
            <a:r>
              <a:rPr lang="fr-FR" sz="1800" i="1"/>
              <a:t> </a:t>
            </a:r>
            <a:r>
              <a:rPr lang="fr-FR" sz="1800"/>
              <a:t>partenariat scolaire. Il englobe 6 écoles de 4 pays :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Autriche</a:t>
            </a:r>
            <a:r>
              <a:rPr lang="fr-FR" sz="1800"/>
              <a:t> : </a:t>
            </a:r>
            <a:r>
              <a:rPr lang="fr-FR" sz="1800" i="1"/>
              <a:t>Europaschule</a:t>
            </a:r>
            <a:r>
              <a:rPr lang="fr-FR" sz="1800"/>
              <a:t> à Wiener Neustadt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Espagne</a:t>
            </a:r>
            <a:r>
              <a:rPr lang="fr-FR" sz="1800"/>
              <a:t> : </a:t>
            </a:r>
            <a:r>
              <a:rPr lang="fr-FR" sz="1800" i="1"/>
              <a:t>Colegio Maria Auxiliadora</a:t>
            </a:r>
            <a:r>
              <a:rPr lang="fr-FR" sz="1800"/>
              <a:t> à Salamanque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France </a:t>
            </a:r>
            <a:r>
              <a:rPr lang="fr-FR" sz="1800"/>
              <a:t>:  Martinique :  </a:t>
            </a:r>
            <a:r>
              <a:rPr lang="fr-FR" sz="1800" i="1"/>
              <a:t>Lycée Joseph Gaillard</a:t>
            </a:r>
            <a:r>
              <a:rPr lang="fr-FR" sz="1800"/>
              <a:t> à Fort de France</a:t>
            </a:r>
          </a:p>
          <a:p>
            <a:pPr marL="0" indent="0">
              <a:buFontTx/>
              <a:buNone/>
            </a:pPr>
            <a:r>
              <a:rPr lang="fr-FR" sz="1800"/>
              <a:t>	 Métropole : </a:t>
            </a:r>
            <a:r>
              <a:rPr lang="fr-FR" sz="1800" i="1"/>
              <a:t>Institution du Sacré Cœur</a:t>
            </a:r>
            <a:r>
              <a:rPr lang="fr-FR" sz="1800"/>
              <a:t> à La Ville du Bois</a:t>
            </a:r>
          </a:p>
          <a:p>
            <a:pPr marL="0" indent="0">
              <a:buFontTx/>
              <a:buNone/>
            </a:pPr>
            <a:endParaRPr lang="fr-FR" sz="1800"/>
          </a:p>
          <a:p>
            <a:pPr marL="0" indent="0">
              <a:buFontTx/>
              <a:buNone/>
            </a:pPr>
            <a:r>
              <a:rPr lang="fr-FR" sz="1800" b="1"/>
              <a:t>Royaume-Uni :</a:t>
            </a:r>
            <a:r>
              <a:rPr lang="fr-FR" sz="1800"/>
              <a:t> </a:t>
            </a:r>
            <a:r>
              <a:rPr lang="fr-FR" sz="1800" i="1"/>
              <a:t>Braunton School and Community College </a:t>
            </a:r>
            <a:r>
              <a:rPr lang="fr-FR" sz="1800"/>
              <a:t>à Braunton</a:t>
            </a:r>
          </a:p>
          <a:p>
            <a:pPr marL="0" indent="0">
              <a:buFontTx/>
              <a:buNone/>
            </a:pPr>
            <a:r>
              <a:rPr lang="fr-FR" sz="1800"/>
              <a:t>                           </a:t>
            </a:r>
            <a:r>
              <a:rPr lang="fr-FR" sz="1800" i="1"/>
              <a:t>Pilton Community College</a:t>
            </a:r>
            <a:r>
              <a:rPr lang="fr-FR" sz="1800"/>
              <a:t> à Barnstaple</a:t>
            </a:r>
            <a:endParaRPr lang="fr-FR" sz="1800" b="1" i="1"/>
          </a:p>
          <a:p>
            <a:pPr marL="0" indent="0"/>
            <a:endParaRPr lang="fr-FR" sz="1800" i="1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3141663"/>
            <a:ext cx="73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2492375"/>
            <a:ext cx="7191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750" y="3933825"/>
            <a:ext cx="79216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027988" y="4941888"/>
            <a:ext cx="80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BB50-1C20-4A3D-A894-2DD7B62D745E}" type="slidenum">
              <a:rPr lang="fr-FR"/>
              <a:pPr/>
              <a:t>20</a:t>
            </a:fld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fr-FR" sz="2000"/>
              <a:t>Présentation pour Emie et Emmeline devant les élèves anglais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250825" y="1341438"/>
            <a:ext cx="8604250" cy="5238750"/>
            <a:chOff x="158" y="845"/>
            <a:chExt cx="5420" cy="3300"/>
          </a:xfrm>
        </p:grpSpPr>
        <p:pic>
          <p:nvPicPr>
            <p:cNvPr id="53257" name="Picture 9" descr="TOUTES PHOTOS 1320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8" y="845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58" name="Picture 10" descr="TOUTES PHOTOS 132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742" y="845"/>
              <a:ext cx="1836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59" name="Picture 1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109" y="845"/>
              <a:ext cx="1536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61" name="Picture 13" descr="TOUTES PHOTOS 137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04" y="2568"/>
              <a:ext cx="2003" cy="150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263" name="Picture 15" descr="TOUTES PHOTOS 134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15" y="2614"/>
              <a:ext cx="2041" cy="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74D4-664E-40A8-AF13-FB098B4FA21F}" type="slidenum">
              <a:rPr lang="fr-FR"/>
              <a:pPr/>
              <a:t>21</a:t>
            </a:fld>
            <a:endParaRPr lang="fr-FR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412875"/>
            <a:ext cx="3238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00338" y="6207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Découverte des environs</a:t>
            </a:r>
          </a:p>
        </p:txBody>
      </p:sp>
      <p:pic>
        <p:nvPicPr>
          <p:cNvPr id="61452" name="Picture 12" descr="MC900030485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12313" y="981075"/>
            <a:ext cx="798512" cy="817563"/>
          </a:xfrm>
          <a:prstGeom prst="rect">
            <a:avLst/>
          </a:prstGeom>
          <a:noFill/>
        </p:spPr>
      </p:pic>
      <p:pic>
        <p:nvPicPr>
          <p:cNvPr id="61453" name="Picture 13" descr="MC900030485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0" y="1052513"/>
            <a:ext cx="1009650" cy="1033462"/>
          </a:xfrm>
          <a:prstGeom prst="rect">
            <a:avLst/>
          </a:prstGeom>
          <a:noFill/>
        </p:spPr>
      </p:pic>
      <p:pic>
        <p:nvPicPr>
          <p:cNvPr id="61454" name="Picture 14" descr="MC900030485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0" y="1557338"/>
            <a:ext cx="1547813" cy="1584325"/>
          </a:xfrm>
          <a:prstGeom prst="rect">
            <a:avLst/>
          </a:prstGeom>
          <a:noFill/>
        </p:spPr>
      </p:pic>
      <p:grpSp>
        <p:nvGrpSpPr>
          <p:cNvPr id="61456" name="Group 16"/>
          <p:cNvGrpSpPr>
            <a:grpSpLocks/>
          </p:cNvGrpSpPr>
          <p:nvPr/>
        </p:nvGrpSpPr>
        <p:grpSpPr bwMode="auto">
          <a:xfrm>
            <a:off x="3851275" y="3068638"/>
            <a:ext cx="5111750" cy="3506787"/>
            <a:chOff x="2426" y="1933"/>
            <a:chExt cx="3220" cy="2209"/>
          </a:xfrm>
        </p:grpSpPr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26" y="1933"/>
              <a:ext cx="3085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55" name="Picture 15" descr="MOUETTE 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284" y="3702"/>
              <a:ext cx="362" cy="4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7245 C -0.06354 -0.0287 -0.25156 0.15556 -0.38038 0.19074 C -0.50938 0.22593 -0.6375 0.20255 -0.77344 0.13889 C -0.90938 0.07523 -1.10781 -0.12199 -1.19601 -0.19074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8" y="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1.14618 0.118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-0.18802 -0.11389 -0.37604 -0.22755 -0.5651 -0.17778 C -0.75417 -0.12801 -1.03993 0.21805 -1.1349 0.29907 " pathEditMode="relative" ptsTypes="aaA">
                                      <p:cBhvr>
                                        <p:cTn id="10" dur="3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189A-8368-4D7E-BBF2-B4288D14549B}" type="slidenum">
              <a:rPr lang="fr-FR"/>
              <a:pPr/>
              <a:t>22</a:t>
            </a:fld>
            <a:endParaRPr lang="fr-FR"/>
          </a:p>
        </p:txBody>
      </p:sp>
      <p:pic>
        <p:nvPicPr>
          <p:cNvPr id="8199" name="Picture 7" descr="TOUTES PHOTOS 137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765175"/>
            <a:ext cx="2520950" cy="2330450"/>
          </a:xfrm>
          <a:noFill/>
          <a:ln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549275"/>
            <a:ext cx="42926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 descr="TOUTES PHOTOS 1375"/>
          <p:cNvPicPr>
            <a:picLocks noChangeAspect="1" noChangeArrowheads="1"/>
          </p:cNvPicPr>
          <p:nvPr/>
        </p:nvPicPr>
        <p:blipFill>
          <a:blip r:embed="rId4" cstate="screen">
            <a:lum bright="24000" contrast="24000"/>
          </a:blip>
          <a:srcRect/>
          <a:stretch>
            <a:fillRect/>
          </a:stretch>
        </p:blipFill>
        <p:spPr bwMode="auto">
          <a:xfrm>
            <a:off x="684213" y="3644900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 descr="TOUTES PHOTOS 1378"/>
          <p:cNvPicPr>
            <a:picLocks noChangeAspect="1" noChangeArrowheads="1"/>
          </p:cNvPicPr>
          <p:nvPr/>
        </p:nvPicPr>
        <p:blipFill>
          <a:blip r:embed="rId5" cstate="screen">
            <a:lum bright="18000" contrast="18000"/>
          </a:blip>
          <a:srcRect/>
          <a:stretch>
            <a:fillRect/>
          </a:stretch>
        </p:blipFill>
        <p:spPr bwMode="auto">
          <a:xfrm>
            <a:off x="5219700" y="4292600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042988" y="30686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Certains organisent …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292725" y="3644900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…d’autres profitent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F4DC-DA45-4F97-8CD8-0433C7A47305}" type="slidenum">
              <a:rPr lang="fr-FR"/>
              <a:pPr/>
              <a:t>23</a:t>
            </a:fld>
            <a:endParaRPr lang="fr-FR"/>
          </a:p>
        </p:txBody>
      </p:sp>
      <p:pic>
        <p:nvPicPr>
          <p:cNvPr id="87046" name="Picture 6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</p:spPr>
      </p:pic>
      <p:sp>
        <p:nvSpPr>
          <p:cNvPr id="87047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60483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Samedi 12 juin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E36AA-0580-48CA-BDE7-B38657D57777}" type="slidenum">
              <a:rPr lang="fr-FR"/>
              <a:pPr/>
              <a:t>24</a:t>
            </a:fld>
            <a:endParaRPr lang="fr-FR"/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908050"/>
            <a:ext cx="36718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9338" y="2492375"/>
            <a:ext cx="367188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4" cstate="screen">
            <a:lum bright="18000" contrast="24000"/>
          </a:blip>
          <a:srcRect/>
          <a:stretch>
            <a:fillRect/>
          </a:stretch>
        </p:blipFill>
        <p:spPr bwMode="auto">
          <a:xfrm>
            <a:off x="179388" y="3789363"/>
            <a:ext cx="4319587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219700" y="5445125"/>
            <a:ext cx="307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Festival de musique à Lynton Lynmouth</a:t>
            </a:r>
          </a:p>
        </p:txBody>
      </p:sp>
      <p:pic>
        <p:nvPicPr>
          <p:cNvPr id="67600" name="Picture 16" descr="mouett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950" y="333375"/>
            <a:ext cx="1419225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0E445-DE82-4E54-AF5E-13C40C0B0491}" type="slidenum">
              <a:rPr lang="fr-FR"/>
              <a:pPr/>
              <a:t>25</a:t>
            </a:fld>
            <a:endParaRPr lang="fr-FR"/>
          </a:p>
        </p:txBody>
      </p:sp>
      <p:pic>
        <p:nvPicPr>
          <p:cNvPr id="68612" name="Picture 4" descr="TOUTES PHOTOS 139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393700"/>
            <a:ext cx="37449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765175"/>
            <a:ext cx="3525838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088" y="3644900"/>
            <a:ext cx="3860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AC512-293C-476C-BF5E-21F311B7B367}" type="slidenum">
              <a:rPr lang="fr-FR"/>
              <a:pPr/>
              <a:t>26</a:t>
            </a:fld>
            <a:endParaRPr lang="fr-FR"/>
          </a:p>
        </p:txBody>
      </p:sp>
      <p:pic>
        <p:nvPicPr>
          <p:cNvPr id="89094" name="Picture 6" descr="BRAUNT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19250" y="1700213"/>
            <a:ext cx="6034088" cy="4525962"/>
          </a:xfrm>
          <a:noFill/>
          <a:ln/>
        </p:spPr>
      </p:pic>
      <p:sp>
        <p:nvSpPr>
          <p:cNvPr id="89095" name="WordArt 7" descr="BRAUNTON"/>
          <p:cNvSpPr>
            <a:spLocks noChangeArrowheads="1" noChangeShapeType="1" noTextEdit="1"/>
          </p:cNvSpPr>
          <p:nvPr/>
        </p:nvSpPr>
        <p:spPr bwMode="auto">
          <a:xfrm>
            <a:off x="1692275" y="620713"/>
            <a:ext cx="5903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dimanche 13 juin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71643-DC56-45D8-8C9F-94DA20EF92B3}" type="slidenum">
              <a:rPr lang="fr-FR"/>
              <a:pPr/>
              <a:t>27</a:t>
            </a:fld>
            <a:endParaRPr lang="fr-FR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196975"/>
            <a:ext cx="5040313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 descr="TOUTES PHOTOS 14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867400" y="1268413"/>
            <a:ext cx="2914650" cy="2185987"/>
          </a:xfrm>
          <a:noFill/>
          <a:ln/>
        </p:spPr>
      </p:pic>
      <p:pic>
        <p:nvPicPr>
          <p:cNvPr id="69643" name="Picture 11" descr="TOUTES PHOTOS 14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867400" y="3933825"/>
            <a:ext cx="2916238" cy="2187575"/>
          </a:xfrm>
          <a:noFill/>
          <a:ln/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84213" y="5013325"/>
            <a:ext cx="431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Photos de famille avant le départ …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565E6-000C-47C1-A4A4-988EDECB19A6}" type="slidenum">
              <a:rPr lang="fr-FR"/>
              <a:pPr/>
              <a:t>28</a:t>
            </a:fld>
            <a:endParaRPr lang="fr-FR"/>
          </a:p>
        </p:txBody>
      </p:sp>
      <p:pic>
        <p:nvPicPr>
          <p:cNvPr id="21522" name="Picture 18" descr="TOUTES PHOTOS 14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48263" y="836613"/>
            <a:ext cx="3552825" cy="2436812"/>
          </a:xfrm>
          <a:noFill/>
          <a:ln/>
        </p:spPr>
      </p:pic>
      <p:pic>
        <p:nvPicPr>
          <p:cNvPr id="21529" name="Picture 25" descr="TOUTES PHOTOS 14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71550" y="836613"/>
            <a:ext cx="3132138" cy="2349500"/>
          </a:xfrm>
          <a:noFill/>
          <a:ln/>
        </p:spPr>
      </p:pic>
      <p:pic>
        <p:nvPicPr>
          <p:cNvPr id="21535" name="Picture 31" descr="TOUTES PHOTOS 143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16013" y="3502025"/>
            <a:ext cx="3492500" cy="2619375"/>
          </a:xfrm>
          <a:noFill/>
          <a:ln/>
        </p:spPr>
      </p:pic>
      <p:pic>
        <p:nvPicPr>
          <p:cNvPr id="21538" name="Picture 34" descr="TOUTES PHOTOS 14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716463" y="3500438"/>
            <a:ext cx="3490912" cy="2619375"/>
          </a:xfrm>
          <a:noFill/>
          <a:ln/>
        </p:spPr>
      </p:pic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2319338" y="1365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Arrivée à Roissy et accueil par les familles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3132138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Séjour inoubliable !!!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0DF8-B9D3-4726-B221-E30B2E2650EA}" type="slidenum">
              <a:rPr lang="fr-FR"/>
              <a:pPr/>
              <a:t>29</a:t>
            </a:fld>
            <a:endParaRPr lang="fr-FR"/>
          </a:p>
        </p:txBody>
      </p:sp>
      <p:pic>
        <p:nvPicPr>
          <p:cNvPr id="64517" name="Picture 5" descr="loge osic comeniu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425" y="1773238"/>
            <a:ext cx="2519363" cy="22145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4524" name="Picture 12" descr="logo europé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692275" y="1773238"/>
            <a:ext cx="2187575" cy="2187575"/>
          </a:xfrm>
          <a:noFill/>
          <a:ln>
            <a:solidFill>
              <a:schemeClr val="bg2"/>
            </a:solidFill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1908175" y="620713"/>
            <a:ext cx="606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/>
              <a:t>Logos réalisés par les élèves pour ce projet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1187450" y="4221163"/>
            <a:ext cx="287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Logo </a:t>
            </a:r>
            <a:r>
              <a:rPr lang="fr-FR" smtClean="0"/>
              <a:t>« européen » d’un élève espagnol, </a:t>
            </a:r>
            <a:r>
              <a:rPr lang="fr-FR"/>
              <a:t>sélectionné par tous les partenaires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5795963" y="4292600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Logo français de Julien M., élève de 3</a:t>
            </a:r>
            <a:r>
              <a:rPr lang="fr-FR" baseline="30000"/>
              <a:t>ème </a:t>
            </a:r>
            <a:r>
              <a:rPr lang="fr-FR"/>
              <a:t> à l’ISC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8F7BF-9B45-4A70-A852-27FA89EF3EBA}" type="slidenum">
              <a:rPr lang="fr-FR"/>
              <a:pPr/>
              <a:t>3</a:t>
            </a:fld>
            <a:endParaRPr lang="fr-FR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95513" y="242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b="1" i="1"/>
          </a:p>
        </p:txBody>
      </p: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1476375" y="4005263"/>
            <a:ext cx="2151063" cy="2465387"/>
            <a:chOff x="340" y="935"/>
            <a:chExt cx="2539" cy="2451"/>
          </a:xfrm>
        </p:grpSpPr>
        <p:grpSp>
          <p:nvGrpSpPr>
            <p:cNvPr id="26634" name="Group 10"/>
            <p:cNvGrpSpPr>
              <a:grpSpLocks/>
            </p:cNvGrpSpPr>
            <p:nvPr/>
          </p:nvGrpSpPr>
          <p:grpSpPr bwMode="auto">
            <a:xfrm>
              <a:off x="340" y="935"/>
              <a:ext cx="2539" cy="2451"/>
              <a:chOff x="340" y="935"/>
              <a:chExt cx="2539" cy="2451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24000" contrast="18000"/>
              </a:blip>
              <a:srcRect/>
              <a:stretch>
                <a:fillRect/>
              </a:stretch>
            </p:blipFill>
            <p:spPr bwMode="auto">
              <a:xfrm>
                <a:off x="340" y="935"/>
                <a:ext cx="2539" cy="2451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DDDDDD"/>
                </a:outerShdw>
              </a:effectLst>
            </p:spPr>
          </p:pic>
          <p:pic>
            <p:nvPicPr>
              <p:cNvPr id="26630" name="Picture 6" descr="GetThumb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18000"/>
              </a:blip>
              <a:srcRect/>
              <a:stretch>
                <a:fillRect/>
              </a:stretch>
            </p:blipFill>
            <p:spPr bwMode="auto">
              <a:xfrm>
                <a:off x="1655" y="1162"/>
                <a:ext cx="606" cy="342"/>
              </a:xfrm>
              <a:prstGeom prst="rect">
                <a:avLst/>
              </a:prstGeom>
              <a:noFill/>
            </p:spPr>
          </p:pic>
        </p:grp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1882" y="1525"/>
              <a:ext cx="137" cy="182"/>
            </a:xfrm>
            <a:prstGeom prst="downArrow">
              <a:avLst>
                <a:gd name="adj1" fmla="val 50000"/>
                <a:gd name="adj2" fmla="val 3321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924300" y="4508500"/>
            <a:ext cx="4464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Braunton est le plus grand village d’Angleterre. Il compte environ 8000 habitants. Il est situé dans le Nord Devon, près de la côte. C’est une région très verdoyante !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638" y="1341438"/>
            <a:ext cx="4392612" cy="209550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1188" y="692150"/>
            <a:ext cx="2832100" cy="288131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 advTm="5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A27-9791-4255-8BAC-BC337B81A797}" type="slidenum">
              <a:rPr lang="fr-FR"/>
              <a:pPr/>
              <a:t>30</a:t>
            </a:fld>
            <a:endParaRPr lang="fr-FR"/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3419475" y="3716338"/>
            <a:ext cx="23336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pperplate Gothic Bold"/>
              </a:rPr>
              <a:t>MERCI</a:t>
            </a:r>
          </a:p>
        </p:txBody>
      </p:sp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2843213" y="5445125"/>
            <a:ext cx="34623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pperplate Gothic Bold"/>
              </a:rPr>
              <a:t>THANK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596" y="2786058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FF99"/>
                </a:solidFill>
              </a:rPr>
              <a:t>Soutien technique : Sté CJSC</a:t>
            </a:r>
            <a:endParaRPr lang="fr-FR" dirty="0">
              <a:solidFill>
                <a:srgbClr val="FFFF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164305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99"/>
                </a:solidFill>
              </a:rPr>
              <a:t>Elèves participants : Emie, </a:t>
            </a:r>
            <a:r>
              <a:rPr lang="fr-FR" b="1" dirty="0" err="1" smtClean="0">
                <a:solidFill>
                  <a:srgbClr val="FFFF99"/>
                </a:solidFill>
              </a:rPr>
              <a:t>Emmeline</a:t>
            </a:r>
            <a:r>
              <a:rPr lang="fr-FR" b="1" dirty="0" smtClean="0">
                <a:solidFill>
                  <a:srgbClr val="FFFF99"/>
                </a:solidFill>
              </a:rPr>
              <a:t>, Julien, Justine</a:t>
            </a:r>
          </a:p>
          <a:p>
            <a:r>
              <a:rPr lang="fr-FR" b="1" dirty="0" smtClean="0">
                <a:solidFill>
                  <a:srgbClr val="FFFF99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FFFF99"/>
                </a:solidFill>
              </a:rPr>
              <a:t>Coordination du PowerPoint : Danielle </a:t>
            </a:r>
            <a:r>
              <a:rPr lang="fr-FR" b="1" dirty="0" err="1" smtClean="0">
                <a:solidFill>
                  <a:srgbClr val="FFFF99"/>
                </a:solidFill>
              </a:rPr>
              <a:t>Lavollée</a:t>
            </a:r>
            <a:r>
              <a:rPr lang="fr-FR" b="1" dirty="0" smtClean="0">
                <a:solidFill>
                  <a:srgbClr val="FFFF99"/>
                </a:solidFill>
              </a:rPr>
              <a:t> (professeur d’allemand)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  <p:bldP spid="655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3201-CC10-473F-ADE8-AA8D0FEDC1B0}" type="slidenum">
              <a:rPr lang="fr-FR"/>
              <a:pPr/>
              <a:t>4</a:t>
            </a:fld>
            <a:endParaRPr lang="fr-FR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2138" y="1412875"/>
            <a:ext cx="2894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059113" y="620713"/>
            <a:ext cx="316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/>
              <a:t>L’école d’accueil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116013" y="2349500"/>
            <a:ext cx="7346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/>
              <a:t>Braunton School and Community College</a:t>
            </a:r>
            <a:r>
              <a:rPr lang="fr-FR"/>
              <a:t> compte 751 élèves, âgés de</a:t>
            </a:r>
          </a:p>
          <a:p>
            <a:r>
              <a:rPr lang="fr-FR"/>
              <a:t>11 à 16 ans. Elle est spécialisée en mathématiques et en informatique.</a:t>
            </a:r>
          </a:p>
          <a:p>
            <a:r>
              <a:rPr lang="fr-FR"/>
              <a:t>C’est une école où la créativité des élèves est valorisée.</a:t>
            </a:r>
          </a:p>
        </p:txBody>
      </p:sp>
      <p:pic>
        <p:nvPicPr>
          <p:cNvPr id="66575" name="Picture 15" descr="BRAUNTON COLLE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3789363"/>
            <a:ext cx="5262563" cy="26733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D115-3738-4929-ACF3-95F84FDDE0AD}" type="slidenum">
              <a:rPr lang="fr-FR"/>
              <a:pPr/>
              <a:t>5</a:t>
            </a:fld>
            <a:endParaRPr lang="fr-F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Programme de la rencontre européenne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29527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/>
              <a:t>Mercredi 9 juin : arrivée des délégations d’Autriche, d’Espagne, de France (Métropole et Martinique)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/>
              <a:t>Jeudi 10 juin : cours de surf et visite d’Exeter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/>
              <a:t>Vendredi 11 juin : journée à l’école partenaire </a:t>
            </a:r>
            <a:r>
              <a:rPr lang="en-GB" sz="2400" i="1"/>
              <a:t>Braunton</a:t>
            </a:r>
            <a:r>
              <a:rPr lang="en-GB" sz="2400"/>
              <a:t> </a:t>
            </a:r>
            <a:r>
              <a:rPr lang="en-GB" sz="2400" i="1"/>
              <a:t>School and Community College</a:t>
            </a:r>
            <a:r>
              <a:rPr lang="fr-FR" sz="2400"/>
              <a:t> et visite en bateau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/>
              <a:t>Samedi 12 juin : festival de musique à Lynton Lynmouth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fr-FR" sz="240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fr-FR" sz="2400"/>
              <a:t>Dimanche 13 juin : départ des délégations</a:t>
            </a:r>
          </a:p>
        </p:txBody>
      </p:sp>
    </p:spTree>
  </p:cSld>
  <p:clrMapOvr>
    <a:masterClrMapping/>
  </p:clrMapOvr>
  <p:transition spd="med" advTm="4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0E22-F971-467E-B013-FE521C31BA71}" type="slidenum">
              <a:rPr lang="fr-FR"/>
              <a:pPr/>
              <a:t>6</a:t>
            </a:fld>
            <a:endParaRPr lang="fr-FR"/>
          </a:p>
        </p:txBody>
      </p:sp>
      <p:pic>
        <p:nvPicPr>
          <p:cNvPr id="79879" name="Picture 7" descr="BRAUNT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1844675"/>
            <a:ext cx="6034087" cy="4525963"/>
          </a:xfrm>
          <a:noFill/>
          <a:ln/>
        </p:spPr>
      </p:pic>
      <p:sp>
        <p:nvSpPr>
          <p:cNvPr id="79881" name="WordArt 9" descr="BRAUNTON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5905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pperplate Gothic Bold"/>
              </a:rPr>
              <a:t>Mercredi 9 juin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448D-69B4-4D65-ACDA-C5387DB78E83}" type="slidenum">
              <a:rPr lang="fr-FR"/>
              <a:pPr/>
              <a:t>7</a:t>
            </a:fld>
            <a:endParaRPr lang="fr-FR"/>
          </a:p>
        </p:txBody>
      </p:sp>
      <p:pic>
        <p:nvPicPr>
          <p:cNvPr id="30730" name="Picture 10" descr="TOUTES PHOTOS 11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9700" y="908050"/>
            <a:ext cx="2914650" cy="2185988"/>
          </a:xfrm>
          <a:noFill/>
          <a:ln/>
        </p:spPr>
      </p:pic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179388" y="3500438"/>
            <a:ext cx="8677275" cy="2187575"/>
            <a:chOff x="113" y="2341"/>
            <a:chExt cx="5466" cy="1378"/>
          </a:xfrm>
        </p:grpSpPr>
        <p:pic>
          <p:nvPicPr>
            <p:cNvPr id="30731" name="Picture 11" descr="TOUTES PHOTOS 120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3" y="2341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732" name="Picture 12" descr="TOUTES PHOTOS 1199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969" y="2341"/>
              <a:ext cx="1610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734" name="Picture 14" descr="TOUTES PHOTOS 120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109" y="2341"/>
              <a:ext cx="1724" cy="137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0735" name="Picture 15" descr="TOUTES PHOTOS 120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2988" y="981075"/>
            <a:ext cx="2808287" cy="2106613"/>
          </a:xfrm>
          <a:prstGeom prst="rect">
            <a:avLst/>
          </a:prstGeom>
          <a:noFill/>
        </p:spPr>
      </p:pic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971550" y="587692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Aéroport Roissy-Charles de Gaulle: Départ de la délégation française</a:t>
            </a:r>
          </a:p>
        </p:txBody>
      </p: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52AC-BC9A-4278-8EFB-F98FD5AC08CA}" type="slidenum">
              <a:rPr lang="fr-FR"/>
              <a:pPr/>
              <a:t>8</a:t>
            </a:fld>
            <a:endParaRPr lang="fr-F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2400"/>
              <a:t>Accueil à l’école de Braunton </a:t>
            </a:r>
          </a:p>
        </p:txBody>
      </p:sp>
      <p:pic>
        <p:nvPicPr>
          <p:cNvPr id="22535" name="Picture 7" descr="TOUTES PHOTOS 12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ln/>
        </p:spPr>
      </p:pic>
      <p:pic>
        <p:nvPicPr>
          <p:cNvPr id="22536" name="Picture 8" descr="TOUTES PHOTOS 12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05413" y="1628775"/>
            <a:ext cx="2914650" cy="2185988"/>
          </a:xfrm>
          <a:noFill/>
          <a:ln/>
        </p:spPr>
      </p:pic>
      <p:pic>
        <p:nvPicPr>
          <p:cNvPr id="22537" name="Picture 9" descr="TOUTES PHOTOS 12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</p:spPr>
      </p:pic>
      <p:pic>
        <p:nvPicPr>
          <p:cNvPr id="22538" name="Picture 10" descr="TOUTES PHOTOS 12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</p:spPr>
      </p:pic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EACA-B6D8-4DE2-8385-39984CC1F433}" type="slidenum">
              <a:rPr lang="fr-FR"/>
              <a:pPr/>
              <a:t>9</a:t>
            </a:fld>
            <a:endParaRPr lang="fr-F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Arrivée à Ilfracombe, lieu de notre hébergement</a:t>
            </a:r>
          </a:p>
        </p:txBody>
      </p:sp>
      <p:pic>
        <p:nvPicPr>
          <p:cNvPr id="18438" name="Picture 6" descr="TOUTES PHOTOS 12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773238"/>
            <a:ext cx="5075237" cy="3805237"/>
          </a:xfrm>
          <a:noFill/>
          <a:ln/>
        </p:spPr>
      </p:pic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435600" y="1268413"/>
            <a:ext cx="3435350" cy="5257800"/>
            <a:chOff x="3424" y="799"/>
            <a:chExt cx="2164" cy="3312"/>
          </a:xfrm>
        </p:grpSpPr>
        <p:pic>
          <p:nvPicPr>
            <p:cNvPr id="18440" name="Picture 8" descr="TOUTES PHOTOS 1218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60" y="799"/>
              <a:ext cx="1837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443" name="Picture 11" descr="TOUTES PHOTOS 1219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833" y="2523"/>
              <a:ext cx="1377" cy="158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3424" y="2205"/>
              <a:ext cx="2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/>
                <a:t>Rencontre avec les Martiniquais</a:t>
              </a:r>
            </a:p>
          </p:txBody>
        </p:sp>
      </p:grpSp>
    </p:spTree>
  </p:cSld>
  <p:clrMapOvr>
    <a:masterClrMapping/>
  </p:clrMapOvr>
  <p:transition spd="med" advTm="3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479</Words>
  <Application>Microsoft Office PowerPoint</Application>
  <PresentationFormat>Affichage à l'écran (4:3)</PresentationFormat>
  <Paragraphs>108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Modèle par défaut</vt:lpstr>
      <vt:lpstr>Braunton  </vt:lpstr>
      <vt:lpstr>Le projet et ses partenaires</vt:lpstr>
      <vt:lpstr>Diapositive 3</vt:lpstr>
      <vt:lpstr>Diapositive 4</vt:lpstr>
      <vt:lpstr>Programme de la rencontre européenne</vt:lpstr>
      <vt:lpstr>Diapositive 6</vt:lpstr>
      <vt:lpstr>Diapositive 7</vt:lpstr>
      <vt:lpstr>Accueil à l’école de Braunton </vt:lpstr>
      <vt:lpstr>Arrivée à Ilfracombe, lieu de notre hébergement</vt:lpstr>
      <vt:lpstr>Diapositive 10</vt:lpstr>
      <vt:lpstr>Diapositive 11</vt:lpstr>
      <vt:lpstr> Leçon européenne de surf             Température de l’eau : 12°</vt:lpstr>
      <vt:lpstr>Le cours bat son plein …</vt:lpstr>
      <vt:lpstr>Diapositive 14</vt:lpstr>
      <vt:lpstr>Visite d’Exeter</vt:lpstr>
      <vt:lpstr>Diapositive 16</vt:lpstr>
      <vt:lpstr>Diapositive 17</vt:lpstr>
      <vt:lpstr>Diapositive 18</vt:lpstr>
      <vt:lpstr>«Art morning» pour les élèves</vt:lpstr>
      <vt:lpstr>Présentation pour Emie et Emmeline devant les élèves anglais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 COMPTABILITE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CATHERINE</dc:creator>
  <cp:lastModifiedBy>TECHNICIEN INFO</cp:lastModifiedBy>
  <cp:revision>80</cp:revision>
  <dcterms:created xsi:type="dcterms:W3CDTF">2010-06-25T10:50:39Z</dcterms:created>
  <dcterms:modified xsi:type="dcterms:W3CDTF">2011-09-28T12:25:34Z</dcterms:modified>
</cp:coreProperties>
</file>